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Poppins"/>
      <p:regular r:id="rId8"/>
      <p:bold r:id="rId9"/>
      <p:italic r:id="rId10"/>
      <p:boldItalic r:id="rId11"/>
    </p:embeddedFont>
    <p:embeddedFont>
      <p:font typeface="Poppins SemiBold"/>
      <p:regular r:id="rId12"/>
      <p:bold r:id="rId13"/>
      <p:italic r:id="rId14"/>
      <p:boldItalic r:id="rId15"/>
    </p:embeddedFont>
    <p:embeddedFont>
      <p:font typeface="DM Serif Display"/>
      <p:regular r:id="rId16"/>
      <p: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99">
          <p15:clr>
            <a:srgbClr val="747775"/>
          </p15:clr>
        </p15:guide>
        <p15:guide id="2" pos="4457">
          <p15:clr>
            <a:srgbClr val="747775"/>
          </p15:clr>
        </p15:guide>
        <p15:guide id="3" orient="horz" pos="283">
          <p15:clr>
            <a:srgbClr val="747775"/>
          </p15:clr>
        </p15:guide>
        <p15:guide id="4" pos="1354">
          <p15:clr>
            <a:srgbClr val="747775"/>
          </p15:clr>
        </p15:guide>
        <p15:guide id="5" orient="horz" pos="3431">
          <p15:clr>
            <a:srgbClr val="747775"/>
          </p15:clr>
        </p15:guide>
        <p15:guide id="6" orient="horz" pos="646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99"/>
        <p:guide pos="4457"/>
        <p:guide pos="283" orient="horz"/>
        <p:guide pos="1354"/>
        <p:guide pos="3431" orient="horz"/>
        <p:guide pos="646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3" Type="http://schemas.openxmlformats.org/officeDocument/2006/relationships/font" Target="fonts/PoppinsSemiBold-bold.fntdata"/><Relationship Id="rId12" Type="http://schemas.openxmlformats.org/officeDocument/2006/relationships/font" Target="fonts/PoppinsSemiBol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15" Type="http://schemas.openxmlformats.org/officeDocument/2006/relationships/font" Target="fonts/PoppinsSemiBold-boldItalic.fntdata"/><Relationship Id="rId14" Type="http://schemas.openxmlformats.org/officeDocument/2006/relationships/font" Target="fonts/PoppinsSemiBold-italic.fntdata"/><Relationship Id="rId17" Type="http://schemas.openxmlformats.org/officeDocument/2006/relationships/font" Target="fonts/DMSerifDisplay-italic.fntdata"/><Relationship Id="rId16" Type="http://schemas.openxmlformats.org/officeDocument/2006/relationships/font" Target="fonts/DMSerifDispla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46991d747_0_5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b46991d747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80617" y="409758"/>
            <a:ext cx="136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13131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Resume</a:t>
            </a:r>
            <a:endParaRPr sz="1200">
              <a:solidFill>
                <a:srgbClr val="13131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80631" y="815919"/>
            <a:ext cx="2353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rPr>
              <a:t>Senior Software Engineer</a:t>
            </a:r>
            <a:endParaRPr sz="1200">
              <a:solidFill>
                <a:srgbClr val="6B6A6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80624" y="1059605"/>
            <a:ext cx="2737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400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JOHN SMITH</a:t>
            </a:r>
            <a:endParaRPr sz="3400"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497450" y="1657000"/>
            <a:ext cx="55533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" name="Google Shape;58;p13"/>
          <p:cNvGrpSpPr/>
          <p:nvPr/>
        </p:nvGrpSpPr>
        <p:grpSpPr>
          <a:xfrm>
            <a:off x="5539189" y="-75"/>
            <a:ext cx="1536600" cy="2039100"/>
            <a:chOff x="5303400" y="-75"/>
            <a:chExt cx="1536600" cy="2039100"/>
          </a:xfrm>
        </p:grpSpPr>
        <p:sp>
          <p:nvSpPr>
            <p:cNvPr id="59" name="Google Shape;59;p13"/>
            <p:cNvSpPr/>
            <p:nvPr/>
          </p:nvSpPr>
          <p:spPr>
            <a:xfrm rot="10800000">
              <a:off x="5303400" y="-75"/>
              <a:ext cx="1536600" cy="2039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ECEC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0" name="Google Shape;6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369075" y="574375"/>
              <a:ext cx="1405250" cy="1405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1" name="Google Shape;61;p13"/>
          <p:cNvGrpSpPr/>
          <p:nvPr/>
        </p:nvGrpSpPr>
        <p:grpSpPr>
          <a:xfrm>
            <a:off x="474236" y="1819550"/>
            <a:ext cx="4794747" cy="153900"/>
            <a:chOff x="709228" y="1819550"/>
            <a:chExt cx="4794747" cy="15390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709228" y="1819550"/>
              <a:ext cx="101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B6A6A"/>
                  </a:solidFill>
                  <a:latin typeface="Poppins"/>
                  <a:ea typeface="Poppins"/>
                  <a:cs typeface="Poppins"/>
                  <a:sym typeface="Poppins"/>
                </a:rPr>
                <a:t>(123) 456-7890 </a:t>
              </a:r>
              <a:endParaRPr sz="10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1764252" y="1819550"/>
              <a:ext cx="161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B6A6A"/>
                  </a:solidFill>
                  <a:latin typeface="Poppins"/>
                  <a:ea typeface="Poppins"/>
                  <a:cs typeface="Poppins"/>
                  <a:sym typeface="Poppins"/>
                </a:rPr>
                <a:t> john.smith@email.com</a:t>
              </a:r>
              <a:endParaRPr sz="10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3413576" y="1819550"/>
              <a:ext cx="2090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B6A6A"/>
                  </a:solidFill>
                  <a:latin typeface="Poppins"/>
                  <a:ea typeface="Poppins"/>
                  <a:cs typeface="Poppins"/>
                  <a:sym typeface="Poppins"/>
                </a:rPr>
                <a:t>www.linkedin.com/in/johnsmith</a:t>
              </a:r>
              <a:endParaRPr sz="10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5" name="Google Shape;65;p13"/>
          <p:cNvSpPr txBox="1"/>
          <p:nvPr/>
        </p:nvSpPr>
        <p:spPr>
          <a:xfrm>
            <a:off x="480624" y="2395652"/>
            <a:ext cx="2737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Professional Objective: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80625" y="2874350"/>
            <a:ext cx="659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Experienced IT Professional with a passion for solving complex technical challenges and a proven track record of delivering high-quality solutions. Seeking opportunities to leverage my skills and expertise to contribute to innovative IT projects and drive organizational success.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497450" y="3811300"/>
            <a:ext cx="65943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480625" y="4051318"/>
            <a:ext cx="1536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Work Experience: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149450" y="4100687"/>
            <a:ext cx="4461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Senior Software Engineer, ABC Tech Solutions, City, State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149450" y="4325275"/>
            <a:ext cx="2224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January 2020 - Present</a:t>
            </a:r>
            <a:endParaRPr sz="1000">
              <a:solidFill>
                <a:srgbClr val="13131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149450" y="4705300"/>
            <a:ext cx="4926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Led a team of developers in designing and implementing a critical    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software upgrade, resulting in a 20% improvement in system 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performance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12128" y="5340075"/>
            <a:ext cx="5098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Collaborated with cross-functional teams to troubleshoot and resolve complex technical issues, ensuring the stability and reliability 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of the software.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012128" y="6124275"/>
            <a:ext cx="5427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Conducted code reviews and provided mentorship to junior developers, fostering a culture of continuous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learning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and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improvement.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2149450" y="6894780"/>
            <a:ext cx="4461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System Administrator, XYZ Corporation, City, State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149450" y="7119368"/>
            <a:ext cx="2224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June 2017 - December 2019</a:t>
            </a:r>
            <a:endParaRPr sz="1000">
              <a:solidFill>
                <a:srgbClr val="13131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2149450" y="7499400"/>
            <a:ext cx="49263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Managed and maintained a network of 200+ servers, ensuring optimal uptime and security.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2012128" y="7914975"/>
            <a:ext cx="50988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Implemented automated backup and recovery procedures, reducing data loss incidents by 30%.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2012128" y="8448950"/>
            <a:ext cx="50988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Administered user accounts, access controls, and security policies, enhancing overall system security.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79" name="Google Shape;79;p13"/>
          <p:cNvCxnSpPr/>
          <p:nvPr/>
        </p:nvCxnSpPr>
        <p:spPr>
          <a:xfrm>
            <a:off x="497450" y="9149525"/>
            <a:ext cx="65793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480625" y="9379185"/>
            <a:ext cx="1536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Education: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149450" y="9440675"/>
            <a:ext cx="3247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Bachelor of Science in Computer Science</a:t>
            </a:r>
            <a:endParaRPr sz="1000">
              <a:solidFill>
                <a:srgbClr val="13131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2149450" y="9660912"/>
            <a:ext cx="293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University of XYZ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2149450" y="9892130"/>
            <a:ext cx="293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City, State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2149450" y="10123355"/>
            <a:ext cx="29343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Graduated: May 2017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836981" y="10127217"/>
            <a:ext cx="1246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6B6B6B"/>
                </a:solidFill>
                <a:latin typeface="Poppins"/>
                <a:ea typeface="Poppins"/>
                <a:cs typeface="Poppins"/>
                <a:sym typeface="Poppins"/>
              </a:rPr>
              <a:t>Page 1 of 2</a:t>
            </a:r>
            <a:endParaRPr sz="1000">
              <a:solidFill>
                <a:srgbClr val="6B6B6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480617" y="409758"/>
            <a:ext cx="1362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13131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Resume</a:t>
            </a:r>
            <a:endParaRPr sz="1200">
              <a:solidFill>
                <a:srgbClr val="13131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480631" y="815919"/>
            <a:ext cx="2353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rPr>
              <a:t>Senior Software Engineer</a:t>
            </a:r>
            <a:endParaRPr sz="1200">
              <a:solidFill>
                <a:srgbClr val="6B6A6A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480624" y="1059605"/>
            <a:ext cx="2737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400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JOHN SMITH</a:t>
            </a:r>
            <a:endParaRPr sz="3400"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>
            <a:off x="497450" y="1657000"/>
            <a:ext cx="55533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4" name="Google Shape;94;p14"/>
          <p:cNvGrpSpPr/>
          <p:nvPr/>
        </p:nvGrpSpPr>
        <p:grpSpPr>
          <a:xfrm>
            <a:off x="5539189" y="-75"/>
            <a:ext cx="1536600" cy="2039100"/>
            <a:chOff x="5303400" y="-75"/>
            <a:chExt cx="1536600" cy="2039100"/>
          </a:xfrm>
        </p:grpSpPr>
        <p:sp>
          <p:nvSpPr>
            <p:cNvPr id="95" name="Google Shape;95;p14"/>
            <p:cNvSpPr/>
            <p:nvPr/>
          </p:nvSpPr>
          <p:spPr>
            <a:xfrm rot="10800000">
              <a:off x="5303400" y="-75"/>
              <a:ext cx="1536600" cy="2039100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CECEC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6" name="Google Shape;96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369075" y="574375"/>
              <a:ext cx="1405250" cy="1405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7" name="Google Shape;97;p14"/>
          <p:cNvGrpSpPr/>
          <p:nvPr/>
        </p:nvGrpSpPr>
        <p:grpSpPr>
          <a:xfrm>
            <a:off x="474236" y="1819550"/>
            <a:ext cx="4794747" cy="153900"/>
            <a:chOff x="709228" y="1819550"/>
            <a:chExt cx="4794747" cy="153900"/>
          </a:xfrm>
        </p:grpSpPr>
        <p:sp>
          <p:nvSpPr>
            <p:cNvPr id="98" name="Google Shape;98;p14"/>
            <p:cNvSpPr txBox="1"/>
            <p:nvPr/>
          </p:nvSpPr>
          <p:spPr>
            <a:xfrm>
              <a:off x="709228" y="1819550"/>
              <a:ext cx="1016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B6A6A"/>
                  </a:solidFill>
                  <a:latin typeface="Poppins"/>
                  <a:ea typeface="Poppins"/>
                  <a:cs typeface="Poppins"/>
                  <a:sym typeface="Poppins"/>
                </a:rPr>
                <a:t>(123) 456-7890 </a:t>
              </a:r>
              <a:endParaRPr sz="10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1764252" y="1819550"/>
              <a:ext cx="1611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B6A6A"/>
                  </a:solidFill>
                  <a:latin typeface="Poppins"/>
                  <a:ea typeface="Poppins"/>
                  <a:cs typeface="Poppins"/>
                  <a:sym typeface="Poppins"/>
                </a:rPr>
                <a:t> john.smith@email.com</a:t>
              </a:r>
              <a:endParaRPr sz="10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0" name="Google Shape;100;p14"/>
            <p:cNvSpPr txBox="1"/>
            <p:nvPr/>
          </p:nvSpPr>
          <p:spPr>
            <a:xfrm>
              <a:off x="3413576" y="1819550"/>
              <a:ext cx="2090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B6A6A"/>
                  </a:solidFill>
                  <a:latin typeface="Poppins"/>
                  <a:ea typeface="Poppins"/>
                  <a:cs typeface="Poppins"/>
                  <a:sym typeface="Poppins"/>
                </a:rPr>
                <a:t>www.linkedin.com/in/johnsmith</a:t>
              </a:r>
              <a:endParaRPr sz="1000">
                <a:solidFill>
                  <a:srgbClr val="6B6A6A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01" name="Google Shape;101;p14"/>
          <p:cNvSpPr txBox="1"/>
          <p:nvPr/>
        </p:nvSpPr>
        <p:spPr>
          <a:xfrm>
            <a:off x="480624" y="2395652"/>
            <a:ext cx="2737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Interests and Hobbies: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480625" y="2874350"/>
            <a:ext cx="659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In my free time, I enjoy participating in hackathons, exploring new programming languages, and contributing to open-source projects. I am also an avid hiker and enjoy outdoor activities such as camping and trail running.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>
            <a:off x="497450" y="3731350"/>
            <a:ext cx="65721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4"/>
          <p:cNvSpPr txBox="1"/>
          <p:nvPr/>
        </p:nvSpPr>
        <p:spPr>
          <a:xfrm>
            <a:off x="480625" y="3972750"/>
            <a:ext cx="1318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Soft Skills: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2011539" y="4005975"/>
            <a:ext cx="5202600" cy="26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75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Communication: Excellent verbal and written communication skills, facilitating effective collaboration with cross-functional teams.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Problem-Solving: Proven ability to analyze complex issues, identify solutions, and implement them efficiently.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Leadership: Experienced in leading teams, mentoring junior colleagues, and fostering a culture of continuous improvement.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Adaptability: Comfortable in fast-paced environments and quick to adapt to new technologies and challenges.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Time Management: Strong organizational skills and the ability to prioritize tasks effectively.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131313"/>
              </a:buClr>
              <a:buSzPts val="1400"/>
              <a:buFont typeface="Poppins"/>
              <a:buChar char="●"/>
            </a:pPr>
            <a:r>
              <a:rPr lang="uk" sz="1000">
                <a:solidFill>
                  <a:srgbClr val="131313"/>
                </a:solidFill>
                <a:latin typeface="Poppins"/>
                <a:ea typeface="Poppins"/>
                <a:cs typeface="Poppins"/>
                <a:sym typeface="Poppins"/>
              </a:rPr>
              <a:t>Teamwork: Collaborative and able to work effectively within diverse teams.</a:t>
            </a:r>
            <a:endParaRPr sz="1000">
              <a:solidFill>
                <a:srgbClr val="13131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06" name="Google Shape;106;p14"/>
          <p:cNvCxnSpPr/>
          <p:nvPr/>
        </p:nvCxnSpPr>
        <p:spPr>
          <a:xfrm>
            <a:off x="497450" y="6976900"/>
            <a:ext cx="65721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Google Shape;107;p14"/>
          <p:cNvSpPr txBox="1"/>
          <p:nvPr/>
        </p:nvSpPr>
        <p:spPr>
          <a:xfrm>
            <a:off x="480625" y="7251138"/>
            <a:ext cx="1318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Skills: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2156465" y="7281888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Programming Languages: </a:t>
            </a: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Java, Python, C++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2156465" y="7520013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Web Development: </a:t>
            </a: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HTML, CSS, JavaScript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2156465" y="7747563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Operating Systems: </a:t>
            </a: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Windows, Linux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2156465" y="7985688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Database Management: </a:t>
            </a: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MySQL, MongoDB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2156465" y="8440763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Network Administration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2156465" y="8668313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Problem Solving and Troubleshooting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2156465" y="8906438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Team Leadership and Collaboration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15" name="Google Shape;115;p14"/>
          <p:cNvCxnSpPr/>
          <p:nvPr/>
        </p:nvCxnSpPr>
        <p:spPr>
          <a:xfrm>
            <a:off x="497450" y="9381664"/>
            <a:ext cx="6572100" cy="0"/>
          </a:xfrm>
          <a:prstGeom prst="straightConnector1">
            <a:avLst/>
          </a:prstGeom>
          <a:noFill/>
          <a:ln cap="flat" cmpd="sng" w="19050">
            <a:solidFill>
              <a:srgbClr val="6B6B6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6" name="Google Shape;116;p14"/>
          <p:cNvSpPr txBox="1"/>
          <p:nvPr/>
        </p:nvSpPr>
        <p:spPr>
          <a:xfrm>
            <a:off x="480625" y="9625176"/>
            <a:ext cx="1318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42424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Certifications:</a:t>
            </a:r>
            <a:endParaRPr>
              <a:solidFill>
                <a:srgbClr val="242424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2156465" y="9655926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Certified Information Systems Security Professional (CISSP)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2156465" y="9894051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Cisco Certified Network Associate (CCNA)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2156465" y="10121601"/>
            <a:ext cx="4032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42424"/>
                </a:solidFill>
                <a:latin typeface="Poppins"/>
                <a:ea typeface="Poppins"/>
                <a:cs typeface="Poppins"/>
                <a:sym typeface="Poppins"/>
              </a:rPr>
              <a:t>Microsoft Certified Azure Administrator Associate</a:t>
            </a:r>
            <a:endParaRPr sz="1000">
              <a:solidFill>
                <a:srgbClr val="24242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0" name="Google Shape;120;p14"/>
          <p:cNvSpPr txBox="1"/>
          <p:nvPr/>
        </p:nvSpPr>
        <p:spPr>
          <a:xfrm>
            <a:off x="5836981" y="10127217"/>
            <a:ext cx="1246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6B6B6B"/>
                </a:solidFill>
                <a:latin typeface="Poppins"/>
                <a:ea typeface="Poppins"/>
                <a:cs typeface="Poppins"/>
                <a:sym typeface="Poppins"/>
              </a:rPr>
              <a:t>Page 2 of 2</a:t>
            </a:r>
            <a:endParaRPr sz="1000">
              <a:solidFill>
                <a:srgbClr val="6B6B6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