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Lora Medium"/>
      <p:regular r:id="rId9"/>
      <p:bold r:id="rId10"/>
      <p:italic r:id="rId11"/>
      <p:boldItalic r:id="rId12"/>
    </p:embeddedFont>
    <p:embeddedFont>
      <p:font typeface="Lora"/>
      <p:regular r:id="rId13"/>
      <p:bold r:id="rId14"/>
      <p:italic r:id="rId15"/>
      <p:boldItalic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font" Target="fonts/LoraMedium-italic.fntdata"/><Relationship Id="rId10" Type="http://schemas.openxmlformats.org/officeDocument/2006/relationships/font" Target="fonts/LoraMedium-bold.fntdata"/><Relationship Id="rId13" Type="http://schemas.openxmlformats.org/officeDocument/2006/relationships/font" Target="fonts/Lora-regular.fntdata"/><Relationship Id="rId12" Type="http://schemas.openxmlformats.org/officeDocument/2006/relationships/font" Target="fonts/Lora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LoraMedium-regular.fntdata"/><Relationship Id="rId15" Type="http://schemas.openxmlformats.org/officeDocument/2006/relationships/font" Target="fonts/Lora-italic.fntdata"/><Relationship Id="rId14" Type="http://schemas.openxmlformats.org/officeDocument/2006/relationships/font" Target="fonts/Lora-bold.fntdata"/><Relationship Id="rId16" Type="http://schemas.openxmlformats.org/officeDocument/2006/relationships/font" Target="fonts/Lora-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09901075c3_0_101: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09901075c3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09901075c3_0_20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09901075c3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309901075c3_0_42: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309901075c3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1" y="0"/>
            <a:ext cx="7560003" cy="10691999"/>
            <a:chOff x="-1" y="0"/>
            <a:chExt cx="7560003" cy="10691999"/>
          </a:xfrm>
        </p:grpSpPr>
        <p:pic>
          <p:nvPicPr>
            <p:cNvPr id="55" name="Google Shape;55;p13"/>
            <p:cNvPicPr preferRelativeResize="0"/>
            <p:nvPr/>
          </p:nvPicPr>
          <p:blipFill rotWithShape="1">
            <a:blip r:embed="rId3">
              <a:alphaModFix amt="90000"/>
            </a:blip>
            <a:srcRect b="0" l="50007" r="0" t="0"/>
            <a:stretch/>
          </p:blipFill>
          <p:spPr>
            <a:xfrm>
              <a:off x="-1" y="0"/>
              <a:ext cx="7560003" cy="10691999"/>
            </a:xfrm>
            <a:prstGeom prst="rect">
              <a:avLst/>
            </a:prstGeom>
            <a:noFill/>
            <a:ln>
              <a:noFill/>
            </a:ln>
          </p:spPr>
        </p:pic>
        <p:sp>
          <p:nvSpPr>
            <p:cNvPr id="56" name="Google Shape;56;p13"/>
            <p:cNvSpPr/>
            <p:nvPr/>
          </p:nvSpPr>
          <p:spPr>
            <a:xfrm>
              <a:off x="176699" y="167150"/>
              <a:ext cx="7206600" cy="10358700"/>
            </a:xfrm>
            <a:prstGeom prst="rect">
              <a:avLst/>
            </a:prstGeom>
            <a:noFill/>
            <a:ln cap="flat" cmpd="sng" w="19050">
              <a:solidFill>
                <a:srgbClr val="4A28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57" name="Google Shape;57;p13"/>
          <p:cNvGrpSpPr/>
          <p:nvPr/>
        </p:nvGrpSpPr>
        <p:grpSpPr>
          <a:xfrm>
            <a:off x="429366" y="277972"/>
            <a:ext cx="6701269" cy="10049003"/>
            <a:chOff x="422581" y="277972"/>
            <a:chExt cx="6701269" cy="10049003"/>
          </a:xfrm>
        </p:grpSpPr>
        <p:grpSp>
          <p:nvGrpSpPr>
            <p:cNvPr id="58" name="Google Shape;58;p13"/>
            <p:cNvGrpSpPr/>
            <p:nvPr/>
          </p:nvGrpSpPr>
          <p:grpSpPr>
            <a:xfrm>
              <a:off x="438325" y="277972"/>
              <a:ext cx="6669975" cy="251003"/>
              <a:chOff x="438325" y="277972"/>
              <a:chExt cx="6669975" cy="251003"/>
            </a:xfrm>
          </p:grpSpPr>
          <p:cxnSp>
            <p:nvCxnSpPr>
              <p:cNvPr id="59" name="Google Shape;59;p13"/>
              <p:cNvCxnSpPr/>
              <p:nvPr/>
            </p:nvCxnSpPr>
            <p:spPr>
              <a:xfrm>
                <a:off x="454000" y="454725"/>
                <a:ext cx="6654300" cy="0"/>
              </a:xfrm>
              <a:prstGeom prst="straightConnector1">
                <a:avLst/>
              </a:prstGeom>
              <a:noFill/>
              <a:ln cap="flat" cmpd="sng" w="19050">
                <a:solidFill>
                  <a:srgbClr val="4A2814"/>
                </a:solidFill>
                <a:prstDash val="dot"/>
                <a:round/>
                <a:headEnd len="med" w="med" type="none"/>
                <a:tailEnd len="med" w="med" type="none"/>
              </a:ln>
            </p:spPr>
          </p:cxnSp>
          <p:cxnSp>
            <p:nvCxnSpPr>
              <p:cNvPr id="60" name="Google Shape;60;p13"/>
              <p:cNvCxnSpPr/>
              <p:nvPr/>
            </p:nvCxnSpPr>
            <p:spPr>
              <a:xfrm>
                <a:off x="454000" y="528975"/>
                <a:ext cx="6654300" cy="0"/>
              </a:xfrm>
              <a:prstGeom prst="straightConnector1">
                <a:avLst/>
              </a:prstGeom>
              <a:noFill/>
              <a:ln cap="flat" cmpd="sng" w="28575">
                <a:solidFill>
                  <a:srgbClr val="4A2814"/>
                </a:solidFill>
                <a:prstDash val="solid"/>
                <a:round/>
                <a:headEnd len="med" w="med" type="none"/>
                <a:tailEnd len="med" w="med" type="none"/>
              </a:ln>
            </p:spPr>
          </p:cxnSp>
          <p:sp>
            <p:nvSpPr>
              <p:cNvPr id="61" name="Google Shape;61;p13"/>
              <p:cNvSpPr txBox="1"/>
              <p:nvPr/>
            </p:nvSpPr>
            <p:spPr>
              <a:xfrm>
                <a:off x="438325" y="277972"/>
                <a:ext cx="1230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800">
                    <a:solidFill>
                      <a:srgbClr val="4A2814"/>
                    </a:solidFill>
                    <a:latin typeface="Lora Medium"/>
                    <a:ea typeface="Lora Medium"/>
                    <a:cs typeface="Lora Medium"/>
                    <a:sym typeface="Lora Medium"/>
                  </a:rPr>
                  <a:t>MAY 10, 1885</a:t>
                </a:r>
                <a:endParaRPr sz="800">
                  <a:solidFill>
                    <a:srgbClr val="4A2814"/>
                  </a:solidFill>
                  <a:latin typeface="Lora Medium"/>
                  <a:ea typeface="Lora Medium"/>
                  <a:cs typeface="Lora Medium"/>
                  <a:sym typeface="Lora Medium"/>
                </a:endParaRPr>
              </a:p>
            </p:txBody>
          </p:sp>
          <p:sp>
            <p:nvSpPr>
              <p:cNvPr id="62" name="Google Shape;62;p13"/>
              <p:cNvSpPr txBox="1"/>
              <p:nvPr/>
            </p:nvSpPr>
            <p:spPr>
              <a:xfrm>
                <a:off x="5878300" y="277972"/>
                <a:ext cx="123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800">
                    <a:solidFill>
                      <a:srgbClr val="4A2814"/>
                    </a:solidFill>
                    <a:latin typeface="Lora Medium"/>
                    <a:ea typeface="Lora Medium"/>
                    <a:cs typeface="Lora Medium"/>
                    <a:sym typeface="Lora Medium"/>
                  </a:rPr>
                  <a:t>VOL. 189</a:t>
                </a:r>
                <a:endParaRPr sz="800">
                  <a:solidFill>
                    <a:srgbClr val="4A2814"/>
                  </a:solidFill>
                  <a:latin typeface="Lora Medium"/>
                  <a:ea typeface="Lora Medium"/>
                  <a:cs typeface="Lora Medium"/>
                  <a:sym typeface="Lora Medium"/>
                </a:endParaRPr>
              </a:p>
            </p:txBody>
          </p:sp>
        </p:grpSp>
        <p:grpSp>
          <p:nvGrpSpPr>
            <p:cNvPr id="63" name="Google Shape;63;p13"/>
            <p:cNvGrpSpPr/>
            <p:nvPr/>
          </p:nvGrpSpPr>
          <p:grpSpPr>
            <a:xfrm>
              <a:off x="438325" y="1324665"/>
              <a:ext cx="6671700" cy="384035"/>
              <a:chOff x="438325" y="1324665"/>
              <a:chExt cx="6671700" cy="384035"/>
            </a:xfrm>
          </p:grpSpPr>
          <p:cxnSp>
            <p:nvCxnSpPr>
              <p:cNvPr id="64" name="Google Shape;64;p13"/>
              <p:cNvCxnSpPr/>
              <p:nvPr/>
            </p:nvCxnSpPr>
            <p:spPr>
              <a:xfrm>
                <a:off x="454000" y="1324665"/>
                <a:ext cx="6654300" cy="0"/>
              </a:xfrm>
              <a:prstGeom prst="straightConnector1">
                <a:avLst/>
              </a:prstGeom>
              <a:noFill/>
              <a:ln cap="flat" cmpd="sng" w="19050">
                <a:solidFill>
                  <a:srgbClr val="4A2814"/>
                </a:solidFill>
                <a:prstDash val="solid"/>
                <a:round/>
                <a:headEnd len="med" w="med" type="none"/>
                <a:tailEnd len="med" w="med" type="none"/>
              </a:ln>
            </p:spPr>
          </p:cxnSp>
          <p:cxnSp>
            <p:nvCxnSpPr>
              <p:cNvPr id="65" name="Google Shape;65;p13"/>
              <p:cNvCxnSpPr/>
              <p:nvPr/>
            </p:nvCxnSpPr>
            <p:spPr>
              <a:xfrm>
                <a:off x="454000" y="1635765"/>
                <a:ext cx="6654300" cy="0"/>
              </a:xfrm>
              <a:prstGeom prst="straightConnector1">
                <a:avLst/>
              </a:prstGeom>
              <a:noFill/>
              <a:ln cap="flat" cmpd="sng" w="19050">
                <a:solidFill>
                  <a:srgbClr val="4A2814"/>
                </a:solidFill>
                <a:prstDash val="solid"/>
                <a:round/>
                <a:headEnd len="med" w="med" type="none"/>
                <a:tailEnd len="med" w="med" type="none"/>
              </a:ln>
            </p:spPr>
          </p:cxnSp>
          <p:cxnSp>
            <p:nvCxnSpPr>
              <p:cNvPr id="66" name="Google Shape;66;p13"/>
              <p:cNvCxnSpPr/>
              <p:nvPr/>
            </p:nvCxnSpPr>
            <p:spPr>
              <a:xfrm>
                <a:off x="454000" y="1708700"/>
                <a:ext cx="6654300" cy="0"/>
              </a:xfrm>
              <a:prstGeom prst="straightConnector1">
                <a:avLst/>
              </a:prstGeom>
              <a:noFill/>
              <a:ln cap="flat" cmpd="sng" w="19050">
                <a:solidFill>
                  <a:srgbClr val="4A2814"/>
                </a:solidFill>
                <a:prstDash val="dot"/>
                <a:round/>
                <a:headEnd len="med" w="med" type="none"/>
                <a:tailEnd len="med" w="med" type="none"/>
              </a:ln>
            </p:spPr>
          </p:cxnSp>
          <p:sp>
            <p:nvSpPr>
              <p:cNvPr id="67" name="Google Shape;67;p13"/>
              <p:cNvSpPr txBox="1"/>
              <p:nvPr/>
            </p:nvSpPr>
            <p:spPr>
              <a:xfrm>
                <a:off x="438325" y="1407747"/>
                <a:ext cx="6671700" cy="153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ru" sz="1000">
                    <a:solidFill>
                      <a:srgbClr val="4A2814"/>
                    </a:solidFill>
                    <a:latin typeface="Lora Medium"/>
                    <a:ea typeface="Lora Medium"/>
                    <a:cs typeface="Lora Medium"/>
                    <a:sym typeface="Lora Medium"/>
                  </a:rPr>
                  <a:t>VOL. 189 - NO. 34           DODGE CITY, TUESDAY, MAY 10, 1885 - 12 PAGES IN 3 SECTIONS</a:t>
                </a:r>
                <a:r>
                  <a:rPr lang="ru" sz="1000">
                    <a:solidFill>
                      <a:srgbClr val="4A2814"/>
                    </a:solidFill>
                    <a:latin typeface="Lora Medium"/>
                    <a:ea typeface="Lora Medium"/>
                    <a:cs typeface="Lora Medium"/>
                    <a:sym typeface="Lora Medium"/>
                  </a:rPr>
                  <a:t>           </a:t>
                </a:r>
                <a:r>
                  <a:rPr lang="ru" sz="1000">
                    <a:solidFill>
                      <a:srgbClr val="4A2814"/>
                    </a:solidFill>
                    <a:latin typeface="Lora Medium"/>
                    <a:ea typeface="Lora Medium"/>
                    <a:cs typeface="Lora Medium"/>
                    <a:sym typeface="Lora Medium"/>
                  </a:rPr>
                  <a:t>PRICE: 5 CENTS</a:t>
                </a:r>
                <a:endParaRPr sz="1000">
                  <a:solidFill>
                    <a:srgbClr val="4A2814"/>
                  </a:solidFill>
                  <a:latin typeface="Lora Medium"/>
                  <a:ea typeface="Lora Medium"/>
                  <a:cs typeface="Lora Medium"/>
                  <a:sym typeface="Lora Medium"/>
                </a:endParaRPr>
              </a:p>
            </p:txBody>
          </p:sp>
        </p:grpSp>
        <p:sp>
          <p:nvSpPr>
            <p:cNvPr id="68" name="Google Shape;68;p13"/>
            <p:cNvSpPr/>
            <p:nvPr/>
          </p:nvSpPr>
          <p:spPr>
            <a:xfrm>
              <a:off x="470500" y="690616"/>
              <a:ext cx="6637787" cy="490949"/>
            </a:xfrm>
            <a:prstGeom prst="rect">
              <a:avLst/>
            </a:prstGeom>
          </p:spPr>
          <p:txBody>
            <a:bodyPr>
              <a:prstTxWarp prst="textPlain"/>
            </a:bodyPr>
            <a:lstStyle/>
            <a:p>
              <a:pPr lvl="0" algn="ctr"/>
              <a:r>
                <a:rPr b="1" i="0">
                  <a:ln cap="flat" cmpd="sng" w="9525">
                    <a:solidFill>
                      <a:srgbClr val="4A2814"/>
                    </a:solidFill>
                    <a:prstDash val="solid"/>
                    <a:round/>
                    <a:headEnd len="sm" w="sm" type="none"/>
                    <a:tailEnd len="sm" w="sm" type="none"/>
                  </a:ln>
                  <a:solidFill>
                    <a:srgbClr val="4A2814"/>
                  </a:solidFill>
                  <a:latin typeface="Special Elite"/>
                </a:rPr>
                <a:t>THE METROPOLITAN GAZETTE</a:t>
              </a:r>
            </a:p>
          </p:txBody>
        </p:sp>
        <p:pic>
          <p:nvPicPr>
            <p:cNvPr id="69" name="Google Shape;69;p13"/>
            <p:cNvPicPr preferRelativeResize="0"/>
            <p:nvPr/>
          </p:nvPicPr>
          <p:blipFill rotWithShape="1">
            <a:blip r:embed="rId4">
              <a:alphaModFix/>
            </a:blip>
            <a:srcRect b="0" l="754" r="0" t="1845"/>
            <a:stretch/>
          </p:blipFill>
          <p:spPr>
            <a:xfrm>
              <a:off x="3846066" y="2018725"/>
              <a:ext cx="3262200" cy="4237750"/>
            </a:xfrm>
            <a:prstGeom prst="rect">
              <a:avLst/>
            </a:prstGeom>
            <a:noFill/>
            <a:ln>
              <a:noFill/>
            </a:ln>
          </p:spPr>
        </p:pic>
        <p:cxnSp>
          <p:nvCxnSpPr>
            <p:cNvPr id="70" name="Google Shape;70;p13"/>
            <p:cNvCxnSpPr/>
            <p:nvPr/>
          </p:nvCxnSpPr>
          <p:spPr>
            <a:xfrm>
              <a:off x="454000" y="6418275"/>
              <a:ext cx="6654300" cy="0"/>
            </a:xfrm>
            <a:prstGeom prst="straightConnector1">
              <a:avLst/>
            </a:prstGeom>
            <a:noFill/>
            <a:ln cap="flat" cmpd="sng" w="19050">
              <a:solidFill>
                <a:srgbClr val="4A2814"/>
              </a:solidFill>
              <a:prstDash val="dot"/>
              <a:round/>
              <a:headEnd len="med" w="med" type="none"/>
              <a:tailEnd len="med" w="med" type="none"/>
            </a:ln>
          </p:spPr>
        </p:cxnSp>
        <p:pic>
          <p:nvPicPr>
            <p:cNvPr id="71" name="Google Shape;71;p13"/>
            <p:cNvPicPr preferRelativeResize="0"/>
            <p:nvPr/>
          </p:nvPicPr>
          <p:blipFill rotWithShape="1">
            <a:blip r:embed="rId5">
              <a:alphaModFix/>
            </a:blip>
            <a:srcRect b="358" l="0" r="0" t="2647"/>
            <a:stretch/>
          </p:blipFill>
          <p:spPr>
            <a:xfrm>
              <a:off x="446191" y="6616250"/>
              <a:ext cx="1549675" cy="3665224"/>
            </a:xfrm>
            <a:prstGeom prst="rect">
              <a:avLst/>
            </a:prstGeom>
            <a:noFill/>
            <a:ln>
              <a:noFill/>
            </a:ln>
          </p:spPr>
        </p:pic>
        <p:grpSp>
          <p:nvGrpSpPr>
            <p:cNvPr id="72" name="Google Shape;72;p13"/>
            <p:cNvGrpSpPr/>
            <p:nvPr/>
          </p:nvGrpSpPr>
          <p:grpSpPr>
            <a:xfrm>
              <a:off x="422581" y="1939000"/>
              <a:ext cx="3361269" cy="4512000"/>
              <a:chOff x="422581" y="1939000"/>
              <a:chExt cx="3361269" cy="4512000"/>
            </a:xfrm>
          </p:grpSpPr>
          <p:grpSp>
            <p:nvGrpSpPr>
              <p:cNvPr id="73" name="Google Shape;73;p13"/>
              <p:cNvGrpSpPr/>
              <p:nvPr/>
            </p:nvGrpSpPr>
            <p:grpSpPr>
              <a:xfrm>
                <a:off x="438850" y="1939000"/>
                <a:ext cx="3345000" cy="1622831"/>
                <a:chOff x="438850" y="1939000"/>
                <a:chExt cx="3345000" cy="1622831"/>
              </a:xfrm>
            </p:grpSpPr>
            <p:sp>
              <p:nvSpPr>
                <p:cNvPr id="74" name="Google Shape;74;p13"/>
                <p:cNvSpPr txBox="1"/>
                <p:nvPr/>
              </p:nvSpPr>
              <p:spPr>
                <a:xfrm>
                  <a:off x="438850" y="1939000"/>
                  <a:ext cx="33450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100"/>
                    <a:buFont typeface="Arial"/>
                    <a:buNone/>
                  </a:pPr>
                  <a:r>
                    <a:rPr b="1" lang="ru" sz="2800">
                      <a:solidFill>
                        <a:srgbClr val="4A2814"/>
                      </a:solidFill>
                      <a:latin typeface="Lora"/>
                      <a:ea typeface="Lora"/>
                      <a:cs typeface="Lora"/>
                      <a:sym typeface="Lora"/>
                    </a:rPr>
                    <a:t>A BUSTLING 1880S</a:t>
                  </a:r>
                  <a:endParaRPr b="1" sz="2800">
                    <a:solidFill>
                      <a:srgbClr val="4A2814"/>
                    </a:solidFill>
                    <a:latin typeface="Lora"/>
                    <a:ea typeface="Lora"/>
                    <a:cs typeface="Lora"/>
                    <a:sym typeface="Lora"/>
                  </a:endParaRPr>
                </a:p>
                <a:p>
                  <a:pPr indent="0" lvl="0" marL="0" rtl="0" algn="l">
                    <a:spcBef>
                      <a:spcPts val="0"/>
                    </a:spcBef>
                    <a:spcAft>
                      <a:spcPts val="0"/>
                    </a:spcAft>
                    <a:buNone/>
                  </a:pPr>
                  <a:r>
                    <a:rPr b="1" lang="ru" sz="2800">
                      <a:solidFill>
                        <a:srgbClr val="4A2814"/>
                      </a:solidFill>
                      <a:latin typeface="Lora"/>
                      <a:ea typeface="Lora"/>
                      <a:cs typeface="Lora"/>
                      <a:sym typeface="Lora"/>
                    </a:rPr>
                    <a:t>CITY STREET</a:t>
                  </a:r>
                  <a:endParaRPr b="1" sz="2800">
                    <a:solidFill>
                      <a:srgbClr val="4A2814"/>
                    </a:solidFill>
                    <a:latin typeface="Lora"/>
                    <a:ea typeface="Lora"/>
                    <a:cs typeface="Lora"/>
                    <a:sym typeface="Lora"/>
                  </a:endParaRPr>
                </a:p>
              </p:txBody>
            </p:sp>
            <p:sp>
              <p:nvSpPr>
                <p:cNvPr id="75" name="Google Shape;75;p13"/>
                <p:cNvSpPr txBox="1"/>
                <p:nvPr/>
              </p:nvSpPr>
              <p:spPr>
                <a:xfrm>
                  <a:off x="438850" y="2869131"/>
                  <a:ext cx="3231300" cy="692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«Horse-Drawn Carriages, Cobblestones, and the March of Progress»</a:t>
                  </a:r>
                  <a:endParaRPr sz="1500">
                    <a:solidFill>
                      <a:srgbClr val="4A2814"/>
                    </a:solidFill>
                    <a:latin typeface="Lora Medium"/>
                    <a:ea typeface="Lora Medium"/>
                    <a:cs typeface="Lora Medium"/>
                    <a:sym typeface="Lora Medium"/>
                  </a:endParaRPr>
                </a:p>
              </p:txBody>
            </p:sp>
          </p:grpSp>
          <p:grpSp>
            <p:nvGrpSpPr>
              <p:cNvPr id="76" name="Google Shape;76;p13"/>
              <p:cNvGrpSpPr/>
              <p:nvPr/>
            </p:nvGrpSpPr>
            <p:grpSpPr>
              <a:xfrm>
                <a:off x="422581" y="3652379"/>
                <a:ext cx="3285303" cy="2798621"/>
                <a:chOff x="422581" y="3652379"/>
                <a:chExt cx="3285303" cy="2798621"/>
              </a:xfrm>
            </p:grpSpPr>
            <p:sp>
              <p:nvSpPr>
                <p:cNvPr id="77" name="Google Shape;77;p13"/>
                <p:cNvSpPr txBox="1"/>
                <p:nvPr/>
              </p:nvSpPr>
              <p:spPr>
                <a:xfrm>
                  <a:off x="464659" y="3711100"/>
                  <a:ext cx="1539000" cy="2586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n the 1880s, city streets were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the lifeblood of urban areas, filled with the clatter of horse-drawn carriages and the hum of conversation among pedestrians. The roads were crowded with vendors selling their goods, shopkeepers calling out to customers, and a diverse array of people navigating the growing metropolis. Life on these streets was both chaotic and exciting, as cities rapidly expanded and industrialization transformed the urban landscape. For the middle and upper classes, the streets were </a:t>
                  </a:r>
                  <a:endParaRPr sz="800">
                    <a:solidFill>
                      <a:srgbClr val="4A2814"/>
                    </a:solidFill>
                    <a:latin typeface="Lora Medium"/>
                    <a:ea typeface="Lora Medium"/>
                    <a:cs typeface="Lora Medium"/>
                    <a:sym typeface="Lora Medium"/>
                  </a:endParaRPr>
                </a:p>
              </p:txBody>
            </p:sp>
            <p:sp>
              <p:nvSpPr>
                <p:cNvPr id="78" name="Google Shape;78;p13"/>
                <p:cNvSpPr txBox="1"/>
                <p:nvPr/>
              </p:nvSpPr>
              <p:spPr>
                <a:xfrm>
                  <a:off x="42258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I</a:t>
                  </a:r>
                  <a:endParaRPr sz="2800">
                    <a:solidFill>
                      <a:srgbClr val="4A2814"/>
                    </a:solidFill>
                    <a:latin typeface="Lora Medium"/>
                    <a:ea typeface="Lora Medium"/>
                    <a:cs typeface="Lora Medium"/>
                    <a:sym typeface="Lora Medium"/>
                  </a:endParaRPr>
                </a:p>
              </p:txBody>
            </p:sp>
            <p:sp>
              <p:nvSpPr>
                <p:cNvPr id="79" name="Google Shape;79;p13"/>
                <p:cNvSpPr txBox="1"/>
                <p:nvPr/>
              </p:nvSpPr>
              <p:spPr>
                <a:xfrm>
                  <a:off x="2134684" y="3711100"/>
                  <a:ext cx="1573200" cy="273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a place to display wealth and status. Gentlemen in top hats and ladies in elegant gowns strolled leisurely along the bustling sidewalks, enjoying the growing amenities of city life, from charming cafés to high-end fashion boutiques. Meanwhile, working-class citizens rushed to and from factories and  and from factories and markets, contributing to the growing economy. In the background, tall buildings and smokestacks loomed, symbols of industrial progress.</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p:txBody>
            </p:sp>
          </p:grpSp>
        </p:grpSp>
        <p:grpSp>
          <p:nvGrpSpPr>
            <p:cNvPr id="80" name="Google Shape;80;p13"/>
            <p:cNvGrpSpPr/>
            <p:nvPr/>
          </p:nvGrpSpPr>
          <p:grpSpPr>
            <a:xfrm>
              <a:off x="2134684" y="6515834"/>
              <a:ext cx="4950000" cy="751775"/>
              <a:chOff x="2134684" y="6515834"/>
              <a:chExt cx="4950000" cy="751775"/>
            </a:xfrm>
          </p:grpSpPr>
          <p:sp>
            <p:nvSpPr>
              <p:cNvPr id="81" name="Google Shape;81;p13"/>
              <p:cNvSpPr txBox="1"/>
              <p:nvPr/>
            </p:nvSpPr>
            <p:spPr>
              <a:xfrm>
                <a:off x="2134684" y="6515834"/>
                <a:ext cx="49500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800">
                    <a:solidFill>
                      <a:srgbClr val="4A2814"/>
                    </a:solidFill>
                    <a:latin typeface="Lora"/>
                    <a:ea typeface="Lora"/>
                    <a:cs typeface="Lora"/>
                    <a:sym typeface="Lora"/>
                  </a:rPr>
                  <a:t>THE HEART OF THE CITY</a:t>
                </a:r>
                <a:endParaRPr b="1" sz="2800">
                  <a:solidFill>
                    <a:srgbClr val="4A2814"/>
                  </a:solidFill>
                  <a:latin typeface="Lora"/>
                  <a:ea typeface="Lora"/>
                  <a:cs typeface="Lora"/>
                  <a:sym typeface="Lora"/>
                </a:endParaRPr>
              </a:p>
            </p:txBody>
          </p:sp>
          <p:sp>
            <p:nvSpPr>
              <p:cNvPr id="82" name="Google Shape;82;p13"/>
              <p:cNvSpPr txBox="1"/>
              <p:nvPr/>
            </p:nvSpPr>
            <p:spPr>
              <a:xfrm>
                <a:off x="2134684" y="7036610"/>
                <a:ext cx="3231300" cy="2310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ru" sz="1500">
                    <a:solidFill>
                      <a:srgbClr val="4A2814"/>
                    </a:solidFill>
                    <a:latin typeface="Lora Medium"/>
                    <a:ea typeface="Lora Medium"/>
                    <a:cs typeface="Lora Medium"/>
                    <a:sym typeface="Lora Medium"/>
                  </a:rPr>
                  <a:t>«Life on the Streets of 1880»</a:t>
                </a:r>
                <a:endParaRPr sz="1500">
                  <a:solidFill>
                    <a:srgbClr val="4A2814"/>
                  </a:solidFill>
                  <a:latin typeface="Lora Medium"/>
                  <a:ea typeface="Lora Medium"/>
                  <a:cs typeface="Lora Medium"/>
                  <a:sym typeface="Lora Medium"/>
                </a:endParaRPr>
              </a:p>
            </p:txBody>
          </p:sp>
        </p:grpSp>
        <p:grpSp>
          <p:nvGrpSpPr>
            <p:cNvPr id="83" name="Google Shape;83;p13"/>
            <p:cNvGrpSpPr/>
            <p:nvPr/>
          </p:nvGrpSpPr>
          <p:grpSpPr>
            <a:xfrm>
              <a:off x="3846075" y="8944450"/>
              <a:ext cx="1608050" cy="949450"/>
              <a:chOff x="3846075" y="8944450"/>
              <a:chExt cx="1608050" cy="949450"/>
            </a:xfrm>
          </p:grpSpPr>
          <p:cxnSp>
            <p:nvCxnSpPr>
              <p:cNvPr id="84" name="Google Shape;84;p13"/>
              <p:cNvCxnSpPr/>
              <p:nvPr/>
            </p:nvCxnSpPr>
            <p:spPr>
              <a:xfrm>
                <a:off x="3846075" y="8944450"/>
                <a:ext cx="1605000" cy="0"/>
              </a:xfrm>
              <a:prstGeom prst="straightConnector1">
                <a:avLst/>
              </a:prstGeom>
              <a:noFill/>
              <a:ln cap="flat" cmpd="sng" w="19050">
                <a:solidFill>
                  <a:srgbClr val="4A2814"/>
                </a:solidFill>
                <a:prstDash val="solid"/>
                <a:round/>
                <a:headEnd len="med" w="med" type="none"/>
                <a:tailEnd len="med" w="med" type="none"/>
              </a:ln>
            </p:spPr>
          </p:cxnSp>
          <p:cxnSp>
            <p:nvCxnSpPr>
              <p:cNvPr id="85" name="Google Shape;85;p13"/>
              <p:cNvCxnSpPr/>
              <p:nvPr/>
            </p:nvCxnSpPr>
            <p:spPr>
              <a:xfrm>
                <a:off x="3846075" y="9893900"/>
                <a:ext cx="1605000" cy="0"/>
              </a:xfrm>
              <a:prstGeom prst="straightConnector1">
                <a:avLst/>
              </a:prstGeom>
              <a:noFill/>
              <a:ln cap="flat" cmpd="sng" w="19050">
                <a:solidFill>
                  <a:srgbClr val="4A2814"/>
                </a:solidFill>
                <a:prstDash val="solid"/>
                <a:round/>
                <a:headEnd len="med" w="med" type="none"/>
                <a:tailEnd len="med" w="med" type="none"/>
              </a:ln>
            </p:spPr>
          </p:cxnSp>
          <p:sp>
            <p:nvSpPr>
              <p:cNvPr id="86" name="Google Shape;86;p13"/>
              <p:cNvSpPr txBox="1"/>
              <p:nvPr/>
            </p:nvSpPr>
            <p:spPr>
              <a:xfrm>
                <a:off x="3849125" y="9059013"/>
                <a:ext cx="1605000" cy="7203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HORSE</a:t>
                </a:r>
                <a:r>
                  <a:rPr b="1" i="1" lang="ru" sz="900">
                    <a:solidFill>
                      <a:srgbClr val="4A2814"/>
                    </a:solidFill>
                    <a:latin typeface="Lora"/>
                    <a:ea typeface="Lora"/>
                    <a:cs typeface="Lora"/>
                    <a:sym typeface="Lora"/>
                  </a:rPr>
                  <a:t>-</a:t>
                </a:r>
                <a:r>
                  <a:rPr b="1" i="1" lang="ru" sz="900">
                    <a:solidFill>
                      <a:srgbClr val="4A2814"/>
                    </a:solidFill>
                    <a:latin typeface="Lora"/>
                    <a:ea typeface="Lora"/>
                    <a:cs typeface="Lora"/>
                    <a:sym typeface="Lora"/>
                  </a:rPr>
                  <a:t>DRAWN </a:t>
                </a:r>
                <a:endParaRPr b="1" i="1" sz="900">
                  <a:solidFill>
                    <a:srgbClr val="4A2814"/>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CARRIAGES,</a:t>
                </a:r>
                <a:endParaRPr b="1" i="1" sz="900">
                  <a:solidFill>
                    <a:srgbClr val="4A2814"/>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 COBBLESTONES, AND THE MARCH OF PROGRESS</a:t>
                </a:r>
                <a:endParaRPr b="1" i="1" sz="900">
                  <a:solidFill>
                    <a:srgbClr val="4A2814"/>
                  </a:solidFill>
                  <a:latin typeface="Lora"/>
                  <a:ea typeface="Lora"/>
                  <a:cs typeface="Lora"/>
                  <a:sym typeface="Lora"/>
                </a:endParaRPr>
              </a:p>
            </p:txBody>
          </p:sp>
        </p:grpSp>
        <p:grpSp>
          <p:nvGrpSpPr>
            <p:cNvPr id="87" name="Google Shape;87;p13"/>
            <p:cNvGrpSpPr/>
            <p:nvPr/>
          </p:nvGrpSpPr>
          <p:grpSpPr>
            <a:xfrm>
              <a:off x="2129885" y="7377517"/>
              <a:ext cx="4993965" cy="2949458"/>
              <a:chOff x="2129885" y="7377517"/>
              <a:chExt cx="4993965" cy="2949458"/>
            </a:xfrm>
          </p:grpSpPr>
          <p:grpSp>
            <p:nvGrpSpPr>
              <p:cNvPr id="88" name="Google Shape;88;p13"/>
              <p:cNvGrpSpPr/>
              <p:nvPr/>
            </p:nvGrpSpPr>
            <p:grpSpPr>
              <a:xfrm>
                <a:off x="2129885" y="7377517"/>
                <a:ext cx="1585200" cy="2949458"/>
                <a:chOff x="2153500" y="7377517"/>
                <a:chExt cx="1585200" cy="2949458"/>
              </a:xfrm>
            </p:grpSpPr>
            <p:sp>
              <p:nvSpPr>
                <p:cNvPr id="89" name="Google Shape;89;p13"/>
                <p:cNvSpPr txBox="1"/>
                <p:nvPr/>
              </p:nvSpPr>
              <p:spPr>
                <a:xfrm>
                  <a:off x="2153500" y="7433175"/>
                  <a:ext cx="1585200" cy="2893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ity streets were lifeblood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of urban filled with the clatter of horse-drawn carriages and the hum of conversation among pedestrians. The roads were crowded with vendors selling their goods, shopkeepers calling out to customers, and a diverse array of people navigating the rapidly expanded and industrialized urban landscape, filled with noise and activity.</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t>
                  </a:r>
                  <a:r>
                    <a:rPr lang="ru" sz="800">
                      <a:solidFill>
                        <a:srgbClr val="4A2814"/>
                      </a:solidFill>
                      <a:latin typeface="Lora Medium"/>
                      <a:ea typeface="Lora Medium"/>
                      <a:cs typeface="Lora Medium"/>
                      <a:sym typeface="Lora Medium"/>
                    </a:rPr>
                    <a:t>along</a:t>
                  </a:r>
                  <a:endParaRPr sz="800">
                    <a:solidFill>
                      <a:srgbClr val="4A2814"/>
                    </a:solidFill>
                    <a:latin typeface="Lora Medium"/>
                    <a:ea typeface="Lora Medium"/>
                    <a:cs typeface="Lora Medium"/>
                    <a:sym typeface="Lora Medium"/>
                  </a:endParaRPr>
                </a:p>
              </p:txBody>
            </p:sp>
            <p:sp>
              <p:nvSpPr>
                <p:cNvPr id="90" name="Google Shape;90;p13"/>
                <p:cNvSpPr txBox="1"/>
                <p:nvPr/>
              </p:nvSpPr>
              <p:spPr>
                <a:xfrm>
                  <a:off x="2158300" y="7377517"/>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C</a:t>
                  </a:r>
                  <a:endParaRPr sz="2800">
                    <a:solidFill>
                      <a:srgbClr val="4A2814"/>
                    </a:solidFill>
                    <a:latin typeface="Lora Medium"/>
                    <a:ea typeface="Lora Medium"/>
                    <a:cs typeface="Lora Medium"/>
                    <a:sym typeface="Lora Medium"/>
                  </a:endParaRPr>
                </a:p>
              </p:txBody>
            </p:sp>
          </p:grpSp>
          <p:sp>
            <p:nvSpPr>
              <p:cNvPr id="91" name="Google Shape;91;p13"/>
              <p:cNvSpPr txBox="1"/>
              <p:nvPr/>
            </p:nvSpPr>
            <p:spPr>
              <a:xfrm>
                <a:off x="3849134" y="7433175"/>
                <a:ext cx="1573200" cy="1354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the sidewalks, enjoying the growing amenities of city life, from cafés to fashion boutiques. Meanwhile, working-class citizens rushed to and from factories and markets, contributing to the growing economy. In the background, tall buildings.</a:t>
                </a:r>
                <a:endParaRPr sz="800">
                  <a:solidFill>
                    <a:srgbClr val="4A2814"/>
                  </a:solidFill>
                  <a:latin typeface="Lora Medium"/>
                  <a:ea typeface="Lora Medium"/>
                  <a:cs typeface="Lora Medium"/>
                  <a:sym typeface="Lora Medium"/>
                </a:endParaRPr>
              </a:p>
            </p:txBody>
          </p:sp>
          <p:sp>
            <p:nvSpPr>
              <p:cNvPr id="92" name="Google Shape;92;p13"/>
              <p:cNvSpPr txBox="1"/>
              <p:nvPr/>
            </p:nvSpPr>
            <p:spPr>
              <a:xfrm>
                <a:off x="3849134" y="10027906"/>
                <a:ext cx="1573200" cy="277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It was still decades away, but already, </a:t>
                </a:r>
                <a:r>
                  <a:rPr lang="ru" sz="800">
                    <a:solidFill>
                      <a:srgbClr val="4A2814"/>
                    </a:solidFill>
                    <a:latin typeface="Lora Medium"/>
                    <a:ea typeface="Lora Medium"/>
                    <a:cs typeface="Lora Medium"/>
                    <a:sym typeface="Lora Medium"/>
                  </a:rPr>
                  <a:t>the hustle had begun.</a:t>
                </a:r>
                <a:endParaRPr sz="800">
                  <a:solidFill>
                    <a:srgbClr val="4A2814"/>
                  </a:solidFill>
                  <a:latin typeface="Lora Medium"/>
                  <a:ea typeface="Lora Medium"/>
                  <a:cs typeface="Lora Medium"/>
                  <a:sym typeface="Lora Medium"/>
                </a:endParaRPr>
              </a:p>
            </p:txBody>
          </p:sp>
          <p:sp>
            <p:nvSpPr>
              <p:cNvPr id="93" name="Google Shape;93;p13"/>
              <p:cNvSpPr txBox="1"/>
              <p:nvPr/>
            </p:nvSpPr>
            <p:spPr>
              <a:xfrm>
                <a:off x="5584850" y="7433175"/>
                <a:ext cx="1539000" cy="2893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Gentlemen in top hats and ladies in elegant gowns strolled along the sidewalks, Meanwhile, working-class citizens rushed to and from factories and markets, contributing to the growing economy. In the background, tall buildings and smokestacks loomed, symbols of industrial progress. The transition from horse-drawn carriages to more mechanized forms of transport was still decades away, but already, the hustle of 19th-century urban life was palpable. Newspapers were being sold on street corners,</a:t>
                </a:r>
                <a:r>
                  <a:rPr lang="ru" sz="800">
                    <a:solidFill>
                      <a:srgbClr val="4A2814"/>
                    </a:solidFill>
                    <a:latin typeface="Lora Medium"/>
                    <a:ea typeface="Lora Medium"/>
                    <a:cs typeface="Lora Medium"/>
                    <a:sym typeface="Lora Medium"/>
                  </a:rPr>
                  <a:t>  and new inventions were changing the world.</a:t>
                </a:r>
                <a:endParaRPr sz="800">
                  <a:solidFill>
                    <a:srgbClr val="4A2814"/>
                  </a:solidFill>
                  <a:latin typeface="Lora Medium"/>
                  <a:ea typeface="Lora Medium"/>
                  <a:cs typeface="Lora Medium"/>
                  <a:sym typeface="Lora Medium"/>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grpSp>
        <p:nvGrpSpPr>
          <p:cNvPr id="98" name="Google Shape;98;p14"/>
          <p:cNvGrpSpPr/>
          <p:nvPr/>
        </p:nvGrpSpPr>
        <p:grpSpPr>
          <a:xfrm>
            <a:off x="-1" y="0"/>
            <a:ext cx="7560003" cy="10691999"/>
            <a:chOff x="9351824" y="0"/>
            <a:chExt cx="7560003" cy="10691999"/>
          </a:xfrm>
        </p:grpSpPr>
        <p:pic>
          <p:nvPicPr>
            <p:cNvPr id="99" name="Google Shape;99;p14"/>
            <p:cNvPicPr preferRelativeResize="0"/>
            <p:nvPr/>
          </p:nvPicPr>
          <p:blipFill rotWithShape="1">
            <a:blip r:embed="rId3">
              <a:alphaModFix amt="90000"/>
            </a:blip>
            <a:srcRect b="0" l="0" r="50007" t="0"/>
            <a:stretch/>
          </p:blipFill>
          <p:spPr>
            <a:xfrm>
              <a:off x="9351824" y="0"/>
              <a:ext cx="7560003" cy="10691999"/>
            </a:xfrm>
            <a:prstGeom prst="rect">
              <a:avLst/>
            </a:prstGeom>
            <a:noFill/>
            <a:ln>
              <a:noFill/>
            </a:ln>
          </p:spPr>
        </p:pic>
        <p:sp>
          <p:nvSpPr>
            <p:cNvPr id="100" name="Google Shape;100;p14"/>
            <p:cNvSpPr/>
            <p:nvPr/>
          </p:nvSpPr>
          <p:spPr>
            <a:xfrm>
              <a:off x="9528525" y="166650"/>
              <a:ext cx="7206600" cy="10358700"/>
            </a:xfrm>
            <a:prstGeom prst="rect">
              <a:avLst/>
            </a:prstGeom>
            <a:noFill/>
            <a:ln cap="flat" cmpd="sng" w="19050">
              <a:solidFill>
                <a:srgbClr val="4A28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01" name="Google Shape;101;p14"/>
          <p:cNvGrpSpPr/>
          <p:nvPr/>
        </p:nvGrpSpPr>
        <p:grpSpPr>
          <a:xfrm>
            <a:off x="422485" y="277972"/>
            <a:ext cx="6669975" cy="251003"/>
            <a:chOff x="438325" y="277972"/>
            <a:chExt cx="6669975" cy="251003"/>
          </a:xfrm>
        </p:grpSpPr>
        <p:cxnSp>
          <p:nvCxnSpPr>
            <p:cNvPr id="102" name="Google Shape;102;p14"/>
            <p:cNvCxnSpPr/>
            <p:nvPr/>
          </p:nvCxnSpPr>
          <p:spPr>
            <a:xfrm>
              <a:off x="454000" y="454725"/>
              <a:ext cx="6654300" cy="0"/>
            </a:xfrm>
            <a:prstGeom prst="straightConnector1">
              <a:avLst/>
            </a:prstGeom>
            <a:noFill/>
            <a:ln cap="flat" cmpd="sng" w="19050">
              <a:solidFill>
                <a:srgbClr val="4A2814"/>
              </a:solidFill>
              <a:prstDash val="dot"/>
              <a:round/>
              <a:headEnd len="med" w="med" type="none"/>
              <a:tailEnd len="med" w="med" type="none"/>
            </a:ln>
          </p:spPr>
        </p:cxnSp>
        <p:cxnSp>
          <p:nvCxnSpPr>
            <p:cNvPr id="103" name="Google Shape;103;p14"/>
            <p:cNvCxnSpPr/>
            <p:nvPr/>
          </p:nvCxnSpPr>
          <p:spPr>
            <a:xfrm>
              <a:off x="454000" y="528975"/>
              <a:ext cx="6654300" cy="0"/>
            </a:xfrm>
            <a:prstGeom prst="straightConnector1">
              <a:avLst/>
            </a:prstGeom>
            <a:noFill/>
            <a:ln cap="flat" cmpd="sng" w="28575">
              <a:solidFill>
                <a:srgbClr val="4A2814"/>
              </a:solidFill>
              <a:prstDash val="solid"/>
              <a:round/>
              <a:headEnd len="med" w="med" type="none"/>
              <a:tailEnd len="med" w="med" type="none"/>
            </a:ln>
          </p:spPr>
        </p:cxnSp>
        <p:sp>
          <p:nvSpPr>
            <p:cNvPr id="104" name="Google Shape;104;p14"/>
            <p:cNvSpPr txBox="1"/>
            <p:nvPr/>
          </p:nvSpPr>
          <p:spPr>
            <a:xfrm>
              <a:off x="438325" y="277972"/>
              <a:ext cx="1230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800">
                  <a:solidFill>
                    <a:srgbClr val="4A2814"/>
                  </a:solidFill>
                  <a:latin typeface="Lora Medium"/>
                  <a:ea typeface="Lora Medium"/>
                  <a:cs typeface="Lora Medium"/>
                  <a:sym typeface="Lora Medium"/>
                </a:rPr>
                <a:t>MAY 10, 1885</a:t>
              </a:r>
              <a:endParaRPr sz="800">
                <a:solidFill>
                  <a:srgbClr val="4A2814"/>
                </a:solidFill>
                <a:latin typeface="Lora Medium"/>
                <a:ea typeface="Lora Medium"/>
                <a:cs typeface="Lora Medium"/>
                <a:sym typeface="Lora Medium"/>
              </a:endParaRPr>
            </a:p>
          </p:txBody>
        </p:sp>
        <p:sp>
          <p:nvSpPr>
            <p:cNvPr id="105" name="Google Shape;105;p14"/>
            <p:cNvSpPr txBox="1"/>
            <p:nvPr/>
          </p:nvSpPr>
          <p:spPr>
            <a:xfrm>
              <a:off x="5878300" y="277972"/>
              <a:ext cx="123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800">
                  <a:solidFill>
                    <a:srgbClr val="4A2814"/>
                  </a:solidFill>
                  <a:latin typeface="Lora Medium"/>
                  <a:ea typeface="Lora Medium"/>
                  <a:cs typeface="Lora Medium"/>
                  <a:sym typeface="Lora Medium"/>
                </a:rPr>
                <a:t>VOL. 189</a:t>
              </a:r>
              <a:endParaRPr sz="800">
                <a:solidFill>
                  <a:srgbClr val="4A2814"/>
                </a:solidFill>
                <a:latin typeface="Lora Medium"/>
                <a:ea typeface="Lora Medium"/>
                <a:cs typeface="Lora Medium"/>
                <a:sym typeface="Lora Medium"/>
              </a:endParaRPr>
            </a:p>
          </p:txBody>
        </p:sp>
      </p:grpSp>
      <p:grpSp>
        <p:nvGrpSpPr>
          <p:cNvPr id="106" name="Google Shape;106;p14"/>
          <p:cNvGrpSpPr/>
          <p:nvPr/>
        </p:nvGrpSpPr>
        <p:grpSpPr>
          <a:xfrm>
            <a:off x="423005" y="632275"/>
            <a:ext cx="3315900" cy="1434625"/>
            <a:chOff x="438845" y="632275"/>
            <a:chExt cx="3315900" cy="1434625"/>
          </a:xfrm>
        </p:grpSpPr>
        <p:sp>
          <p:nvSpPr>
            <p:cNvPr id="107" name="Google Shape;107;p14"/>
            <p:cNvSpPr txBox="1"/>
            <p:nvPr/>
          </p:nvSpPr>
          <p:spPr>
            <a:xfrm>
              <a:off x="438845" y="632275"/>
              <a:ext cx="3315900" cy="815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650">
                  <a:solidFill>
                    <a:srgbClr val="4A2814"/>
                  </a:solidFill>
                  <a:latin typeface="Lora"/>
                  <a:ea typeface="Lora"/>
                  <a:cs typeface="Lora"/>
                  <a:sym typeface="Lora"/>
                </a:rPr>
                <a:t>A GRAND TRAIN</a:t>
              </a:r>
              <a:endParaRPr b="1" sz="2650">
                <a:solidFill>
                  <a:srgbClr val="4A2814"/>
                </a:solidFill>
                <a:latin typeface="Lora"/>
                <a:ea typeface="Lora"/>
                <a:cs typeface="Lora"/>
                <a:sym typeface="Lora"/>
              </a:endParaRPr>
            </a:p>
            <a:p>
              <a:pPr indent="0" lvl="0" marL="0" rtl="0" algn="l">
                <a:spcBef>
                  <a:spcPts val="0"/>
                </a:spcBef>
                <a:spcAft>
                  <a:spcPts val="0"/>
                </a:spcAft>
                <a:buNone/>
              </a:pPr>
              <a:r>
                <a:rPr b="1" lang="ru" sz="2650">
                  <a:solidFill>
                    <a:srgbClr val="4A2814"/>
                  </a:solidFill>
                  <a:latin typeface="Lora"/>
                  <a:ea typeface="Lora"/>
                  <a:cs typeface="Lora"/>
                  <a:sym typeface="Lora"/>
                </a:rPr>
                <a:t>STATION</a:t>
              </a:r>
              <a:endParaRPr b="1" sz="2650">
                <a:solidFill>
                  <a:srgbClr val="4A2814"/>
                </a:solidFill>
                <a:latin typeface="Lora"/>
                <a:ea typeface="Lora"/>
                <a:cs typeface="Lora"/>
                <a:sym typeface="Lora"/>
              </a:endParaRPr>
            </a:p>
          </p:txBody>
        </p:sp>
        <p:sp>
          <p:nvSpPr>
            <p:cNvPr id="108" name="Google Shape;108;p14"/>
            <p:cNvSpPr txBox="1"/>
            <p:nvPr/>
          </p:nvSpPr>
          <p:spPr>
            <a:xfrm>
              <a:off x="438845" y="1605200"/>
              <a:ext cx="33159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«How Trains Transformed Urban </a:t>
              </a:r>
              <a:endParaRPr sz="1500">
                <a:solidFill>
                  <a:srgbClr val="4A2814"/>
                </a:solidFill>
                <a:latin typeface="Lora Medium"/>
                <a:ea typeface="Lora Medium"/>
                <a:cs typeface="Lora Medium"/>
                <a:sym typeface="Lora Medium"/>
              </a:endParaRPr>
            </a:p>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Life in the Late 19th Century»</a:t>
              </a:r>
              <a:endParaRPr sz="1500">
                <a:solidFill>
                  <a:srgbClr val="4A2814"/>
                </a:solidFill>
                <a:latin typeface="Lora Medium"/>
                <a:ea typeface="Lora Medium"/>
                <a:cs typeface="Lora Medium"/>
                <a:sym typeface="Lora Medium"/>
              </a:endParaRPr>
            </a:p>
          </p:txBody>
        </p:sp>
      </p:grpSp>
      <p:grpSp>
        <p:nvGrpSpPr>
          <p:cNvPr id="109" name="Google Shape;109;p14"/>
          <p:cNvGrpSpPr/>
          <p:nvPr/>
        </p:nvGrpSpPr>
        <p:grpSpPr>
          <a:xfrm>
            <a:off x="406741" y="5541296"/>
            <a:ext cx="3291529" cy="2499213"/>
            <a:chOff x="422581" y="3652379"/>
            <a:chExt cx="3291529" cy="2499213"/>
          </a:xfrm>
        </p:grpSpPr>
        <p:sp>
          <p:nvSpPr>
            <p:cNvPr id="110" name="Google Shape;110;p14"/>
            <p:cNvSpPr txBox="1"/>
            <p:nvPr/>
          </p:nvSpPr>
          <p:spPr>
            <a:xfrm>
              <a:off x="464659" y="3711100"/>
              <a:ext cx="1539000" cy="2432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y the 1880s, railways had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become a dominant force in shaping cities. The expansion of train networks allowed for faster travel, connecting people, goods, and ideas across long distances. Cities grew around railway hubs, and the grand train stations of the era became architectural marvels, symbolizing progress and modernity. The trains, powered by steam, were known as "iron horses," and they revolutionized transportation. No longer limited by horse-drawn </a:t>
              </a:r>
              <a:endParaRPr sz="800">
                <a:solidFill>
                  <a:srgbClr val="4A2814"/>
                </a:solidFill>
                <a:latin typeface="Lora Medium"/>
                <a:ea typeface="Lora Medium"/>
                <a:cs typeface="Lora Medium"/>
                <a:sym typeface="Lora Medium"/>
              </a:endParaRPr>
            </a:p>
          </p:txBody>
        </p:sp>
        <p:sp>
          <p:nvSpPr>
            <p:cNvPr id="111" name="Google Shape;111;p14"/>
            <p:cNvSpPr txBox="1"/>
            <p:nvPr/>
          </p:nvSpPr>
          <p:spPr>
            <a:xfrm>
              <a:off x="42258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B</a:t>
              </a:r>
              <a:endParaRPr sz="2800">
                <a:solidFill>
                  <a:srgbClr val="4A2814"/>
                </a:solidFill>
                <a:latin typeface="Lora Medium"/>
                <a:ea typeface="Lora Medium"/>
                <a:cs typeface="Lora Medium"/>
                <a:sym typeface="Lora Medium"/>
              </a:endParaRPr>
            </a:p>
          </p:txBody>
        </p:sp>
        <p:sp>
          <p:nvSpPr>
            <p:cNvPr id="112" name="Google Shape;112;p14"/>
            <p:cNvSpPr txBox="1"/>
            <p:nvPr/>
          </p:nvSpPr>
          <p:spPr>
            <a:xfrm>
              <a:off x="2140910" y="3719492"/>
              <a:ext cx="1573200" cy="2432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No longer limited by horse-drawn carriages or slow riverboats, people could now travel across the country in a matter of days. This newfound mobility led to a rapid expansion of urban areas, as people moved to cities for work or leisure. The train station, as depicted in this photograph, was more than just a transportation hub—it was a social center. People from all walks of life could be found waiting for their trains, from wealthy travelers dressed in fine suits and dresses to </a:t>
              </a:r>
              <a:endParaRPr sz="800">
                <a:solidFill>
                  <a:srgbClr val="4A2814"/>
                </a:solidFill>
                <a:latin typeface="Lora Medium"/>
                <a:ea typeface="Lora Medium"/>
                <a:cs typeface="Lora Medium"/>
                <a:sym typeface="Lora Medium"/>
              </a:endParaRPr>
            </a:p>
          </p:txBody>
        </p:sp>
      </p:grpSp>
      <p:grpSp>
        <p:nvGrpSpPr>
          <p:cNvPr id="113" name="Google Shape;113;p14"/>
          <p:cNvGrpSpPr/>
          <p:nvPr/>
        </p:nvGrpSpPr>
        <p:grpSpPr>
          <a:xfrm>
            <a:off x="450658" y="8165525"/>
            <a:ext cx="3285359" cy="949450"/>
            <a:chOff x="434337" y="8165525"/>
            <a:chExt cx="3260579" cy="949450"/>
          </a:xfrm>
        </p:grpSpPr>
        <p:cxnSp>
          <p:nvCxnSpPr>
            <p:cNvPr id="114" name="Google Shape;114;p14"/>
            <p:cNvCxnSpPr/>
            <p:nvPr/>
          </p:nvCxnSpPr>
          <p:spPr>
            <a:xfrm>
              <a:off x="434337" y="8165525"/>
              <a:ext cx="3257700" cy="0"/>
            </a:xfrm>
            <a:prstGeom prst="straightConnector1">
              <a:avLst/>
            </a:prstGeom>
            <a:noFill/>
            <a:ln cap="flat" cmpd="sng" w="19050">
              <a:solidFill>
                <a:srgbClr val="4A2814"/>
              </a:solidFill>
              <a:prstDash val="solid"/>
              <a:round/>
              <a:headEnd len="med" w="med" type="none"/>
              <a:tailEnd len="med" w="med" type="none"/>
            </a:ln>
          </p:spPr>
        </p:cxnSp>
        <p:cxnSp>
          <p:nvCxnSpPr>
            <p:cNvPr id="115" name="Google Shape;115;p14"/>
            <p:cNvCxnSpPr/>
            <p:nvPr/>
          </p:nvCxnSpPr>
          <p:spPr>
            <a:xfrm>
              <a:off x="434337" y="9114975"/>
              <a:ext cx="3257700" cy="0"/>
            </a:xfrm>
            <a:prstGeom prst="straightConnector1">
              <a:avLst/>
            </a:prstGeom>
            <a:noFill/>
            <a:ln cap="flat" cmpd="sng" w="19050">
              <a:solidFill>
                <a:srgbClr val="4A2814"/>
              </a:solidFill>
              <a:prstDash val="solid"/>
              <a:round/>
              <a:headEnd len="med" w="med" type="none"/>
              <a:tailEnd len="med" w="med" type="none"/>
            </a:ln>
          </p:spPr>
        </p:cxnSp>
        <p:sp>
          <p:nvSpPr>
            <p:cNvPr id="116" name="Google Shape;116;p14"/>
            <p:cNvSpPr txBox="1"/>
            <p:nvPr/>
          </p:nvSpPr>
          <p:spPr>
            <a:xfrm>
              <a:off x="437216" y="8377000"/>
              <a:ext cx="3257700" cy="5265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THE EXPANSION OF TRAIN NETWORKS ALLOWED FOR FASTER TRAVEL, CONNECTING PEOPLE, GOODS, AND IDEAS ACROSS LONG DISTANCES. </a:t>
              </a:r>
              <a:endParaRPr b="1" i="1" sz="900">
                <a:solidFill>
                  <a:srgbClr val="4A2814"/>
                </a:solidFill>
                <a:latin typeface="Lora"/>
                <a:ea typeface="Lora"/>
                <a:cs typeface="Lora"/>
                <a:sym typeface="Lora"/>
              </a:endParaRPr>
            </a:p>
          </p:txBody>
        </p:sp>
      </p:grpSp>
      <p:sp>
        <p:nvSpPr>
          <p:cNvPr id="117" name="Google Shape;117;p14"/>
          <p:cNvSpPr txBox="1"/>
          <p:nvPr/>
        </p:nvSpPr>
        <p:spPr>
          <a:xfrm>
            <a:off x="3833294" y="1942033"/>
            <a:ext cx="1573200" cy="3663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No longer limited by horse-drawn carriages or slow riverboats, people could now travel across the country in a matter of days. This newfound mobility led to a rapid expansion of urban areas, as people moved to cities for work or leisure. The train station, as depicted in this photograph, was more than just a transportation hub—it was a social center. People from all walks of life could be found waiting for their trains, from wealthy travelers dressed in fine suits and dresses to working-class families moving in search of better opportunities. The station was a place where the rhythms of the city converged, where the sounds of steam engines and the hustle of passengers blended into the pulse of urban life.</a:t>
            </a:r>
            <a:endParaRPr sz="800">
              <a:solidFill>
                <a:srgbClr val="4A2814"/>
              </a:solidFill>
              <a:latin typeface="Lora Medium"/>
              <a:ea typeface="Lora Medium"/>
              <a:cs typeface="Lora Medium"/>
              <a:sym typeface="Lora Medium"/>
            </a:endParaRPr>
          </a:p>
        </p:txBody>
      </p:sp>
      <p:sp>
        <p:nvSpPr>
          <p:cNvPr id="118" name="Google Shape;118;p14"/>
          <p:cNvSpPr txBox="1"/>
          <p:nvPr/>
        </p:nvSpPr>
        <p:spPr>
          <a:xfrm>
            <a:off x="448819" y="9274611"/>
            <a:ext cx="1539000" cy="10467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In the 1880s, city streets were the lifeblood of urban areas, filled with the clatter of horse-drawn carriages and the hum of conversation among pedestrians. The roads were crowded with vendors selling </a:t>
            </a:r>
            <a:endParaRPr sz="800">
              <a:solidFill>
                <a:srgbClr val="4A2814"/>
              </a:solidFill>
              <a:latin typeface="Lora Medium"/>
              <a:ea typeface="Lora Medium"/>
              <a:cs typeface="Lora Medium"/>
              <a:sym typeface="Lora Medium"/>
            </a:endParaRPr>
          </a:p>
        </p:txBody>
      </p:sp>
      <p:pic>
        <p:nvPicPr>
          <p:cNvPr id="119" name="Google Shape;119;p14"/>
          <p:cNvPicPr preferRelativeResize="0"/>
          <p:nvPr/>
        </p:nvPicPr>
        <p:blipFill rotWithShape="1">
          <a:blip r:embed="rId4">
            <a:alphaModFix/>
          </a:blip>
          <a:srcRect b="0" l="0" r="0" t="3194"/>
          <a:stretch/>
        </p:blipFill>
        <p:spPr>
          <a:xfrm>
            <a:off x="450000" y="2393125"/>
            <a:ext cx="3285300" cy="3003974"/>
          </a:xfrm>
          <a:prstGeom prst="rect">
            <a:avLst/>
          </a:prstGeom>
          <a:noFill/>
          <a:ln>
            <a:noFill/>
          </a:ln>
        </p:spPr>
      </p:pic>
      <p:sp>
        <p:nvSpPr>
          <p:cNvPr id="120" name="Google Shape;120;p14"/>
          <p:cNvSpPr txBox="1"/>
          <p:nvPr/>
        </p:nvSpPr>
        <p:spPr>
          <a:xfrm>
            <a:off x="2126829" y="9274611"/>
            <a:ext cx="1539000" cy="10467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In the 1880s, city streets were the lifeblood of urban areas, filled with the clatter of horse-drawn carriages and the hum of conversation among pedestrians. The roads were crowded with vendors selling </a:t>
            </a:r>
            <a:endParaRPr sz="800">
              <a:solidFill>
                <a:srgbClr val="4A2814"/>
              </a:solidFill>
              <a:latin typeface="Lora Medium"/>
              <a:ea typeface="Lora Medium"/>
              <a:cs typeface="Lora Medium"/>
              <a:sym typeface="Lora Medium"/>
            </a:endParaRPr>
          </a:p>
        </p:txBody>
      </p:sp>
      <p:grpSp>
        <p:nvGrpSpPr>
          <p:cNvPr id="121" name="Google Shape;121;p14"/>
          <p:cNvGrpSpPr/>
          <p:nvPr/>
        </p:nvGrpSpPr>
        <p:grpSpPr>
          <a:xfrm>
            <a:off x="3850561" y="5826775"/>
            <a:ext cx="1600653" cy="949450"/>
            <a:chOff x="3846075" y="8944450"/>
            <a:chExt cx="1608050" cy="949450"/>
          </a:xfrm>
        </p:grpSpPr>
        <p:cxnSp>
          <p:nvCxnSpPr>
            <p:cNvPr id="122" name="Google Shape;122;p14"/>
            <p:cNvCxnSpPr/>
            <p:nvPr/>
          </p:nvCxnSpPr>
          <p:spPr>
            <a:xfrm>
              <a:off x="3846075" y="8944450"/>
              <a:ext cx="1605000" cy="0"/>
            </a:xfrm>
            <a:prstGeom prst="straightConnector1">
              <a:avLst/>
            </a:prstGeom>
            <a:noFill/>
            <a:ln cap="flat" cmpd="sng" w="19050">
              <a:solidFill>
                <a:srgbClr val="4A2814"/>
              </a:solidFill>
              <a:prstDash val="solid"/>
              <a:round/>
              <a:headEnd len="med" w="med" type="none"/>
              <a:tailEnd len="med" w="med" type="none"/>
            </a:ln>
          </p:spPr>
        </p:cxnSp>
        <p:cxnSp>
          <p:nvCxnSpPr>
            <p:cNvPr id="123" name="Google Shape;123;p14"/>
            <p:cNvCxnSpPr/>
            <p:nvPr/>
          </p:nvCxnSpPr>
          <p:spPr>
            <a:xfrm>
              <a:off x="3846075" y="9893900"/>
              <a:ext cx="1605000" cy="0"/>
            </a:xfrm>
            <a:prstGeom prst="straightConnector1">
              <a:avLst/>
            </a:prstGeom>
            <a:noFill/>
            <a:ln cap="flat" cmpd="sng" w="19050">
              <a:solidFill>
                <a:srgbClr val="4A2814"/>
              </a:solidFill>
              <a:prstDash val="solid"/>
              <a:round/>
              <a:headEnd len="med" w="med" type="none"/>
              <a:tailEnd len="med" w="med" type="none"/>
            </a:ln>
          </p:spPr>
        </p:cxnSp>
        <p:sp>
          <p:nvSpPr>
            <p:cNvPr id="124" name="Google Shape;124;p14"/>
            <p:cNvSpPr txBox="1"/>
            <p:nvPr/>
          </p:nvSpPr>
          <p:spPr>
            <a:xfrm>
              <a:off x="3849125" y="9059014"/>
              <a:ext cx="1605000" cy="7203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HOW TRAINS TRANSFORMED URBAN </a:t>
              </a:r>
              <a:endParaRPr b="1" i="1" sz="900">
                <a:solidFill>
                  <a:srgbClr val="4A2814"/>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LIFE IN THE LATE 19TH CENTURY</a:t>
              </a:r>
              <a:endParaRPr b="1" i="1" sz="900">
                <a:solidFill>
                  <a:srgbClr val="4A2814"/>
                </a:solidFill>
                <a:latin typeface="Lora"/>
                <a:ea typeface="Lora"/>
                <a:cs typeface="Lora"/>
                <a:sym typeface="Lora"/>
              </a:endParaRPr>
            </a:p>
          </p:txBody>
        </p:sp>
      </p:grpSp>
      <p:grpSp>
        <p:nvGrpSpPr>
          <p:cNvPr id="125" name="Google Shape;125;p14"/>
          <p:cNvGrpSpPr/>
          <p:nvPr/>
        </p:nvGrpSpPr>
        <p:grpSpPr>
          <a:xfrm>
            <a:off x="3850364" y="713350"/>
            <a:ext cx="1539064" cy="949450"/>
            <a:chOff x="3846075" y="8944450"/>
            <a:chExt cx="1608050" cy="949450"/>
          </a:xfrm>
        </p:grpSpPr>
        <p:cxnSp>
          <p:nvCxnSpPr>
            <p:cNvPr id="126" name="Google Shape;126;p14"/>
            <p:cNvCxnSpPr/>
            <p:nvPr/>
          </p:nvCxnSpPr>
          <p:spPr>
            <a:xfrm>
              <a:off x="3846075" y="8944450"/>
              <a:ext cx="1605000" cy="0"/>
            </a:xfrm>
            <a:prstGeom prst="straightConnector1">
              <a:avLst/>
            </a:prstGeom>
            <a:noFill/>
            <a:ln cap="flat" cmpd="sng" w="19050">
              <a:solidFill>
                <a:srgbClr val="4A2814"/>
              </a:solidFill>
              <a:prstDash val="solid"/>
              <a:round/>
              <a:headEnd len="med" w="med" type="none"/>
              <a:tailEnd len="med" w="med" type="none"/>
            </a:ln>
          </p:spPr>
        </p:cxnSp>
        <p:cxnSp>
          <p:nvCxnSpPr>
            <p:cNvPr id="127" name="Google Shape;127;p14"/>
            <p:cNvCxnSpPr/>
            <p:nvPr/>
          </p:nvCxnSpPr>
          <p:spPr>
            <a:xfrm>
              <a:off x="3846075" y="9893900"/>
              <a:ext cx="1605000" cy="0"/>
            </a:xfrm>
            <a:prstGeom prst="straightConnector1">
              <a:avLst/>
            </a:prstGeom>
            <a:noFill/>
            <a:ln cap="flat" cmpd="sng" w="19050">
              <a:solidFill>
                <a:srgbClr val="4A2814"/>
              </a:solidFill>
              <a:prstDash val="solid"/>
              <a:round/>
              <a:headEnd len="med" w="med" type="none"/>
              <a:tailEnd len="med" w="med" type="none"/>
            </a:ln>
          </p:spPr>
        </p:cxnSp>
        <p:sp>
          <p:nvSpPr>
            <p:cNvPr id="128" name="Google Shape;128;p14"/>
            <p:cNvSpPr txBox="1"/>
            <p:nvPr/>
          </p:nvSpPr>
          <p:spPr>
            <a:xfrm>
              <a:off x="3849125" y="9155914"/>
              <a:ext cx="1605000" cy="5265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A GLIMPSE INTO THE LIVES OF 19TH</a:t>
              </a:r>
              <a:r>
                <a:rPr b="1" i="1" lang="ru" sz="900">
                  <a:solidFill>
                    <a:srgbClr val="4A2814"/>
                  </a:solidFill>
                  <a:latin typeface="Lora"/>
                  <a:ea typeface="Lora"/>
                  <a:cs typeface="Lora"/>
                  <a:sym typeface="Lora"/>
                </a:rPr>
                <a:t>-</a:t>
              </a:r>
              <a:r>
                <a:rPr b="1" i="1" lang="ru" sz="900">
                  <a:solidFill>
                    <a:srgbClr val="4A2814"/>
                  </a:solidFill>
                  <a:latin typeface="Lora"/>
                  <a:ea typeface="Lora"/>
                  <a:cs typeface="Lora"/>
                  <a:sym typeface="Lora"/>
                </a:rPr>
                <a:t>CENTURY FACTORY WORKERS</a:t>
              </a:r>
              <a:endParaRPr b="1" i="1" sz="900">
                <a:solidFill>
                  <a:srgbClr val="4A2814"/>
                </a:solidFill>
                <a:latin typeface="Lora"/>
                <a:ea typeface="Lora"/>
                <a:cs typeface="Lora"/>
                <a:sym typeface="Lora"/>
              </a:endParaRPr>
            </a:p>
          </p:txBody>
        </p:sp>
      </p:grpSp>
      <p:sp>
        <p:nvSpPr>
          <p:cNvPr id="129" name="Google Shape;129;p14"/>
          <p:cNvSpPr txBox="1"/>
          <p:nvPr/>
        </p:nvSpPr>
        <p:spPr>
          <a:xfrm>
            <a:off x="3833294" y="6980286"/>
            <a:ext cx="1573200" cy="3355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No longer limited by horse-drawn carriages or slow riverboats, people could now travel across the country in a matter of days. This newfound mobility led to a rapid expansion of urban areas, as people moved to cities for work or leisure. The train station, as depicted in this photograph, was more than just a transportation hub—it was a social center. People from all walks of life could be found waiting for their trains, from wealthy travelers dressed in fine suits and dresses to working-class families moving in search of better opportunities. The station was a place where the rhythms of the city converged, where the sounds of steam engines.</a:t>
            </a:r>
            <a:endParaRPr sz="800">
              <a:solidFill>
                <a:srgbClr val="4A2814"/>
              </a:solidFill>
              <a:latin typeface="Lora Medium"/>
              <a:ea typeface="Lora Medium"/>
              <a:cs typeface="Lora Medium"/>
              <a:sym typeface="Lora Medium"/>
            </a:endParaRPr>
          </a:p>
        </p:txBody>
      </p:sp>
      <p:pic>
        <p:nvPicPr>
          <p:cNvPr id="130" name="Google Shape;130;p14"/>
          <p:cNvPicPr preferRelativeResize="0"/>
          <p:nvPr/>
        </p:nvPicPr>
        <p:blipFill>
          <a:blip r:embed="rId5">
            <a:alphaModFix/>
          </a:blip>
          <a:stretch>
            <a:fillRect/>
          </a:stretch>
        </p:blipFill>
        <p:spPr>
          <a:xfrm>
            <a:off x="5586750" y="2352766"/>
            <a:ext cx="1523700" cy="3044335"/>
          </a:xfrm>
          <a:prstGeom prst="rect">
            <a:avLst/>
          </a:prstGeom>
          <a:noFill/>
          <a:ln>
            <a:noFill/>
          </a:ln>
        </p:spPr>
      </p:pic>
      <p:grpSp>
        <p:nvGrpSpPr>
          <p:cNvPr id="131" name="Google Shape;131;p14"/>
          <p:cNvGrpSpPr/>
          <p:nvPr/>
        </p:nvGrpSpPr>
        <p:grpSpPr>
          <a:xfrm>
            <a:off x="5586450" y="5639175"/>
            <a:ext cx="1523700" cy="4656000"/>
            <a:chOff x="5586450" y="5639175"/>
            <a:chExt cx="1523700" cy="4656000"/>
          </a:xfrm>
        </p:grpSpPr>
        <p:sp>
          <p:nvSpPr>
            <p:cNvPr id="132" name="Google Shape;132;p14"/>
            <p:cNvSpPr/>
            <p:nvPr/>
          </p:nvSpPr>
          <p:spPr>
            <a:xfrm>
              <a:off x="5586450" y="5639175"/>
              <a:ext cx="1523700" cy="4656000"/>
            </a:xfrm>
            <a:prstGeom prst="rect">
              <a:avLst/>
            </a:prstGeom>
            <a:noFill/>
            <a:ln cap="flat" cmpd="sng" w="19050">
              <a:solidFill>
                <a:srgbClr val="4A28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33" name="Google Shape;133;p14"/>
            <p:cNvPicPr preferRelativeResize="0"/>
            <p:nvPr/>
          </p:nvPicPr>
          <p:blipFill>
            <a:blip r:embed="rId6">
              <a:alphaModFix/>
            </a:blip>
            <a:stretch>
              <a:fillRect/>
            </a:stretch>
          </p:blipFill>
          <p:spPr>
            <a:xfrm>
              <a:off x="5698600" y="9068975"/>
              <a:ext cx="1279800" cy="1127800"/>
            </a:xfrm>
            <a:prstGeom prst="rect">
              <a:avLst/>
            </a:prstGeom>
            <a:noFill/>
            <a:ln>
              <a:noFill/>
            </a:ln>
          </p:spPr>
        </p:pic>
        <p:sp>
          <p:nvSpPr>
            <p:cNvPr id="134" name="Google Shape;134;p14"/>
            <p:cNvSpPr txBox="1"/>
            <p:nvPr/>
          </p:nvSpPr>
          <p:spPr>
            <a:xfrm>
              <a:off x="5712678" y="5676855"/>
              <a:ext cx="1279800" cy="438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ru" sz="2850">
                  <a:solidFill>
                    <a:srgbClr val="4A2814"/>
                  </a:solidFill>
                  <a:latin typeface="Lora"/>
                  <a:ea typeface="Lora"/>
                  <a:cs typeface="Lora"/>
                  <a:sym typeface="Lora"/>
                </a:rPr>
                <a:t>TRAIN</a:t>
              </a:r>
              <a:endParaRPr b="1" sz="2850">
                <a:solidFill>
                  <a:srgbClr val="4A2814"/>
                </a:solidFill>
                <a:latin typeface="Lora"/>
                <a:ea typeface="Lora"/>
                <a:cs typeface="Lora"/>
                <a:sym typeface="Lora"/>
              </a:endParaRPr>
            </a:p>
          </p:txBody>
        </p:sp>
        <p:grpSp>
          <p:nvGrpSpPr>
            <p:cNvPr id="135" name="Google Shape;135;p14"/>
            <p:cNvGrpSpPr/>
            <p:nvPr/>
          </p:nvGrpSpPr>
          <p:grpSpPr>
            <a:xfrm>
              <a:off x="5690501" y="6143869"/>
              <a:ext cx="1301986" cy="2798621"/>
              <a:chOff x="443461" y="3652379"/>
              <a:chExt cx="1560199" cy="2798621"/>
            </a:xfrm>
          </p:grpSpPr>
          <p:sp>
            <p:nvSpPr>
              <p:cNvPr id="136" name="Google Shape;136;p14"/>
              <p:cNvSpPr txBox="1"/>
              <p:nvPr/>
            </p:nvSpPr>
            <p:spPr>
              <a:xfrm>
                <a:off x="464659" y="3711100"/>
                <a:ext cx="1539000" cy="273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y the 1880s, railways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a:t>
                </a:r>
                <a:r>
                  <a:rPr lang="ru" sz="800">
                    <a:solidFill>
                      <a:srgbClr val="4A2814"/>
                    </a:solidFill>
                    <a:latin typeface="Lora Medium"/>
                    <a:ea typeface="Lora Medium"/>
                    <a:cs typeface="Lora Medium"/>
                    <a:sym typeface="Lora Medium"/>
                  </a:rPr>
                  <a:t> 	</a:t>
                </a:r>
                <a:r>
                  <a:rPr lang="ru" sz="800">
                    <a:solidFill>
                      <a:srgbClr val="4A2814"/>
                    </a:solidFill>
                    <a:latin typeface="Lora Medium"/>
                    <a:ea typeface="Lora Medium"/>
                    <a:cs typeface="Lora Medium"/>
                    <a:sym typeface="Lora Medium"/>
                  </a:rPr>
                  <a:t>had become</a:t>
                </a:r>
                <a:r>
                  <a:rPr lang="ru" sz="800">
                    <a:solidFill>
                      <a:srgbClr val="4A2814"/>
                    </a:solidFill>
                    <a:latin typeface="Lora Medium"/>
                    <a:ea typeface="Lora Medium"/>
                    <a:cs typeface="Lora Medium"/>
                    <a:sym typeface="Lora Medium"/>
                  </a:rPr>
                  <a:t> a</a:t>
                </a:r>
                <a:r>
                  <a:rPr lang="ru" sz="800">
                    <a:solidFill>
                      <a:srgbClr val="4A2814"/>
                    </a:solidFill>
                    <a:latin typeface="Lora Medium"/>
                    <a:ea typeface="Lora Medium"/>
                    <a:cs typeface="Lora Medium"/>
                    <a:sym typeface="Lora Medium"/>
                  </a:rPr>
                  <a:t> dominant force</a:t>
                </a:r>
                <a:r>
                  <a:rPr lang="ru" sz="800">
                    <a:solidFill>
                      <a:srgbClr val="4A2814"/>
                    </a:solidFill>
                    <a:latin typeface="Lora Medium"/>
                    <a:ea typeface="Lora Medium"/>
                    <a:cs typeface="Lora Medium"/>
                    <a:sym typeface="Lora Medium"/>
                  </a:rPr>
                  <a:t> in </a:t>
                </a:r>
                <a:r>
                  <a:rPr lang="ru" sz="800">
                    <a:solidFill>
                      <a:srgbClr val="4A2814"/>
                    </a:solidFill>
                    <a:latin typeface="Lora Medium"/>
                    <a:ea typeface="Lora Medium"/>
                    <a:cs typeface="Lora Medium"/>
                    <a:sym typeface="Lora Medium"/>
                  </a:rPr>
                  <a:t>shaping cities. The expansion of train networks allowed for faster travel, connecting people, goods, and ideas across long distances. Cities grew around railway hubs, and the grand train stations of the era became architectural marvels, symbolizing progress and modernity. The trains, powered by steam, were known as "iron horses," and they revolutionized transportation. </a:t>
                </a:r>
                <a:endParaRPr sz="800">
                  <a:solidFill>
                    <a:srgbClr val="4A2814"/>
                  </a:solidFill>
                  <a:latin typeface="Lora Medium"/>
                  <a:ea typeface="Lora Medium"/>
                  <a:cs typeface="Lora Medium"/>
                  <a:sym typeface="Lora Medium"/>
                </a:endParaRPr>
              </a:p>
            </p:txBody>
          </p:sp>
          <p:sp>
            <p:nvSpPr>
              <p:cNvPr id="137" name="Google Shape;137;p14"/>
              <p:cNvSpPr txBox="1"/>
              <p:nvPr/>
            </p:nvSpPr>
            <p:spPr>
              <a:xfrm>
                <a:off x="44346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B</a:t>
                </a:r>
                <a:endParaRPr sz="2800">
                  <a:solidFill>
                    <a:srgbClr val="4A2814"/>
                  </a:solidFill>
                  <a:latin typeface="Lora Medium"/>
                  <a:ea typeface="Lora Medium"/>
                  <a:cs typeface="Lora Medium"/>
                  <a:sym typeface="Lora Medium"/>
                </a:endParaRPr>
              </a:p>
            </p:txBody>
          </p:sp>
        </p:grpSp>
      </p:grpSp>
      <p:grpSp>
        <p:nvGrpSpPr>
          <p:cNvPr id="138" name="Google Shape;138;p14"/>
          <p:cNvGrpSpPr/>
          <p:nvPr/>
        </p:nvGrpSpPr>
        <p:grpSpPr>
          <a:xfrm>
            <a:off x="5586450" y="690300"/>
            <a:ext cx="1523700" cy="1497600"/>
            <a:chOff x="5586450" y="690300"/>
            <a:chExt cx="1523700" cy="1497600"/>
          </a:xfrm>
        </p:grpSpPr>
        <p:sp>
          <p:nvSpPr>
            <p:cNvPr id="139" name="Google Shape;139;p14"/>
            <p:cNvSpPr/>
            <p:nvPr/>
          </p:nvSpPr>
          <p:spPr>
            <a:xfrm>
              <a:off x="5586450" y="690300"/>
              <a:ext cx="1523700" cy="1497600"/>
            </a:xfrm>
            <a:prstGeom prst="rect">
              <a:avLst/>
            </a:prstGeom>
            <a:solidFill>
              <a:srgbClr val="4A281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0" name="Google Shape;140;p14"/>
            <p:cNvSpPr txBox="1"/>
            <p:nvPr/>
          </p:nvSpPr>
          <p:spPr>
            <a:xfrm>
              <a:off x="5734249" y="981900"/>
              <a:ext cx="1236600" cy="9144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chemeClr val="lt1"/>
                  </a:solidFill>
                  <a:latin typeface="Lora"/>
                  <a:ea typeface="Lora"/>
                  <a:cs typeface="Lora"/>
                  <a:sym typeface="Lora"/>
                </a:rPr>
                <a:t>HOW TRAINS TRANSFORMED URBAN LIFE IN THE LATE 19TH </a:t>
              </a:r>
              <a:endParaRPr b="1" i="1" sz="900">
                <a:solidFill>
                  <a:schemeClr val="lt1"/>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chemeClr val="lt1"/>
                  </a:solidFill>
                  <a:latin typeface="Lora"/>
                  <a:ea typeface="Lora"/>
                  <a:cs typeface="Lora"/>
                  <a:sym typeface="Lora"/>
                </a:rPr>
                <a:t>CENTURY</a:t>
              </a:r>
              <a:endParaRPr b="1" i="1" sz="900">
                <a:solidFill>
                  <a:schemeClr val="lt1"/>
                </a:solidFill>
                <a:latin typeface="Lora"/>
                <a:ea typeface="Lora"/>
                <a:cs typeface="Lora"/>
                <a:sym typeface="Lor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grpSp>
        <p:nvGrpSpPr>
          <p:cNvPr id="145" name="Google Shape;145;p15"/>
          <p:cNvGrpSpPr/>
          <p:nvPr/>
        </p:nvGrpSpPr>
        <p:grpSpPr>
          <a:xfrm>
            <a:off x="-1" y="0"/>
            <a:ext cx="7560003" cy="10691999"/>
            <a:chOff x="9351824" y="0"/>
            <a:chExt cx="7560003" cy="10691999"/>
          </a:xfrm>
        </p:grpSpPr>
        <p:pic>
          <p:nvPicPr>
            <p:cNvPr id="146" name="Google Shape;146;p15"/>
            <p:cNvPicPr preferRelativeResize="0"/>
            <p:nvPr/>
          </p:nvPicPr>
          <p:blipFill rotWithShape="1">
            <a:blip r:embed="rId3">
              <a:alphaModFix amt="90000"/>
            </a:blip>
            <a:srcRect b="0" l="50007" r="0" t="0"/>
            <a:stretch/>
          </p:blipFill>
          <p:spPr>
            <a:xfrm>
              <a:off x="9351824" y="0"/>
              <a:ext cx="7560003" cy="10691999"/>
            </a:xfrm>
            <a:prstGeom prst="rect">
              <a:avLst/>
            </a:prstGeom>
            <a:noFill/>
            <a:ln>
              <a:noFill/>
            </a:ln>
          </p:spPr>
        </p:pic>
        <p:sp>
          <p:nvSpPr>
            <p:cNvPr id="147" name="Google Shape;147;p15"/>
            <p:cNvSpPr/>
            <p:nvPr/>
          </p:nvSpPr>
          <p:spPr>
            <a:xfrm>
              <a:off x="9528525" y="166650"/>
              <a:ext cx="7206600" cy="10358700"/>
            </a:xfrm>
            <a:prstGeom prst="rect">
              <a:avLst/>
            </a:prstGeom>
            <a:noFill/>
            <a:ln cap="flat" cmpd="sng" w="19050">
              <a:solidFill>
                <a:srgbClr val="4A28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grpSp>
        <p:nvGrpSpPr>
          <p:cNvPr id="148" name="Google Shape;148;p15"/>
          <p:cNvGrpSpPr/>
          <p:nvPr/>
        </p:nvGrpSpPr>
        <p:grpSpPr>
          <a:xfrm>
            <a:off x="422485" y="277972"/>
            <a:ext cx="6669975" cy="251003"/>
            <a:chOff x="438325" y="277972"/>
            <a:chExt cx="6669975" cy="251003"/>
          </a:xfrm>
        </p:grpSpPr>
        <p:cxnSp>
          <p:nvCxnSpPr>
            <p:cNvPr id="149" name="Google Shape;149;p15"/>
            <p:cNvCxnSpPr/>
            <p:nvPr/>
          </p:nvCxnSpPr>
          <p:spPr>
            <a:xfrm>
              <a:off x="454000" y="454725"/>
              <a:ext cx="6654300" cy="0"/>
            </a:xfrm>
            <a:prstGeom prst="straightConnector1">
              <a:avLst/>
            </a:prstGeom>
            <a:noFill/>
            <a:ln cap="flat" cmpd="sng" w="19050">
              <a:solidFill>
                <a:srgbClr val="4A2814"/>
              </a:solidFill>
              <a:prstDash val="dot"/>
              <a:round/>
              <a:headEnd len="med" w="med" type="none"/>
              <a:tailEnd len="med" w="med" type="none"/>
            </a:ln>
          </p:spPr>
        </p:cxnSp>
        <p:cxnSp>
          <p:nvCxnSpPr>
            <p:cNvPr id="150" name="Google Shape;150;p15"/>
            <p:cNvCxnSpPr/>
            <p:nvPr/>
          </p:nvCxnSpPr>
          <p:spPr>
            <a:xfrm>
              <a:off x="454000" y="528975"/>
              <a:ext cx="6654300" cy="0"/>
            </a:xfrm>
            <a:prstGeom prst="straightConnector1">
              <a:avLst/>
            </a:prstGeom>
            <a:noFill/>
            <a:ln cap="flat" cmpd="sng" w="28575">
              <a:solidFill>
                <a:srgbClr val="4A2814"/>
              </a:solidFill>
              <a:prstDash val="solid"/>
              <a:round/>
              <a:headEnd len="med" w="med" type="none"/>
              <a:tailEnd len="med" w="med" type="none"/>
            </a:ln>
          </p:spPr>
        </p:cxnSp>
        <p:sp>
          <p:nvSpPr>
            <p:cNvPr id="151" name="Google Shape;151;p15"/>
            <p:cNvSpPr txBox="1"/>
            <p:nvPr/>
          </p:nvSpPr>
          <p:spPr>
            <a:xfrm>
              <a:off x="438325" y="277972"/>
              <a:ext cx="1230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800">
                  <a:solidFill>
                    <a:srgbClr val="4A2814"/>
                  </a:solidFill>
                  <a:latin typeface="Lora Medium"/>
                  <a:ea typeface="Lora Medium"/>
                  <a:cs typeface="Lora Medium"/>
                  <a:sym typeface="Lora Medium"/>
                </a:rPr>
                <a:t>MAY 10, 1885</a:t>
              </a:r>
              <a:endParaRPr sz="800">
                <a:solidFill>
                  <a:srgbClr val="4A2814"/>
                </a:solidFill>
                <a:latin typeface="Lora Medium"/>
                <a:ea typeface="Lora Medium"/>
                <a:cs typeface="Lora Medium"/>
                <a:sym typeface="Lora Medium"/>
              </a:endParaRPr>
            </a:p>
          </p:txBody>
        </p:sp>
        <p:sp>
          <p:nvSpPr>
            <p:cNvPr id="152" name="Google Shape;152;p15"/>
            <p:cNvSpPr txBox="1"/>
            <p:nvPr/>
          </p:nvSpPr>
          <p:spPr>
            <a:xfrm>
              <a:off x="5878300" y="277972"/>
              <a:ext cx="123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800">
                  <a:solidFill>
                    <a:srgbClr val="4A2814"/>
                  </a:solidFill>
                  <a:latin typeface="Lora Medium"/>
                  <a:ea typeface="Lora Medium"/>
                  <a:cs typeface="Lora Medium"/>
                  <a:sym typeface="Lora Medium"/>
                </a:rPr>
                <a:t>VOL. 189</a:t>
              </a:r>
              <a:endParaRPr sz="800">
                <a:solidFill>
                  <a:srgbClr val="4A2814"/>
                </a:solidFill>
                <a:latin typeface="Lora Medium"/>
                <a:ea typeface="Lora Medium"/>
                <a:cs typeface="Lora Medium"/>
                <a:sym typeface="Lora Medium"/>
              </a:endParaRPr>
            </a:p>
          </p:txBody>
        </p:sp>
      </p:grpSp>
      <p:grpSp>
        <p:nvGrpSpPr>
          <p:cNvPr id="153" name="Google Shape;153;p15"/>
          <p:cNvGrpSpPr/>
          <p:nvPr/>
        </p:nvGrpSpPr>
        <p:grpSpPr>
          <a:xfrm>
            <a:off x="3807226" y="648792"/>
            <a:ext cx="3359229" cy="4799561"/>
            <a:chOff x="3807226" y="648792"/>
            <a:chExt cx="3359229" cy="4799561"/>
          </a:xfrm>
        </p:grpSpPr>
        <p:grpSp>
          <p:nvGrpSpPr>
            <p:cNvPr id="154" name="Google Shape;154;p15"/>
            <p:cNvGrpSpPr/>
            <p:nvPr/>
          </p:nvGrpSpPr>
          <p:grpSpPr>
            <a:xfrm>
              <a:off x="3850555" y="648792"/>
              <a:ext cx="3315900" cy="1434625"/>
              <a:chOff x="438845" y="648792"/>
              <a:chExt cx="3315900" cy="1434625"/>
            </a:xfrm>
          </p:grpSpPr>
          <p:sp>
            <p:nvSpPr>
              <p:cNvPr id="155" name="Google Shape;155;p15"/>
              <p:cNvSpPr txBox="1"/>
              <p:nvPr/>
            </p:nvSpPr>
            <p:spPr>
              <a:xfrm>
                <a:off x="438845" y="648792"/>
                <a:ext cx="3315900" cy="861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800">
                    <a:solidFill>
                      <a:srgbClr val="4A2814"/>
                    </a:solidFill>
                    <a:latin typeface="Lora"/>
                    <a:ea typeface="Lora"/>
                    <a:cs typeface="Lora"/>
                    <a:sym typeface="Lora"/>
                  </a:rPr>
                  <a:t>MAIN STREET,</a:t>
                </a:r>
                <a:endParaRPr b="1" sz="2800">
                  <a:solidFill>
                    <a:srgbClr val="4A2814"/>
                  </a:solidFill>
                  <a:latin typeface="Lora"/>
                  <a:ea typeface="Lora"/>
                  <a:cs typeface="Lora"/>
                  <a:sym typeface="Lora"/>
                </a:endParaRPr>
              </a:p>
              <a:p>
                <a:pPr indent="0" lvl="0" marL="0" rtl="0" algn="l">
                  <a:spcBef>
                    <a:spcPts val="0"/>
                  </a:spcBef>
                  <a:spcAft>
                    <a:spcPts val="0"/>
                  </a:spcAft>
                  <a:buNone/>
                </a:pPr>
                <a:r>
                  <a:rPr b="1" lang="ru" sz="2800">
                    <a:solidFill>
                      <a:srgbClr val="4A2814"/>
                    </a:solidFill>
                    <a:latin typeface="Lora"/>
                    <a:ea typeface="Lora"/>
                    <a:cs typeface="Lora"/>
                    <a:sym typeface="Lora"/>
                  </a:rPr>
                  <a:t>DESERT TOWN</a:t>
                </a:r>
                <a:endParaRPr b="1" sz="2800">
                  <a:solidFill>
                    <a:srgbClr val="4A2814"/>
                  </a:solidFill>
                  <a:latin typeface="Lora"/>
                  <a:ea typeface="Lora"/>
                  <a:cs typeface="Lora"/>
                  <a:sym typeface="Lora"/>
                </a:endParaRPr>
              </a:p>
            </p:txBody>
          </p:sp>
          <p:sp>
            <p:nvSpPr>
              <p:cNvPr id="156" name="Google Shape;156;p15"/>
              <p:cNvSpPr txBox="1"/>
              <p:nvPr/>
            </p:nvSpPr>
            <p:spPr>
              <a:xfrm>
                <a:off x="438845" y="1621717"/>
                <a:ext cx="3315900" cy="4617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«The Place Where Deals Were Made and Legends Were Born»</a:t>
                </a:r>
                <a:endParaRPr sz="1500">
                  <a:solidFill>
                    <a:srgbClr val="4A2814"/>
                  </a:solidFill>
                  <a:latin typeface="Lora Medium"/>
                  <a:ea typeface="Lora Medium"/>
                  <a:cs typeface="Lora Medium"/>
                  <a:sym typeface="Lora Medium"/>
                </a:endParaRPr>
              </a:p>
            </p:txBody>
          </p:sp>
        </p:grpSp>
        <p:grpSp>
          <p:nvGrpSpPr>
            <p:cNvPr id="157" name="Google Shape;157;p15"/>
            <p:cNvGrpSpPr/>
            <p:nvPr/>
          </p:nvGrpSpPr>
          <p:grpSpPr>
            <a:xfrm>
              <a:off x="3807226" y="2179640"/>
              <a:ext cx="3285303" cy="3268713"/>
              <a:chOff x="422581" y="3652379"/>
              <a:chExt cx="3285303" cy="3268713"/>
            </a:xfrm>
          </p:grpSpPr>
          <p:sp>
            <p:nvSpPr>
              <p:cNvPr id="158" name="Google Shape;158;p15"/>
              <p:cNvSpPr txBox="1"/>
              <p:nvPr/>
            </p:nvSpPr>
            <p:spPr>
              <a:xfrm>
                <a:off x="464659" y="3711100"/>
                <a:ext cx="1539000" cy="3201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n the 1880s, city streets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were the lifeblood of urban areas, filled with the clatter of horse-drawn carriages and the hum of conversation among pedestrians. The roads were crowded with vendors selling their goods, shopkeepers calling out to customers, and a diverse array of people navigating the rapidly expanded and industrialization transformed the urban landscape.</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a:t>
                </a:r>
                <a:endParaRPr sz="800">
                  <a:solidFill>
                    <a:srgbClr val="4A2814"/>
                  </a:solidFill>
                  <a:latin typeface="Lora Medium"/>
                  <a:ea typeface="Lora Medium"/>
                  <a:cs typeface="Lora Medium"/>
                  <a:sym typeface="Lora Medium"/>
                </a:endParaRPr>
              </a:p>
            </p:txBody>
          </p:sp>
          <p:sp>
            <p:nvSpPr>
              <p:cNvPr id="159" name="Google Shape;159;p15"/>
              <p:cNvSpPr txBox="1"/>
              <p:nvPr/>
            </p:nvSpPr>
            <p:spPr>
              <a:xfrm>
                <a:off x="42258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I</a:t>
                </a:r>
                <a:endParaRPr sz="2800">
                  <a:solidFill>
                    <a:srgbClr val="4A2814"/>
                  </a:solidFill>
                  <a:latin typeface="Lora Medium"/>
                  <a:ea typeface="Lora Medium"/>
                  <a:cs typeface="Lora Medium"/>
                  <a:sym typeface="Lora Medium"/>
                </a:endParaRPr>
              </a:p>
            </p:txBody>
          </p:sp>
          <p:sp>
            <p:nvSpPr>
              <p:cNvPr id="160" name="Google Shape;160;p15"/>
              <p:cNvSpPr txBox="1"/>
              <p:nvPr/>
            </p:nvSpPr>
            <p:spPr>
              <a:xfrm>
                <a:off x="2134684" y="3719492"/>
                <a:ext cx="1573200" cy="3201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and the hum of conversation among pedestrians. The roads were crowded with vendors selling their goods, shopkeepers calling out to customers, and a diverse array of people navigating the rapidly expanded and industrialization transformed the urban landscape.</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 life, from cafés to fashion boutiques. Meanwhile, working-class citizens rushed to and from.</a:t>
                </a:r>
                <a:endParaRPr sz="800">
                  <a:solidFill>
                    <a:srgbClr val="4A2814"/>
                  </a:solidFill>
                  <a:latin typeface="Lora Medium"/>
                  <a:ea typeface="Lora Medium"/>
                  <a:cs typeface="Lora Medium"/>
                  <a:sym typeface="Lora Medium"/>
                </a:endParaRPr>
              </a:p>
            </p:txBody>
          </p:sp>
        </p:grpSp>
      </p:grpSp>
      <p:pic>
        <p:nvPicPr>
          <p:cNvPr id="161" name="Google Shape;161;p15"/>
          <p:cNvPicPr preferRelativeResize="0"/>
          <p:nvPr/>
        </p:nvPicPr>
        <p:blipFill rotWithShape="1">
          <a:blip r:embed="rId4">
            <a:alphaModFix/>
          </a:blip>
          <a:srcRect b="3688" l="931" r="0" t="0"/>
          <a:stretch/>
        </p:blipFill>
        <p:spPr>
          <a:xfrm>
            <a:off x="453500" y="722000"/>
            <a:ext cx="3285299" cy="4670751"/>
          </a:xfrm>
          <a:prstGeom prst="rect">
            <a:avLst/>
          </a:prstGeom>
          <a:noFill/>
          <a:ln>
            <a:noFill/>
          </a:ln>
        </p:spPr>
      </p:pic>
      <p:cxnSp>
        <p:nvCxnSpPr>
          <p:cNvPr id="162" name="Google Shape;162;p15"/>
          <p:cNvCxnSpPr/>
          <p:nvPr/>
        </p:nvCxnSpPr>
        <p:spPr>
          <a:xfrm>
            <a:off x="438160" y="5627775"/>
            <a:ext cx="6654300" cy="0"/>
          </a:xfrm>
          <a:prstGeom prst="straightConnector1">
            <a:avLst/>
          </a:prstGeom>
          <a:noFill/>
          <a:ln cap="flat" cmpd="sng" w="19050">
            <a:solidFill>
              <a:srgbClr val="4A2814"/>
            </a:solidFill>
            <a:prstDash val="dot"/>
            <a:round/>
            <a:headEnd len="med" w="med" type="none"/>
            <a:tailEnd len="med" w="med" type="none"/>
          </a:ln>
        </p:spPr>
      </p:cxnSp>
      <p:sp>
        <p:nvSpPr>
          <p:cNvPr id="163" name="Google Shape;163;p15"/>
          <p:cNvSpPr txBox="1"/>
          <p:nvPr/>
        </p:nvSpPr>
        <p:spPr>
          <a:xfrm>
            <a:off x="3833294" y="9119618"/>
            <a:ext cx="1573200" cy="1200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It was still decades away, but already, the hustle of 19th-century urban life was palpable. Newspapers were being sold on street corners, and new inventions like the telephone were beginning to make their mark on society.</a:t>
            </a:r>
            <a:endParaRPr sz="800">
              <a:solidFill>
                <a:srgbClr val="4A2814"/>
              </a:solidFill>
              <a:latin typeface="Lora Medium"/>
              <a:ea typeface="Lora Medium"/>
              <a:cs typeface="Lora Medium"/>
              <a:sym typeface="Lora Medium"/>
            </a:endParaRPr>
          </a:p>
        </p:txBody>
      </p:sp>
      <p:grpSp>
        <p:nvGrpSpPr>
          <p:cNvPr id="164" name="Google Shape;164;p15"/>
          <p:cNvGrpSpPr/>
          <p:nvPr/>
        </p:nvGrpSpPr>
        <p:grpSpPr>
          <a:xfrm>
            <a:off x="422476" y="5683576"/>
            <a:ext cx="6685646" cy="4661582"/>
            <a:chOff x="422476" y="5683576"/>
            <a:chExt cx="6685646" cy="4661582"/>
          </a:xfrm>
        </p:grpSpPr>
        <p:sp>
          <p:nvSpPr>
            <p:cNvPr id="165" name="Google Shape;165;p15"/>
            <p:cNvSpPr txBox="1"/>
            <p:nvPr/>
          </p:nvSpPr>
          <p:spPr>
            <a:xfrm>
              <a:off x="2139280" y="6527958"/>
              <a:ext cx="1539000" cy="3817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In the 1880s, city streets were the lifeblood of urban areas, filled with the clatter of horse-drawn carriages and the hum of conversation among pedestrians. The roads were crowded with vendors selling their goods, shopkeepers calling out to customers, and a diverse array of people navigating the rapidly expanded and industrialization transformed the urban landscape.</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 life, from cafés to fashion boutiques. Meanwhile, working-class citizens rushed to and from factories and</a:t>
              </a:r>
              <a:endParaRPr sz="800">
                <a:solidFill>
                  <a:srgbClr val="4A2814"/>
                </a:solidFill>
                <a:latin typeface="Lora Medium"/>
                <a:ea typeface="Lora Medium"/>
                <a:cs typeface="Lora Medium"/>
                <a:sym typeface="Lora Medium"/>
              </a:endParaRPr>
            </a:p>
          </p:txBody>
        </p:sp>
        <p:grpSp>
          <p:nvGrpSpPr>
            <p:cNvPr id="166" name="Google Shape;166;p15"/>
            <p:cNvGrpSpPr/>
            <p:nvPr/>
          </p:nvGrpSpPr>
          <p:grpSpPr>
            <a:xfrm>
              <a:off x="3850561" y="8044135"/>
              <a:ext cx="1599128" cy="949450"/>
              <a:chOff x="3846075" y="8944450"/>
              <a:chExt cx="1606518" cy="949450"/>
            </a:xfrm>
          </p:grpSpPr>
          <p:cxnSp>
            <p:nvCxnSpPr>
              <p:cNvPr id="167" name="Google Shape;167;p15"/>
              <p:cNvCxnSpPr/>
              <p:nvPr/>
            </p:nvCxnSpPr>
            <p:spPr>
              <a:xfrm>
                <a:off x="3846075" y="8944450"/>
                <a:ext cx="1605000" cy="0"/>
              </a:xfrm>
              <a:prstGeom prst="straightConnector1">
                <a:avLst/>
              </a:prstGeom>
              <a:noFill/>
              <a:ln cap="flat" cmpd="sng" w="19050">
                <a:solidFill>
                  <a:srgbClr val="4A2814"/>
                </a:solidFill>
                <a:prstDash val="solid"/>
                <a:round/>
                <a:headEnd len="med" w="med" type="none"/>
                <a:tailEnd len="med" w="med" type="none"/>
              </a:ln>
            </p:spPr>
          </p:cxnSp>
          <p:cxnSp>
            <p:nvCxnSpPr>
              <p:cNvPr id="168" name="Google Shape;168;p15"/>
              <p:cNvCxnSpPr/>
              <p:nvPr/>
            </p:nvCxnSpPr>
            <p:spPr>
              <a:xfrm>
                <a:off x="3846075" y="9893900"/>
                <a:ext cx="1605000" cy="0"/>
              </a:xfrm>
              <a:prstGeom prst="straightConnector1">
                <a:avLst/>
              </a:prstGeom>
              <a:noFill/>
              <a:ln cap="flat" cmpd="sng" w="19050">
                <a:solidFill>
                  <a:srgbClr val="4A2814"/>
                </a:solidFill>
                <a:prstDash val="solid"/>
                <a:round/>
                <a:headEnd len="med" w="med" type="none"/>
                <a:tailEnd len="med" w="med" type="none"/>
              </a:ln>
            </p:spPr>
          </p:cxnSp>
          <p:sp>
            <p:nvSpPr>
              <p:cNvPr id="169" name="Google Shape;169;p15"/>
              <p:cNvSpPr txBox="1"/>
              <p:nvPr/>
            </p:nvSpPr>
            <p:spPr>
              <a:xfrm>
                <a:off x="3847593" y="9059014"/>
                <a:ext cx="1605000" cy="7203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HORSE</a:t>
                </a:r>
                <a:r>
                  <a:rPr b="1" i="1" lang="ru" sz="900">
                    <a:solidFill>
                      <a:srgbClr val="4A2814"/>
                    </a:solidFill>
                    <a:latin typeface="Lora"/>
                    <a:ea typeface="Lora"/>
                    <a:cs typeface="Lora"/>
                    <a:sym typeface="Lora"/>
                  </a:rPr>
                  <a:t>-</a:t>
                </a:r>
                <a:r>
                  <a:rPr b="1" i="1" lang="ru" sz="900">
                    <a:solidFill>
                      <a:srgbClr val="4A2814"/>
                    </a:solidFill>
                    <a:latin typeface="Lora"/>
                    <a:ea typeface="Lora"/>
                    <a:cs typeface="Lora"/>
                    <a:sym typeface="Lora"/>
                  </a:rPr>
                  <a:t>DRAWN </a:t>
                </a:r>
                <a:endParaRPr b="1" i="1" sz="900">
                  <a:solidFill>
                    <a:srgbClr val="4A2814"/>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CARRIAGES, COBBLESTONES, AND THE MARCH OF PROGRESS</a:t>
                </a:r>
                <a:endParaRPr b="1" i="1" sz="900">
                  <a:solidFill>
                    <a:srgbClr val="4A2814"/>
                  </a:solidFill>
                  <a:latin typeface="Lora"/>
                  <a:ea typeface="Lora"/>
                  <a:cs typeface="Lora"/>
                  <a:sym typeface="Lora"/>
                </a:endParaRPr>
              </a:p>
            </p:txBody>
          </p:sp>
        </p:grpSp>
        <p:sp>
          <p:nvSpPr>
            <p:cNvPr id="170" name="Google Shape;170;p15"/>
            <p:cNvSpPr txBox="1"/>
            <p:nvPr/>
          </p:nvSpPr>
          <p:spPr>
            <a:xfrm>
              <a:off x="3833294" y="6531762"/>
              <a:ext cx="1573200" cy="1354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and ladies in elegant gowns strolled along the sidewalks, enjoying the growing amenities of city life, from cafés to fashion boutiques. Meanwhile, working-class citizens rushed to and from factories and markets, contributing to the growing economy.</a:t>
              </a:r>
              <a:endParaRPr sz="800">
                <a:solidFill>
                  <a:srgbClr val="4A2814"/>
                </a:solidFill>
                <a:latin typeface="Lora Medium"/>
                <a:ea typeface="Lora Medium"/>
                <a:cs typeface="Lora Medium"/>
                <a:sym typeface="Lora Medium"/>
              </a:endParaRPr>
            </a:p>
          </p:txBody>
        </p:sp>
        <p:sp>
          <p:nvSpPr>
            <p:cNvPr id="171" name="Google Shape;171;p15"/>
            <p:cNvSpPr txBox="1"/>
            <p:nvPr/>
          </p:nvSpPr>
          <p:spPr>
            <a:xfrm>
              <a:off x="5519244" y="6531762"/>
              <a:ext cx="1573200" cy="3663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status. Gentlemen in top hats and ladies in elegant gowns strolled along the sidewalks, Meanwhile, working-class citizens rushed to and from factories and markets, contributing to the growing economy. In the background, tall buildings and smokestacks loomed, symbols of industrial progress.</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The transition from horse-drawn carriages to more mechanized forms of transport was still decades away, but already, the hustle of  the hustle of the hustle of the hustle of the hustle of  19th-century urban life was palpable. Newspapers were being sold on street corners, and new inventions like the telephone were beginning to make their mark on society.</a:t>
              </a:r>
              <a:endParaRPr sz="800">
                <a:solidFill>
                  <a:srgbClr val="4A2814"/>
                </a:solidFill>
                <a:latin typeface="Lora Medium"/>
                <a:ea typeface="Lora Medium"/>
                <a:cs typeface="Lora Medium"/>
                <a:sym typeface="Lora Medium"/>
              </a:endParaRPr>
            </a:p>
          </p:txBody>
        </p:sp>
        <p:grpSp>
          <p:nvGrpSpPr>
            <p:cNvPr id="172" name="Google Shape;172;p15"/>
            <p:cNvGrpSpPr/>
            <p:nvPr/>
          </p:nvGrpSpPr>
          <p:grpSpPr>
            <a:xfrm>
              <a:off x="438189" y="5683576"/>
              <a:ext cx="6669933" cy="735699"/>
              <a:chOff x="438845" y="603568"/>
              <a:chExt cx="3315900" cy="735699"/>
            </a:xfrm>
          </p:grpSpPr>
          <p:sp>
            <p:nvSpPr>
              <p:cNvPr id="173" name="Google Shape;173;p15"/>
              <p:cNvSpPr txBox="1"/>
              <p:nvPr/>
            </p:nvSpPr>
            <p:spPr>
              <a:xfrm>
                <a:off x="438845" y="603568"/>
                <a:ext cx="3315900" cy="431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800">
                    <a:solidFill>
                      <a:srgbClr val="4A2814"/>
                    </a:solidFill>
                    <a:latin typeface="Lora"/>
                    <a:ea typeface="Lora"/>
                    <a:cs typeface="Lora"/>
                    <a:sym typeface="Lora"/>
                  </a:rPr>
                  <a:t>SALOONS AND SOCIAL LIFE TODAY</a:t>
                </a:r>
                <a:endParaRPr b="1" sz="2800">
                  <a:solidFill>
                    <a:srgbClr val="4A2814"/>
                  </a:solidFill>
                  <a:latin typeface="Lora"/>
                  <a:ea typeface="Lora"/>
                  <a:cs typeface="Lora"/>
                  <a:sym typeface="Lora"/>
                </a:endParaRPr>
              </a:p>
            </p:txBody>
          </p:sp>
          <p:sp>
            <p:nvSpPr>
              <p:cNvPr id="174" name="Google Shape;174;p15"/>
              <p:cNvSpPr txBox="1"/>
              <p:nvPr/>
            </p:nvSpPr>
            <p:spPr>
              <a:xfrm>
                <a:off x="438845" y="1108267"/>
                <a:ext cx="3315900" cy="231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The Place Where Deals Were Made and Legends Were Born</a:t>
                </a:r>
                <a:endParaRPr sz="1500">
                  <a:solidFill>
                    <a:srgbClr val="4A2814"/>
                  </a:solidFill>
                  <a:latin typeface="Lora Medium"/>
                  <a:ea typeface="Lora Medium"/>
                  <a:cs typeface="Lora Medium"/>
                  <a:sym typeface="Lora Medium"/>
                </a:endParaRPr>
              </a:p>
            </p:txBody>
          </p:sp>
        </p:grpSp>
        <p:grpSp>
          <p:nvGrpSpPr>
            <p:cNvPr id="175" name="Google Shape;175;p15"/>
            <p:cNvGrpSpPr/>
            <p:nvPr/>
          </p:nvGrpSpPr>
          <p:grpSpPr>
            <a:xfrm>
              <a:off x="422476" y="6467701"/>
              <a:ext cx="1581078" cy="3875921"/>
              <a:chOff x="422581" y="3652379"/>
              <a:chExt cx="1581078" cy="3875921"/>
            </a:xfrm>
          </p:grpSpPr>
          <p:sp>
            <p:nvSpPr>
              <p:cNvPr id="176" name="Google Shape;176;p15"/>
              <p:cNvSpPr txBox="1"/>
              <p:nvPr/>
            </p:nvSpPr>
            <p:spPr>
              <a:xfrm>
                <a:off x="464659" y="3711100"/>
                <a:ext cx="1539000" cy="3817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Clr>
                    <a:schemeClr val="dk1"/>
                  </a:buClr>
                  <a:buSzPts val="1100"/>
                  <a:buFont typeface="Arial"/>
                  <a:buNone/>
                </a:pPr>
                <a:r>
                  <a:rPr lang="ru" sz="800">
                    <a:solidFill>
                      <a:srgbClr val="4A2814"/>
                    </a:solidFill>
                    <a:latin typeface="Lora Medium"/>
                    <a:ea typeface="Lora Medium"/>
                    <a:cs typeface="Lora Medium"/>
                    <a:sym typeface="Lora Medium"/>
                  </a:rPr>
                  <a:t>     n the 1880s, city streets were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Clr>
                    <a:schemeClr val="dk1"/>
                  </a:buClr>
                  <a:buSzPts val="1100"/>
                  <a:buFont typeface="Arial"/>
                  <a:buNone/>
                </a:pPr>
                <a:r>
                  <a:rPr lang="ru" sz="800">
                    <a:solidFill>
                      <a:srgbClr val="4A2814"/>
                    </a:solidFill>
                    <a:latin typeface="Lora Medium"/>
                    <a:ea typeface="Lora Medium"/>
                    <a:cs typeface="Lora Medium"/>
                    <a:sym typeface="Lora Medium"/>
                  </a:rPr>
                  <a:t>     the lifeblood of urban areas, filled with the clatter of horse-drawn carriages and the hum of conversation among pedestrians. The roads were crowded with vendors selling their goods, shopkeepers calling out to customers, and a diverse array of people navigating the rapidly expanded and industrialization transformed the urban landscape.</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Clr>
                    <a:schemeClr val="dk1"/>
                  </a:buClr>
                  <a:buSzPts val="1100"/>
                  <a:buFont typeface="Arial"/>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 life, from cafés to fashion boutiques. Meanwhile, working-class citizens rushed to and from factories and </a:t>
                </a:r>
                <a:endParaRPr sz="800">
                  <a:solidFill>
                    <a:srgbClr val="4A2814"/>
                  </a:solidFill>
                  <a:latin typeface="Lora Medium"/>
                  <a:ea typeface="Lora Medium"/>
                  <a:cs typeface="Lora Medium"/>
                  <a:sym typeface="Lora Medium"/>
                </a:endParaRPr>
              </a:p>
            </p:txBody>
          </p:sp>
          <p:sp>
            <p:nvSpPr>
              <p:cNvPr id="177" name="Google Shape;177;p15"/>
              <p:cNvSpPr txBox="1"/>
              <p:nvPr/>
            </p:nvSpPr>
            <p:spPr>
              <a:xfrm>
                <a:off x="42258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I</a:t>
                </a:r>
                <a:endParaRPr sz="2800">
                  <a:solidFill>
                    <a:srgbClr val="4A2814"/>
                  </a:solidFill>
                  <a:latin typeface="Lora Medium"/>
                  <a:ea typeface="Lora Medium"/>
                  <a:cs typeface="Lora Medium"/>
                  <a:sym typeface="Lora Medium"/>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6"/>
          <p:cNvPicPr preferRelativeResize="0"/>
          <p:nvPr/>
        </p:nvPicPr>
        <p:blipFill rotWithShape="1">
          <a:blip r:embed="rId3">
            <a:alphaModFix amt="90000"/>
          </a:blip>
          <a:srcRect b="0" l="0" r="50007" t="0"/>
          <a:stretch/>
        </p:blipFill>
        <p:spPr>
          <a:xfrm>
            <a:off x="-1" y="0"/>
            <a:ext cx="7560003" cy="10691999"/>
          </a:xfrm>
          <a:prstGeom prst="rect">
            <a:avLst/>
          </a:prstGeom>
          <a:noFill/>
          <a:ln>
            <a:noFill/>
          </a:ln>
        </p:spPr>
      </p:pic>
      <p:sp>
        <p:nvSpPr>
          <p:cNvPr id="183" name="Google Shape;183;p16"/>
          <p:cNvSpPr/>
          <p:nvPr/>
        </p:nvSpPr>
        <p:spPr>
          <a:xfrm>
            <a:off x="176700" y="166650"/>
            <a:ext cx="7206600" cy="10358700"/>
          </a:xfrm>
          <a:prstGeom prst="rect">
            <a:avLst/>
          </a:prstGeom>
          <a:noFill/>
          <a:ln cap="flat" cmpd="sng" w="19050">
            <a:solidFill>
              <a:srgbClr val="4A281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84" name="Google Shape;184;p16"/>
          <p:cNvGrpSpPr/>
          <p:nvPr/>
        </p:nvGrpSpPr>
        <p:grpSpPr>
          <a:xfrm>
            <a:off x="422485" y="277972"/>
            <a:ext cx="6669975" cy="251003"/>
            <a:chOff x="438325" y="277972"/>
            <a:chExt cx="6669975" cy="251003"/>
          </a:xfrm>
        </p:grpSpPr>
        <p:cxnSp>
          <p:nvCxnSpPr>
            <p:cNvPr id="185" name="Google Shape;185;p16"/>
            <p:cNvCxnSpPr/>
            <p:nvPr/>
          </p:nvCxnSpPr>
          <p:spPr>
            <a:xfrm>
              <a:off x="454000" y="454725"/>
              <a:ext cx="6654300" cy="0"/>
            </a:xfrm>
            <a:prstGeom prst="straightConnector1">
              <a:avLst/>
            </a:prstGeom>
            <a:noFill/>
            <a:ln cap="flat" cmpd="sng" w="19050">
              <a:solidFill>
                <a:srgbClr val="4A2814"/>
              </a:solidFill>
              <a:prstDash val="dot"/>
              <a:round/>
              <a:headEnd len="med" w="med" type="none"/>
              <a:tailEnd len="med" w="med" type="none"/>
            </a:ln>
          </p:spPr>
        </p:cxnSp>
        <p:cxnSp>
          <p:nvCxnSpPr>
            <p:cNvPr id="186" name="Google Shape;186;p16"/>
            <p:cNvCxnSpPr/>
            <p:nvPr/>
          </p:nvCxnSpPr>
          <p:spPr>
            <a:xfrm>
              <a:off x="454000" y="528975"/>
              <a:ext cx="6654300" cy="0"/>
            </a:xfrm>
            <a:prstGeom prst="straightConnector1">
              <a:avLst/>
            </a:prstGeom>
            <a:noFill/>
            <a:ln cap="flat" cmpd="sng" w="28575">
              <a:solidFill>
                <a:srgbClr val="4A2814"/>
              </a:solidFill>
              <a:prstDash val="solid"/>
              <a:round/>
              <a:headEnd len="med" w="med" type="none"/>
              <a:tailEnd len="med" w="med" type="none"/>
            </a:ln>
          </p:spPr>
        </p:cxnSp>
        <p:sp>
          <p:nvSpPr>
            <p:cNvPr id="187" name="Google Shape;187;p16"/>
            <p:cNvSpPr txBox="1"/>
            <p:nvPr/>
          </p:nvSpPr>
          <p:spPr>
            <a:xfrm>
              <a:off x="438325" y="277972"/>
              <a:ext cx="12300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ru" sz="800">
                  <a:solidFill>
                    <a:srgbClr val="4A2814"/>
                  </a:solidFill>
                  <a:latin typeface="Lora Medium"/>
                  <a:ea typeface="Lora Medium"/>
                  <a:cs typeface="Lora Medium"/>
                  <a:sym typeface="Lora Medium"/>
                </a:rPr>
                <a:t>MAY 10, 1885</a:t>
              </a:r>
              <a:endParaRPr sz="800">
                <a:solidFill>
                  <a:srgbClr val="4A2814"/>
                </a:solidFill>
                <a:latin typeface="Lora Medium"/>
                <a:ea typeface="Lora Medium"/>
                <a:cs typeface="Lora Medium"/>
                <a:sym typeface="Lora Medium"/>
              </a:endParaRPr>
            </a:p>
          </p:txBody>
        </p:sp>
        <p:sp>
          <p:nvSpPr>
            <p:cNvPr id="188" name="Google Shape;188;p16"/>
            <p:cNvSpPr txBox="1"/>
            <p:nvPr/>
          </p:nvSpPr>
          <p:spPr>
            <a:xfrm>
              <a:off x="5878300" y="277972"/>
              <a:ext cx="1230000" cy="1230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ru" sz="800">
                  <a:solidFill>
                    <a:srgbClr val="4A2814"/>
                  </a:solidFill>
                  <a:latin typeface="Lora Medium"/>
                  <a:ea typeface="Lora Medium"/>
                  <a:cs typeface="Lora Medium"/>
                  <a:sym typeface="Lora Medium"/>
                </a:rPr>
                <a:t>VOL. 189</a:t>
              </a:r>
              <a:endParaRPr sz="800">
                <a:solidFill>
                  <a:srgbClr val="4A2814"/>
                </a:solidFill>
                <a:latin typeface="Lora Medium"/>
                <a:ea typeface="Lora Medium"/>
                <a:cs typeface="Lora Medium"/>
                <a:sym typeface="Lora Medium"/>
              </a:endParaRPr>
            </a:p>
          </p:txBody>
        </p:sp>
      </p:grpSp>
      <p:grpSp>
        <p:nvGrpSpPr>
          <p:cNvPr id="189" name="Google Shape;189;p16"/>
          <p:cNvGrpSpPr/>
          <p:nvPr/>
        </p:nvGrpSpPr>
        <p:grpSpPr>
          <a:xfrm>
            <a:off x="423010" y="632272"/>
            <a:ext cx="6719100" cy="718688"/>
            <a:chOff x="438850" y="632272"/>
            <a:chExt cx="6719100" cy="718688"/>
          </a:xfrm>
        </p:grpSpPr>
        <p:sp>
          <p:nvSpPr>
            <p:cNvPr id="190" name="Google Shape;190;p16"/>
            <p:cNvSpPr txBox="1"/>
            <p:nvPr/>
          </p:nvSpPr>
          <p:spPr>
            <a:xfrm>
              <a:off x="438850" y="632272"/>
              <a:ext cx="6719100" cy="408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ru" sz="2650">
                  <a:solidFill>
                    <a:srgbClr val="4A2814"/>
                  </a:solidFill>
                  <a:latin typeface="Lora"/>
                  <a:ea typeface="Lora"/>
                  <a:cs typeface="Lora"/>
                  <a:sym typeface="Lora"/>
                </a:rPr>
                <a:t>THE WORKERS BEHIND THE MACHINES</a:t>
              </a:r>
              <a:endParaRPr b="1" sz="2650">
                <a:solidFill>
                  <a:srgbClr val="4A2814"/>
                </a:solidFill>
                <a:latin typeface="Lora"/>
                <a:ea typeface="Lora"/>
                <a:cs typeface="Lora"/>
                <a:sym typeface="Lora"/>
              </a:endParaRPr>
            </a:p>
          </p:txBody>
        </p:sp>
        <p:sp>
          <p:nvSpPr>
            <p:cNvPr id="191" name="Google Shape;191;p16"/>
            <p:cNvSpPr txBox="1"/>
            <p:nvPr/>
          </p:nvSpPr>
          <p:spPr>
            <a:xfrm>
              <a:off x="438850" y="1119959"/>
              <a:ext cx="6719100" cy="231000"/>
            </a:xfrm>
            <a:prstGeom prst="rect">
              <a:avLst/>
            </a:prstGeom>
            <a:noFill/>
            <a:ln>
              <a:noFill/>
            </a:ln>
          </p:spPr>
          <p:txBody>
            <a:bodyPr anchorCtr="0" anchor="t" bIns="0" lIns="0" spcFirstLastPara="1" rIns="0" wrap="square" tIns="0">
              <a:spAutoFit/>
            </a:bodyPr>
            <a:lstStyle/>
            <a:p>
              <a:pPr indent="0" lvl="0" marL="0" rtl="0" algn="l">
                <a:lnSpc>
                  <a:spcPct val="100000"/>
                </a:lnSpc>
                <a:spcBef>
                  <a:spcPts val="0"/>
                </a:spcBef>
                <a:spcAft>
                  <a:spcPts val="0"/>
                </a:spcAft>
                <a:buNone/>
              </a:pPr>
              <a:r>
                <a:rPr lang="ru" sz="1500">
                  <a:solidFill>
                    <a:srgbClr val="4A2814"/>
                  </a:solidFill>
                  <a:latin typeface="Lora Medium"/>
                  <a:ea typeface="Lora Medium"/>
                  <a:cs typeface="Lora Medium"/>
                  <a:sym typeface="Lora Medium"/>
                </a:rPr>
                <a:t>«A Glimpse into the Lives of 19th-Century Factory Workers»</a:t>
              </a:r>
              <a:endParaRPr sz="1500">
                <a:solidFill>
                  <a:srgbClr val="4A2814"/>
                </a:solidFill>
                <a:latin typeface="Lora Medium"/>
                <a:ea typeface="Lora Medium"/>
                <a:cs typeface="Lora Medium"/>
                <a:sym typeface="Lora Medium"/>
              </a:endParaRPr>
            </a:p>
          </p:txBody>
        </p:sp>
      </p:grpSp>
      <p:grpSp>
        <p:nvGrpSpPr>
          <p:cNvPr id="192" name="Google Shape;192;p16"/>
          <p:cNvGrpSpPr/>
          <p:nvPr/>
        </p:nvGrpSpPr>
        <p:grpSpPr>
          <a:xfrm>
            <a:off x="406741" y="5397107"/>
            <a:ext cx="3297754" cy="4961913"/>
            <a:chOff x="422581" y="3652379"/>
            <a:chExt cx="3297754" cy="4961913"/>
          </a:xfrm>
        </p:grpSpPr>
        <p:sp>
          <p:nvSpPr>
            <p:cNvPr id="193" name="Google Shape;193;p16"/>
            <p:cNvSpPr txBox="1"/>
            <p:nvPr/>
          </p:nvSpPr>
          <p:spPr>
            <a:xfrm>
              <a:off x="464659" y="3722716"/>
              <a:ext cx="1539000" cy="24321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he 1880s, city streets were</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         the lifeblood of urban are filled with the clatter of horse-drawn carriages and the hum of conversation among pedestrians. The roads were crowded with vendors selling their goods, shopkeepers calling out to customers, and a diverse array of people navigating the growing metropolis. Life on these streets was both chaotic and exciting, as cities rapidly expanded and industrialization transformed.</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p:txBody>
        </p:sp>
        <p:sp>
          <p:nvSpPr>
            <p:cNvPr id="194" name="Google Shape;194;p16"/>
            <p:cNvSpPr txBox="1"/>
            <p:nvPr/>
          </p:nvSpPr>
          <p:spPr>
            <a:xfrm>
              <a:off x="422581" y="3652379"/>
              <a:ext cx="198900" cy="431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ru" sz="2800">
                  <a:solidFill>
                    <a:srgbClr val="4A2814"/>
                  </a:solidFill>
                  <a:latin typeface="Lora Medium"/>
                  <a:ea typeface="Lora Medium"/>
                  <a:cs typeface="Lora Medium"/>
                  <a:sym typeface="Lora Medium"/>
                </a:rPr>
                <a:t>T</a:t>
              </a:r>
              <a:endParaRPr sz="2800">
                <a:solidFill>
                  <a:srgbClr val="4A2814"/>
                </a:solidFill>
                <a:latin typeface="Lora Medium"/>
                <a:ea typeface="Lora Medium"/>
                <a:cs typeface="Lora Medium"/>
                <a:sym typeface="Lora Medium"/>
              </a:endParaRPr>
            </a:p>
          </p:txBody>
        </p:sp>
        <p:sp>
          <p:nvSpPr>
            <p:cNvPr id="195" name="Google Shape;195;p16"/>
            <p:cNvSpPr txBox="1"/>
            <p:nvPr/>
          </p:nvSpPr>
          <p:spPr>
            <a:xfrm>
              <a:off x="2147135" y="3719492"/>
              <a:ext cx="1573200" cy="489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 life, from cafés to fashion boutiques. Meanwhile, working-class citizens rushed to and from factories and  and from factories and markets, contributing to the growing economy. In the background, tall buildings and smokestacks loomed, symbols of industrial progress.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t/>
              </a:r>
              <a:endParaRPr sz="800">
                <a:solidFill>
                  <a:srgbClr val="4A2814"/>
                </a:solidFill>
                <a:latin typeface="Lora Medium"/>
                <a:ea typeface="Lora Medium"/>
                <a:cs typeface="Lora Medium"/>
                <a:sym typeface="Lora Medium"/>
              </a:endParaRPr>
            </a:p>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 city life, from cafés to fashion boutiques. Meanwhile, working-class citizens rushed to and from factories and  and from factories and markets, contributing to the growing economy. In the background, tall buildings and </a:t>
              </a:r>
              <a:r>
                <a:rPr lang="ru" sz="800">
                  <a:solidFill>
                    <a:srgbClr val="4A2814"/>
                  </a:solidFill>
                  <a:latin typeface="Lora Medium"/>
                  <a:ea typeface="Lora Medium"/>
                  <a:cs typeface="Lora Medium"/>
                  <a:sym typeface="Lora Medium"/>
                </a:rPr>
                <a:t>smokestacks loomed, symbols of </a:t>
              </a:r>
              <a:endParaRPr sz="800">
                <a:solidFill>
                  <a:srgbClr val="4A2814"/>
                </a:solidFill>
                <a:latin typeface="Lora Medium"/>
                <a:ea typeface="Lora Medium"/>
                <a:cs typeface="Lora Medium"/>
                <a:sym typeface="Lora Medium"/>
              </a:endParaRPr>
            </a:p>
          </p:txBody>
        </p:sp>
      </p:grpSp>
      <p:grpSp>
        <p:nvGrpSpPr>
          <p:cNvPr id="196" name="Google Shape;196;p16"/>
          <p:cNvGrpSpPr/>
          <p:nvPr/>
        </p:nvGrpSpPr>
        <p:grpSpPr>
          <a:xfrm>
            <a:off x="448789" y="8021325"/>
            <a:ext cx="1539064" cy="949450"/>
            <a:chOff x="3846075" y="8944450"/>
            <a:chExt cx="1608050" cy="949450"/>
          </a:xfrm>
        </p:grpSpPr>
        <p:cxnSp>
          <p:nvCxnSpPr>
            <p:cNvPr id="197" name="Google Shape;197;p16"/>
            <p:cNvCxnSpPr/>
            <p:nvPr/>
          </p:nvCxnSpPr>
          <p:spPr>
            <a:xfrm>
              <a:off x="3846075" y="8944450"/>
              <a:ext cx="1605000" cy="0"/>
            </a:xfrm>
            <a:prstGeom prst="straightConnector1">
              <a:avLst/>
            </a:prstGeom>
            <a:noFill/>
            <a:ln cap="flat" cmpd="sng" w="19050">
              <a:solidFill>
                <a:srgbClr val="4A2814"/>
              </a:solidFill>
              <a:prstDash val="solid"/>
              <a:round/>
              <a:headEnd len="med" w="med" type="none"/>
              <a:tailEnd len="med" w="med" type="none"/>
            </a:ln>
          </p:spPr>
        </p:cxnSp>
        <p:cxnSp>
          <p:nvCxnSpPr>
            <p:cNvPr id="198" name="Google Shape;198;p16"/>
            <p:cNvCxnSpPr/>
            <p:nvPr/>
          </p:nvCxnSpPr>
          <p:spPr>
            <a:xfrm>
              <a:off x="3846075" y="9893900"/>
              <a:ext cx="1605000" cy="0"/>
            </a:xfrm>
            <a:prstGeom prst="straightConnector1">
              <a:avLst/>
            </a:prstGeom>
            <a:noFill/>
            <a:ln cap="flat" cmpd="sng" w="19050">
              <a:solidFill>
                <a:srgbClr val="4A2814"/>
              </a:solidFill>
              <a:prstDash val="solid"/>
              <a:round/>
              <a:headEnd len="med" w="med" type="none"/>
              <a:tailEnd len="med" w="med" type="none"/>
            </a:ln>
          </p:spPr>
        </p:cxnSp>
        <p:sp>
          <p:nvSpPr>
            <p:cNvPr id="199" name="Google Shape;199;p16"/>
            <p:cNvSpPr txBox="1"/>
            <p:nvPr/>
          </p:nvSpPr>
          <p:spPr>
            <a:xfrm>
              <a:off x="3849125" y="9166164"/>
              <a:ext cx="1605000" cy="526500"/>
            </a:xfrm>
            <a:prstGeom prst="rect">
              <a:avLst/>
            </a:prstGeom>
            <a:noFill/>
            <a:ln>
              <a:noFill/>
            </a:ln>
          </p:spPr>
          <p:txBody>
            <a:bodyPr anchorCtr="0" anchor="t" bIns="0" lIns="0" spcFirstLastPara="1" rIns="0" wrap="square" tIns="0">
              <a:spAutoFit/>
            </a:bodyPr>
            <a:lstStyle/>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A GLIMPSE INTO THE </a:t>
              </a:r>
              <a:endParaRPr b="1" i="1" sz="900">
                <a:solidFill>
                  <a:srgbClr val="4A2814"/>
                </a:solidFill>
                <a:latin typeface="Lora"/>
                <a:ea typeface="Lora"/>
                <a:cs typeface="Lora"/>
                <a:sym typeface="Lora"/>
              </a:endParaRPr>
            </a:p>
            <a:p>
              <a:pPr indent="0" lvl="0" marL="0" rtl="0" algn="ctr">
                <a:lnSpc>
                  <a:spcPct val="140000"/>
                </a:lnSpc>
                <a:spcBef>
                  <a:spcPts val="0"/>
                </a:spcBef>
                <a:spcAft>
                  <a:spcPts val="0"/>
                </a:spcAft>
                <a:buNone/>
              </a:pPr>
              <a:r>
                <a:rPr b="1" i="1" lang="ru" sz="900">
                  <a:solidFill>
                    <a:srgbClr val="4A2814"/>
                  </a:solidFill>
                  <a:latin typeface="Lora"/>
                  <a:ea typeface="Lora"/>
                  <a:cs typeface="Lora"/>
                  <a:sym typeface="Lora"/>
                </a:rPr>
                <a:t>LIVES OF 19TH</a:t>
              </a:r>
              <a:r>
                <a:rPr b="1" i="1" lang="ru" sz="900">
                  <a:solidFill>
                    <a:srgbClr val="4A2814"/>
                  </a:solidFill>
                  <a:latin typeface="Lora"/>
                  <a:ea typeface="Lora"/>
                  <a:cs typeface="Lora"/>
                  <a:sym typeface="Lora"/>
                </a:rPr>
                <a:t>-</a:t>
              </a:r>
              <a:r>
                <a:rPr b="1" i="1" lang="ru" sz="900">
                  <a:solidFill>
                    <a:srgbClr val="4A2814"/>
                  </a:solidFill>
                  <a:latin typeface="Lora"/>
                  <a:ea typeface="Lora"/>
                  <a:cs typeface="Lora"/>
                  <a:sym typeface="Lora"/>
                </a:rPr>
                <a:t>CENTURY FACTORY WORKERS</a:t>
              </a:r>
              <a:endParaRPr b="1" i="1" sz="900">
                <a:solidFill>
                  <a:srgbClr val="4A2814"/>
                </a:solidFill>
                <a:latin typeface="Lora"/>
                <a:ea typeface="Lora"/>
                <a:cs typeface="Lora"/>
                <a:sym typeface="Lora"/>
              </a:endParaRPr>
            </a:p>
          </p:txBody>
        </p:sp>
      </p:grpSp>
      <p:sp>
        <p:nvSpPr>
          <p:cNvPr id="200" name="Google Shape;200;p16"/>
          <p:cNvSpPr txBox="1"/>
          <p:nvPr/>
        </p:nvSpPr>
        <p:spPr>
          <a:xfrm>
            <a:off x="3833294" y="5464658"/>
            <a:ext cx="1573200" cy="10467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For the middle and upper classes, the streets were a place to display wealth and status. Gentlemen in top hats and ladies in elegant gowns strolled along the sidewalks, enjoying the growing amenities of</a:t>
            </a:r>
            <a:endParaRPr sz="800">
              <a:solidFill>
                <a:srgbClr val="4A2814"/>
              </a:solidFill>
              <a:latin typeface="Lora Medium"/>
              <a:ea typeface="Lora Medium"/>
              <a:cs typeface="Lora Medium"/>
              <a:sym typeface="Lora Medium"/>
            </a:endParaRPr>
          </a:p>
        </p:txBody>
      </p:sp>
      <p:sp>
        <p:nvSpPr>
          <p:cNvPr id="201" name="Google Shape;201;p16"/>
          <p:cNvSpPr txBox="1"/>
          <p:nvPr/>
        </p:nvSpPr>
        <p:spPr>
          <a:xfrm>
            <a:off x="5569010" y="5464658"/>
            <a:ext cx="1539000" cy="10467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growing economy. In the background, tall buildings and smokestacks loomed, symbols of industrial progress. Growing economy. In the background, tall buildings and smokestacks loomed, symbols of progress.</a:t>
            </a:r>
            <a:endParaRPr sz="800">
              <a:solidFill>
                <a:srgbClr val="4A2814"/>
              </a:solidFill>
              <a:latin typeface="Lora Medium"/>
              <a:ea typeface="Lora Medium"/>
              <a:cs typeface="Lora Medium"/>
              <a:sym typeface="Lora Medium"/>
            </a:endParaRPr>
          </a:p>
        </p:txBody>
      </p:sp>
      <p:pic>
        <p:nvPicPr>
          <p:cNvPr id="202" name="Google Shape;202;p16"/>
          <p:cNvPicPr preferRelativeResize="0"/>
          <p:nvPr/>
        </p:nvPicPr>
        <p:blipFill rotWithShape="1">
          <a:blip r:embed="rId4">
            <a:alphaModFix/>
          </a:blip>
          <a:srcRect b="1700" l="0" r="0" t="0"/>
          <a:stretch/>
        </p:blipFill>
        <p:spPr>
          <a:xfrm>
            <a:off x="434150" y="1589217"/>
            <a:ext cx="6675850" cy="3745806"/>
          </a:xfrm>
          <a:prstGeom prst="rect">
            <a:avLst/>
          </a:prstGeom>
          <a:noFill/>
          <a:ln>
            <a:noFill/>
          </a:ln>
        </p:spPr>
      </p:pic>
      <p:pic>
        <p:nvPicPr>
          <p:cNvPr id="203" name="Google Shape;203;p16"/>
          <p:cNvPicPr preferRelativeResize="0"/>
          <p:nvPr/>
        </p:nvPicPr>
        <p:blipFill rotWithShape="1">
          <a:blip r:embed="rId5">
            <a:alphaModFix/>
          </a:blip>
          <a:srcRect b="3194" l="0" r="1029" t="0"/>
          <a:stretch/>
        </p:blipFill>
        <p:spPr>
          <a:xfrm>
            <a:off x="3849125" y="6611950"/>
            <a:ext cx="3258875" cy="3669524"/>
          </a:xfrm>
          <a:prstGeom prst="rect">
            <a:avLst/>
          </a:prstGeom>
          <a:noFill/>
          <a:ln>
            <a:noFill/>
          </a:ln>
        </p:spPr>
      </p:pic>
      <p:sp>
        <p:nvSpPr>
          <p:cNvPr id="204" name="Google Shape;204;p16"/>
          <p:cNvSpPr txBox="1"/>
          <p:nvPr/>
        </p:nvSpPr>
        <p:spPr>
          <a:xfrm>
            <a:off x="448819" y="9118806"/>
            <a:ext cx="1539000" cy="1200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ru" sz="800">
                <a:solidFill>
                  <a:srgbClr val="4A2814"/>
                </a:solidFill>
                <a:latin typeface="Lora Medium"/>
                <a:ea typeface="Lora Medium"/>
                <a:cs typeface="Lora Medium"/>
                <a:sym typeface="Lora Medium"/>
              </a:rPr>
              <a:t>In the 1880s, city streets were the lifeblood of urban areas, filled with the clatter of horse-drawn carriages and the hum of conversation among pedestrians. The roads were crowded with vendors selling their goods, shopkeepers </a:t>
            </a:r>
            <a:endParaRPr sz="800">
              <a:solidFill>
                <a:srgbClr val="4A2814"/>
              </a:solidFill>
              <a:latin typeface="Lora Medium"/>
              <a:ea typeface="Lora Medium"/>
              <a:cs typeface="Lora Medium"/>
              <a:sym typeface="Lora Medium"/>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