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bril Fatface"/>
      <p:regular r:id="rId7"/>
    </p:embeddedFont>
    <p:embeddedFont>
      <p:font typeface="Josefin Sans"/>
      <p:regular r:id="rId8"/>
      <p:bold r:id="rId9"/>
      <p:italic r:id="rId10"/>
      <p:boldItalic r:id="rId11"/>
    </p:embeddedFont>
    <p:embeddedFont>
      <p:font typeface="Josefin Sans SemiBold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JosefinSans-boldItalic.fntdata"/><Relationship Id="rId10" Type="http://schemas.openxmlformats.org/officeDocument/2006/relationships/font" Target="fonts/JosefinSans-italic.fntdata"/><Relationship Id="rId13" Type="http://schemas.openxmlformats.org/officeDocument/2006/relationships/font" Target="fonts/JosefinSansSemiBold-bold.fntdata"/><Relationship Id="rId12" Type="http://schemas.openxmlformats.org/officeDocument/2006/relationships/font" Target="fonts/JosefinSansSemiBol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JosefinSans-bold.fntdata"/><Relationship Id="rId15" Type="http://schemas.openxmlformats.org/officeDocument/2006/relationships/font" Target="fonts/JosefinSansSemiBold-boldItalic.fntdata"/><Relationship Id="rId14" Type="http://schemas.openxmlformats.org/officeDocument/2006/relationships/font" Target="fonts/JosefinSansSemiBol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brilFatface-regular.fntdata"/><Relationship Id="rId8" Type="http://schemas.openxmlformats.org/officeDocument/2006/relationships/font" Target="fonts/Josefin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2207"/>
            <a:ext cx="783105" cy="1069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71662" y="2207"/>
            <a:ext cx="788326" cy="1069199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667218" y="657775"/>
            <a:ext cx="42357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300">
                <a:solidFill>
                  <a:srgbClr val="556672"/>
                </a:solidFill>
                <a:latin typeface="Abril Fatface"/>
                <a:ea typeface="Abril Fatface"/>
                <a:cs typeface="Abril Fatface"/>
                <a:sym typeface="Abril Fatface"/>
              </a:rPr>
              <a:t>Ari &amp; Matt</a:t>
            </a:r>
            <a:endParaRPr sz="4300">
              <a:solidFill>
                <a:srgbClr val="556672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667218" y="1356364"/>
            <a:ext cx="4235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CE9D8E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WEDDING WEEKEND ITINERARY</a:t>
            </a:r>
            <a:endParaRPr>
              <a:solidFill>
                <a:srgbClr val="CE9D8E"/>
              </a:solidFill>
              <a:latin typeface="Josefin Sans SemiBold"/>
              <a:ea typeface="Josefin Sans SemiBold"/>
              <a:cs typeface="Josefin Sans SemiBold"/>
              <a:sym typeface="Josefin Sans SemiBol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667218" y="1665189"/>
            <a:ext cx="4235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CE9D8E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/ 23 JULY 2023 /</a:t>
            </a:r>
            <a:endParaRPr>
              <a:solidFill>
                <a:srgbClr val="CE9D8E"/>
              </a:solidFill>
              <a:latin typeface="Josefin Sans SemiBold"/>
              <a:ea typeface="Josefin Sans SemiBold"/>
              <a:cs typeface="Josefin Sans SemiBold"/>
              <a:sym typeface="Josefin Sans SemiBold"/>
            </a:endParaRPr>
          </a:p>
        </p:txBody>
      </p:sp>
      <p:sp>
        <p:nvSpPr>
          <p:cNvPr id="59" name="Google Shape;59;p13"/>
          <p:cNvSpPr/>
          <p:nvPr/>
        </p:nvSpPr>
        <p:spPr>
          <a:xfrm rot="2700000">
            <a:off x="3734453" y="2319046"/>
            <a:ext cx="100551" cy="100551"/>
          </a:xfrm>
          <a:prstGeom prst="rect">
            <a:avLst/>
          </a:prstGeom>
          <a:solidFill>
            <a:srgbClr val="55667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2591802" y="2861727"/>
            <a:ext cx="2386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CE9D8E"/>
                </a:solidFill>
                <a:latin typeface="Abril Fatface"/>
                <a:ea typeface="Abril Fatface"/>
                <a:cs typeface="Abril Fatface"/>
                <a:sym typeface="Abril Fatface"/>
              </a:rPr>
              <a:t>SUNDAY, JULY 23</a:t>
            </a:r>
            <a:endParaRPr>
              <a:solidFill>
                <a:srgbClr val="CE9D8E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1401150" y="3254936"/>
            <a:ext cx="4757700" cy="0"/>
          </a:xfrm>
          <a:prstGeom prst="straightConnector1">
            <a:avLst/>
          </a:prstGeom>
          <a:noFill/>
          <a:ln cap="flat" cmpd="sng" w="38100">
            <a:solidFill>
              <a:srgbClr val="55667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2476350" y="3519852"/>
            <a:ext cx="260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556672"/>
                </a:solidFill>
                <a:latin typeface="Josefin Sans"/>
                <a:ea typeface="Josefin Sans"/>
                <a:cs typeface="Josefin Sans"/>
                <a:sym typeface="Josefin Sans"/>
              </a:rPr>
              <a:t>The Royal Crown Hotel &amp; Resort</a:t>
            </a:r>
            <a:endParaRPr sz="1200">
              <a:solidFill>
                <a:srgbClr val="55667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476350" y="3795602"/>
            <a:ext cx="260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556672"/>
                </a:solidFill>
                <a:latin typeface="Josefin Sans"/>
                <a:ea typeface="Josefin Sans"/>
                <a:cs typeface="Josefin Sans"/>
                <a:sym typeface="Josefin Sans"/>
              </a:rPr>
              <a:t>611 Old York Driver, Richmond, VA</a:t>
            </a:r>
            <a:endParaRPr sz="1200">
              <a:solidFill>
                <a:srgbClr val="55667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476350" y="4258875"/>
            <a:ext cx="260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CE9D8E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CEREMONY</a:t>
            </a:r>
            <a:endParaRPr sz="1200">
              <a:solidFill>
                <a:srgbClr val="CE9D8E"/>
              </a:solidFill>
              <a:latin typeface="Josefin Sans SemiBold"/>
              <a:ea typeface="Josefin Sans SemiBold"/>
              <a:cs typeface="Josefin Sans SemiBold"/>
              <a:sym typeface="Josefin Sans SemiBol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476350" y="4659625"/>
            <a:ext cx="260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556672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3:00 PM - THE VELVET ROOM</a:t>
            </a:r>
            <a:endParaRPr sz="1200">
              <a:solidFill>
                <a:srgbClr val="556672"/>
              </a:solidFill>
              <a:latin typeface="Josefin Sans SemiBold"/>
              <a:ea typeface="Josefin Sans SemiBold"/>
              <a:cs typeface="Josefin Sans SemiBold"/>
              <a:sym typeface="Josefin Sans SemiBold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476350" y="5284682"/>
            <a:ext cx="260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CE9D8E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COCKTAIL HOUR</a:t>
            </a:r>
            <a:endParaRPr sz="1200">
              <a:solidFill>
                <a:srgbClr val="CE9D8E"/>
              </a:solidFill>
              <a:latin typeface="Josefin Sans SemiBold"/>
              <a:ea typeface="Josefin Sans SemiBold"/>
              <a:cs typeface="Josefin Sans SemiBold"/>
              <a:sym typeface="Josefin Sans SemiBold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476350" y="5685432"/>
            <a:ext cx="260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556672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4:30 PM - THE JADE ROOM</a:t>
            </a:r>
            <a:endParaRPr sz="1200">
              <a:solidFill>
                <a:srgbClr val="556672"/>
              </a:solidFill>
              <a:latin typeface="Josefin Sans SemiBold"/>
              <a:ea typeface="Josefin Sans SemiBold"/>
              <a:cs typeface="Josefin Sans SemiBold"/>
              <a:sym typeface="Josefin Sans SemiBol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476350" y="6310482"/>
            <a:ext cx="260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CE9D8E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RECEPTION</a:t>
            </a:r>
            <a:endParaRPr sz="1200">
              <a:solidFill>
                <a:srgbClr val="CE9D8E"/>
              </a:solidFill>
              <a:latin typeface="Josefin Sans SemiBold"/>
              <a:ea typeface="Josefin Sans SemiBold"/>
              <a:cs typeface="Josefin Sans SemiBold"/>
              <a:sym typeface="Josefin Sans SemiBold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476350" y="6711232"/>
            <a:ext cx="260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556672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5:30 PM - THE JADE ROOM</a:t>
            </a:r>
            <a:endParaRPr sz="1200">
              <a:solidFill>
                <a:srgbClr val="556672"/>
              </a:solidFill>
              <a:latin typeface="Josefin Sans SemiBold"/>
              <a:ea typeface="Josefin Sans SemiBold"/>
              <a:cs typeface="Josefin Sans SemiBold"/>
              <a:sym typeface="Josefin Sans SemiBold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591802" y="7618059"/>
            <a:ext cx="2386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CE9D8E"/>
                </a:solidFill>
                <a:latin typeface="Abril Fatface"/>
                <a:ea typeface="Abril Fatface"/>
                <a:cs typeface="Abril Fatface"/>
                <a:sym typeface="Abril Fatface"/>
              </a:rPr>
              <a:t>MONDAY, JULY 24</a:t>
            </a:r>
            <a:endParaRPr>
              <a:solidFill>
                <a:srgbClr val="CE9D8E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cxnSp>
        <p:nvCxnSpPr>
          <p:cNvPr id="71" name="Google Shape;71;p13"/>
          <p:cNvCxnSpPr/>
          <p:nvPr/>
        </p:nvCxnSpPr>
        <p:spPr>
          <a:xfrm>
            <a:off x="1401150" y="8011268"/>
            <a:ext cx="4757700" cy="0"/>
          </a:xfrm>
          <a:prstGeom prst="straightConnector1">
            <a:avLst/>
          </a:prstGeom>
          <a:noFill/>
          <a:ln cap="flat" cmpd="sng" w="38100">
            <a:solidFill>
              <a:srgbClr val="55667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2" name="Google Shape;72;p13"/>
          <p:cNvSpPr txBox="1"/>
          <p:nvPr/>
        </p:nvSpPr>
        <p:spPr>
          <a:xfrm>
            <a:off x="2476350" y="8276184"/>
            <a:ext cx="260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556672"/>
                </a:solidFill>
                <a:latin typeface="Josefin Sans"/>
                <a:ea typeface="Josefin Sans"/>
                <a:cs typeface="Josefin Sans"/>
                <a:sym typeface="Josefin Sans"/>
              </a:rPr>
              <a:t>787 Lakeview St. Richmond, VA</a:t>
            </a:r>
            <a:endParaRPr sz="1200">
              <a:solidFill>
                <a:srgbClr val="55667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2476350" y="8762832"/>
            <a:ext cx="260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CE9D8E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FAREWELL BRUNCH</a:t>
            </a:r>
            <a:endParaRPr sz="1200">
              <a:solidFill>
                <a:srgbClr val="CE9D8E"/>
              </a:solidFill>
              <a:latin typeface="Josefin Sans SemiBold"/>
              <a:ea typeface="Josefin Sans SemiBold"/>
              <a:cs typeface="Josefin Sans SemiBold"/>
              <a:sym typeface="Josefin Sans SemiBold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1927225" y="9163575"/>
            <a:ext cx="37056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556672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11:00 AM - THE LUTHOR RESTAURANT</a:t>
            </a:r>
            <a:endParaRPr sz="1200">
              <a:solidFill>
                <a:srgbClr val="556672"/>
              </a:solidFill>
              <a:latin typeface="Josefin Sans SemiBold"/>
              <a:ea typeface="Josefin Sans SemiBold"/>
              <a:cs typeface="Josefin Sans SemiBold"/>
              <a:sym typeface="Josefin Sa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