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Lora SemiBold"/>
      <p:regular r:id="rId6"/>
      <p:bold r:id="rId7"/>
      <p:italic r:id="rId8"/>
      <p:boldItalic r:id="rId9"/>
    </p:embeddedFont>
    <p:embeddedFont>
      <p:font typeface="Lora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ora-bold.fntdata"/><Relationship Id="rId10" Type="http://schemas.openxmlformats.org/officeDocument/2006/relationships/font" Target="fonts/Lora-regular.fntdata"/><Relationship Id="rId13" Type="http://schemas.openxmlformats.org/officeDocument/2006/relationships/font" Target="fonts/Lora-boldItalic.fntdata"/><Relationship Id="rId12" Type="http://schemas.openxmlformats.org/officeDocument/2006/relationships/font" Target="fonts/Lora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oraSemiBold-boldItalic.fntdata"/><Relationship Id="rId5" Type="http://schemas.openxmlformats.org/officeDocument/2006/relationships/slide" Target="slides/slide1.xml"/><Relationship Id="rId6" Type="http://schemas.openxmlformats.org/officeDocument/2006/relationships/font" Target="fonts/LoraSemiBold-regular.fntdata"/><Relationship Id="rId7" Type="http://schemas.openxmlformats.org/officeDocument/2006/relationships/font" Target="fonts/LoraSemiBold-bold.fntdata"/><Relationship Id="rId8" Type="http://schemas.openxmlformats.org/officeDocument/2006/relationships/font" Target="fonts/Lora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14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14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46511" y="298528"/>
            <a:ext cx="4178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solidFill>
                  <a:srgbClr val="262626"/>
                </a:solidFill>
                <a:latin typeface="Lora SemiBold"/>
                <a:ea typeface="Lora SemiBold"/>
                <a:cs typeface="Lora SemiBold"/>
                <a:sym typeface="Lora SemiBold"/>
              </a:rPr>
              <a:t>JONATHAN REED</a:t>
            </a:r>
            <a:endParaRPr sz="2500">
              <a:solidFill>
                <a:srgbClr val="262626"/>
              </a:solidFill>
              <a:latin typeface="Lora SemiBold"/>
              <a:ea typeface="Lora SemiBold"/>
              <a:cs typeface="Lora SemiBold"/>
              <a:sym typeface="Lora Semi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46503" y="754231"/>
            <a:ext cx="31629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262626"/>
                </a:solidFill>
                <a:latin typeface="Lora"/>
                <a:ea typeface="Lora"/>
                <a:cs typeface="Lora"/>
                <a:sym typeface="Lora"/>
              </a:rPr>
              <a:t>555-123-4567  |  Jonathan.Reed@finance.edu</a:t>
            </a:r>
            <a:endParaRPr sz="900">
              <a:solidFill>
                <a:srgbClr val="262626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554426" y="594931"/>
            <a:ext cx="1555500" cy="29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262626"/>
                </a:solidFill>
                <a:latin typeface="Lora"/>
                <a:ea typeface="Lora"/>
                <a:cs typeface="Lora"/>
                <a:sym typeface="Lora"/>
              </a:rPr>
              <a:t>New York, NY 10022</a:t>
            </a:r>
            <a:endParaRPr sz="900">
              <a:solidFill>
                <a:srgbClr val="262626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262626"/>
                </a:solidFill>
                <a:latin typeface="Lora"/>
                <a:ea typeface="Lora"/>
                <a:cs typeface="Lora"/>
                <a:sym typeface="Lora"/>
              </a:rPr>
              <a:t>456 Park Ave, Apt. #10</a:t>
            </a:r>
            <a:endParaRPr sz="900">
              <a:solidFill>
                <a:srgbClr val="262626"/>
              </a:solidFill>
              <a:latin typeface="Lora"/>
              <a:ea typeface="Lora"/>
              <a:cs typeface="Lora"/>
              <a:sym typeface="Lora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452050" y="982275"/>
            <a:ext cx="6657300" cy="0"/>
          </a:xfrm>
          <a:prstGeom prst="straightConnector1">
            <a:avLst/>
          </a:prstGeom>
          <a:noFill/>
          <a:ln cap="flat" cmpd="sng" w="28575">
            <a:solidFill>
              <a:srgbClr val="262626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8" name="Google Shape;58;p13"/>
          <p:cNvGrpSpPr/>
          <p:nvPr/>
        </p:nvGrpSpPr>
        <p:grpSpPr>
          <a:xfrm>
            <a:off x="439944" y="1205050"/>
            <a:ext cx="6669456" cy="215400"/>
            <a:chOff x="439944" y="1205050"/>
            <a:chExt cx="6669456" cy="215400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439944" y="1205050"/>
              <a:ext cx="1233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rPr>
                <a:t>EDUCATION</a:t>
              </a:r>
              <a:endParaRPr>
                <a:solidFill>
                  <a:srgbClr val="262626"/>
                </a:solidFill>
                <a:latin typeface="Lora SemiBold"/>
                <a:ea typeface="Lora SemiBold"/>
                <a:cs typeface="Lora SemiBold"/>
                <a:sym typeface="Lora SemiBold"/>
              </a:endParaRPr>
            </a:p>
          </p:txBody>
        </p:sp>
        <p:cxnSp>
          <p:nvCxnSpPr>
            <p:cNvPr id="60" name="Google Shape;60;p13"/>
            <p:cNvCxnSpPr/>
            <p:nvPr/>
          </p:nvCxnSpPr>
          <p:spPr>
            <a:xfrm>
              <a:off x="1715700" y="1369850"/>
              <a:ext cx="5393700" cy="0"/>
            </a:xfrm>
            <a:prstGeom prst="straightConnector1">
              <a:avLst/>
            </a:prstGeom>
            <a:noFill/>
            <a:ln cap="flat" cmpd="sng" w="9525">
              <a:solidFill>
                <a:srgbClr val="2626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1" name="Google Shape;61;p13"/>
          <p:cNvGrpSpPr/>
          <p:nvPr/>
        </p:nvGrpSpPr>
        <p:grpSpPr>
          <a:xfrm>
            <a:off x="446499" y="1529375"/>
            <a:ext cx="6662926" cy="963594"/>
            <a:chOff x="446499" y="1529375"/>
            <a:chExt cx="6662926" cy="963594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446503" y="1529381"/>
              <a:ext cx="3162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rPr>
                <a:t>New York University – Stern School of Business </a:t>
              </a:r>
              <a:endParaRPr sz="900">
                <a:solidFill>
                  <a:srgbClr val="262626"/>
                </a:solidFill>
                <a:latin typeface="Lora SemiBold"/>
                <a:ea typeface="Lora SemiBold"/>
                <a:cs typeface="Lora SemiBold"/>
                <a:sym typeface="Lora SemiBold"/>
              </a:endParaRPr>
            </a:p>
          </p:txBody>
        </p:sp>
        <p:grpSp>
          <p:nvGrpSpPr>
            <p:cNvPr id="63" name="Google Shape;63;p13"/>
            <p:cNvGrpSpPr/>
            <p:nvPr/>
          </p:nvGrpSpPr>
          <p:grpSpPr>
            <a:xfrm>
              <a:off x="5876300" y="1529375"/>
              <a:ext cx="1233002" cy="306075"/>
              <a:chOff x="5876300" y="1529375"/>
              <a:chExt cx="1233002" cy="306075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6088702" y="1529375"/>
                <a:ext cx="1020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New York, NY</a:t>
                </a:r>
                <a:endParaRPr b="1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5876300" y="1696850"/>
                <a:ext cx="1233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900">
                    <a:solidFill>
                      <a:srgbClr val="262626"/>
                    </a:solidFill>
                    <a:latin typeface="Lora SemiBold"/>
                    <a:ea typeface="Lora SemiBold"/>
                    <a:cs typeface="Lora SemiBold"/>
                    <a:sym typeface="Lora SemiBold"/>
                  </a:rPr>
                  <a:t>Class of 2016</a:t>
                </a:r>
                <a:endParaRPr i="1" sz="900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endParaRPr>
              </a:p>
            </p:txBody>
          </p:sp>
        </p:grpSp>
        <p:sp>
          <p:nvSpPr>
            <p:cNvPr id="66" name="Google Shape;66;p13"/>
            <p:cNvSpPr txBox="1"/>
            <p:nvPr/>
          </p:nvSpPr>
          <p:spPr>
            <a:xfrm>
              <a:off x="446499" y="1696850"/>
              <a:ext cx="4199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rPr>
                <a:t>Bachelor of Science in Business Administration; Finance and Accounting   </a:t>
              </a:r>
              <a:endParaRPr i="1" sz="900">
                <a:solidFill>
                  <a:srgbClr val="262626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67" name="Google Shape;67;p13"/>
            <p:cNvGrpSpPr/>
            <p:nvPr/>
          </p:nvGrpSpPr>
          <p:grpSpPr>
            <a:xfrm>
              <a:off x="446500" y="2022325"/>
              <a:ext cx="6662925" cy="138600"/>
              <a:chOff x="446500" y="2022325"/>
              <a:chExt cx="6662925" cy="138600"/>
            </a:xfrm>
          </p:grpSpPr>
          <p:sp>
            <p:nvSpPr>
              <p:cNvPr id="68" name="Google Shape;68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Cumulative GPA: 3.7/4.0; Major GPA: 3.9/4.0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69" name="Google Shape;69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446500" y="2188347"/>
              <a:ext cx="6662925" cy="138600"/>
              <a:chOff x="446500" y="2022325"/>
              <a:chExt cx="6662925" cy="138600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Graduated magna cum laude, Dean’s List all semesters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73" name="Google Shape;73;p13"/>
            <p:cNvGrpSpPr/>
            <p:nvPr/>
          </p:nvGrpSpPr>
          <p:grpSpPr>
            <a:xfrm>
              <a:off x="446500" y="2354369"/>
              <a:ext cx="6662925" cy="138600"/>
              <a:chOff x="446500" y="2022325"/>
              <a:chExt cx="6662925" cy="138600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Relevant Coursework: Corporate Finance, Financial Modeling, Advanced Accounting, Mergers &amp; Acquisitions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  <p:grpSp>
        <p:nvGrpSpPr>
          <p:cNvPr id="76" name="Google Shape;76;p13"/>
          <p:cNvGrpSpPr/>
          <p:nvPr/>
        </p:nvGrpSpPr>
        <p:grpSpPr>
          <a:xfrm>
            <a:off x="446499" y="2685345"/>
            <a:ext cx="6662926" cy="797572"/>
            <a:chOff x="446499" y="1529375"/>
            <a:chExt cx="6662926" cy="797572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446503" y="1529381"/>
              <a:ext cx="3162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rPr>
                <a:t>Peking University  </a:t>
              </a:r>
              <a:endParaRPr sz="900">
                <a:solidFill>
                  <a:srgbClr val="262626"/>
                </a:solidFill>
                <a:latin typeface="Lora SemiBold"/>
                <a:ea typeface="Lora SemiBold"/>
                <a:cs typeface="Lora SemiBold"/>
                <a:sym typeface="Lora SemiBold"/>
              </a:endParaRPr>
            </a:p>
          </p:txBody>
        </p:sp>
        <p:grpSp>
          <p:nvGrpSpPr>
            <p:cNvPr id="78" name="Google Shape;78;p13"/>
            <p:cNvGrpSpPr/>
            <p:nvPr/>
          </p:nvGrpSpPr>
          <p:grpSpPr>
            <a:xfrm>
              <a:off x="5914975" y="1529375"/>
              <a:ext cx="1194327" cy="306068"/>
              <a:chOff x="5914975" y="1529375"/>
              <a:chExt cx="1194327" cy="306068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6088702" y="1529375"/>
                <a:ext cx="1020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Beijing, China</a:t>
                </a:r>
                <a:endParaRPr b="1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5914975" y="1696843"/>
                <a:ext cx="1194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900">
                    <a:solidFill>
                      <a:srgbClr val="262626"/>
                    </a:solidFill>
                    <a:latin typeface="Lora SemiBold"/>
                    <a:ea typeface="Lora SemiBold"/>
                    <a:cs typeface="Lora SemiBold"/>
                    <a:sym typeface="Lora SemiBold"/>
                  </a:rPr>
                  <a:t>Jan 2015 – May 2015</a:t>
                </a:r>
                <a:endParaRPr i="1" sz="900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endParaRPr>
              </a:p>
            </p:txBody>
          </p:sp>
        </p:grpSp>
        <p:sp>
          <p:nvSpPr>
            <p:cNvPr id="81" name="Google Shape;81;p13"/>
            <p:cNvSpPr txBox="1"/>
            <p:nvPr/>
          </p:nvSpPr>
          <p:spPr>
            <a:xfrm>
              <a:off x="446499" y="1696850"/>
              <a:ext cx="4199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rPr>
                <a:t>Guanghua School of Management    </a:t>
              </a:r>
              <a:endParaRPr i="1" sz="900">
                <a:solidFill>
                  <a:srgbClr val="262626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82" name="Google Shape;82;p13"/>
            <p:cNvGrpSpPr/>
            <p:nvPr/>
          </p:nvGrpSpPr>
          <p:grpSpPr>
            <a:xfrm>
              <a:off x="446500" y="2022325"/>
              <a:ext cx="6662925" cy="138600"/>
              <a:chOff x="446500" y="2022325"/>
              <a:chExt cx="6662925" cy="138600"/>
            </a:xfrm>
          </p:grpSpPr>
          <p:sp>
            <p:nvSpPr>
              <p:cNvPr id="83" name="Google Shape;83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Selected for an intensive study-abroad program focusing on international finance and business strategy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446500" y="2188347"/>
              <a:ext cx="6662925" cy="138600"/>
              <a:chOff x="446500" y="2022325"/>
              <a:chExt cx="6662925" cy="138600"/>
            </a:xfrm>
          </p:grpSpPr>
          <p:sp>
            <p:nvSpPr>
              <p:cNvPr id="86" name="Google Shape;86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Completed Mandarin language training and developed strong cross-cultural communication skills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  <p:grpSp>
        <p:nvGrpSpPr>
          <p:cNvPr id="88" name="Google Shape;88;p13"/>
          <p:cNvGrpSpPr/>
          <p:nvPr/>
        </p:nvGrpSpPr>
        <p:grpSpPr>
          <a:xfrm>
            <a:off x="439953" y="3714400"/>
            <a:ext cx="6669372" cy="215400"/>
            <a:chOff x="439953" y="1205051"/>
            <a:chExt cx="6669372" cy="215400"/>
          </a:xfrm>
        </p:grpSpPr>
        <p:sp>
          <p:nvSpPr>
            <p:cNvPr id="89" name="Google Shape;89;p13"/>
            <p:cNvSpPr txBox="1"/>
            <p:nvPr/>
          </p:nvSpPr>
          <p:spPr>
            <a:xfrm>
              <a:off x="439953" y="1205051"/>
              <a:ext cx="1886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rPr>
                <a:t>WORK EXPERIENCE</a:t>
              </a:r>
              <a:endParaRPr>
                <a:solidFill>
                  <a:srgbClr val="262626"/>
                </a:solidFill>
                <a:latin typeface="Lora SemiBold"/>
                <a:ea typeface="Lora SemiBold"/>
                <a:cs typeface="Lora SemiBold"/>
                <a:sym typeface="Lora SemiBold"/>
              </a:endParaRPr>
            </a:p>
          </p:txBody>
        </p:sp>
        <p:cxnSp>
          <p:nvCxnSpPr>
            <p:cNvPr id="90" name="Google Shape;90;p13"/>
            <p:cNvCxnSpPr/>
            <p:nvPr/>
          </p:nvCxnSpPr>
          <p:spPr>
            <a:xfrm>
              <a:off x="2370825" y="1369851"/>
              <a:ext cx="4738500" cy="0"/>
            </a:xfrm>
            <a:prstGeom prst="straightConnector1">
              <a:avLst/>
            </a:prstGeom>
            <a:noFill/>
            <a:ln cap="flat" cmpd="sng" w="9525">
              <a:solidFill>
                <a:srgbClr val="2626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1" name="Google Shape;91;p13"/>
          <p:cNvGrpSpPr/>
          <p:nvPr/>
        </p:nvGrpSpPr>
        <p:grpSpPr>
          <a:xfrm>
            <a:off x="446499" y="4038724"/>
            <a:ext cx="6662926" cy="963594"/>
            <a:chOff x="446499" y="1529375"/>
            <a:chExt cx="6662926" cy="963594"/>
          </a:xfrm>
        </p:grpSpPr>
        <p:sp>
          <p:nvSpPr>
            <p:cNvPr id="92" name="Google Shape;92;p13"/>
            <p:cNvSpPr txBox="1"/>
            <p:nvPr/>
          </p:nvSpPr>
          <p:spPr>
            <a:xfrm>
              <a:off x="446503" y="1529381"/>
              <a:ext cx="3162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rPr>
                <a:t>Goldman Sachs   </a:t>
              </a:r>
              <a:endParaRPr sz="900">
                <a:solidFill>
                  <a:srgbClr val="262626"/>
                </a:solidFill>
                <a:latin typeface="Lora SemiBold"/>
                <a:ea typeface="Lora SemiBold"/>
                <a:cs typeface="Lora SemiBold"/>
                <a:sym typeface="Lora SemiBold"/>
              </a:endParaRPr>
            </a:p>
          </p:txBody>
        </p:sp>
        <p:grpSp>
          <p:nvGrpSpPr>
            <p:cNvPr id="93" name="Google Shape;93;p13"/>
            <p:cNvGrpSpPr/>
            <p:nvPr/>
          </p:nvGrpSpPr>
          <p:grpSpPr>
            <a:xfrm>
              <a:off x="5876300" y="1529375"/>
              <a:ext cx="1233002" cy="306075"/>
              <a:chOff x="5876300" y="1529375"/>
              <a:chExt cx="1233002" cy="306075"/>
            </a:xfrm>
          </p:grpSpPr>
          <p:sp>
            <p:nvSpPr>
              <p:cNvPr id="94" name="Google Shape;94;p13"/>
              <p:cNvSpPr txBox="1"/>
              <p:nvPr/>
            </p:nvSpPr>
            <p:spPr>
              <a:xfrm>
                <a:off x="6088702" y="1529375"/>
                <a:ext cx="1020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 New York, NY</a:t>
                </a:r>
                <a:endParaRPr b="1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5876300" y="1696850"/>
                <a:ext cx="1233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900">
                    <a:solidFill>
                      <a:srgbClr val="262626"/>
                    </a:solidFill>
                    <a:latin typeface="Lora SemiBold"/>
                    <a:ea typeface="Lora SemiBold"/>
                    <a:cs typeface="Lora SemiBold"/>
                    <a:sym typeface="Lora SemiBold"/>
                  </a:rPr>
                  <a:t> Jun 2015 – Aug 2015</a:t>
                </a:r>
                <a:endParaRPr i="1" sz="900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endParaRPr>
              </a:p>
            </p:txBody>
          </p:sp>
        </p:grpSp>
        <p:sp>
          <p:nvSpPr>
            <p:cNvPr id="96" name="Google Shape;96;p13"/>
            <p:cNvSpPr txBox="1"/>
            <p:nvPr/>
          </p:nvSpPr>
          <p:spPr>
            <a:xfrm>
              <a:off x="446499" y="1696850"/>
              <a:ext cx="4199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rPr>
                <a:t>Investment Banking Summer Analyst   </a:t>
              </a:r>
              <a:endParaRPr i="1" sz="900">
                <a:solidFill>
                  <a:srgbClr val="262626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97" name="Google Shape;97;p13"/>
            <p:cNvGrpSpPr/>
            <p:nvPr/>
          </p:nvGrpSpPr>
          <p:grpSpPr>
            <a:xfrm>
              <a:off x="446500" y="2022325"/>
              <a:ext cx="6662925" cy="138600"/>
              <a:chOff x="446500" y="2022325"/>
              <a:chExt cx="6662925" cy="13860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Participated in a $2.5 billion merger and acquisition deal, assisting with financial modeling, valuation analysis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446500" y="2188347"/>
              <a:ext cx="6662925" cy="138600"/>
              <a:chOff x="446500" y="2022325"/>
              <a:chExt cx="6662925" cy="138600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Conducted due diligence, including analyzing financial statements and preparing reports for senior management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03" name="Google Shape;103;p13"/>
            <p:cNvGrpSpPr/>
            <p:nvPr/>
          </p:nvGrpSpPr>
          <p:grpSpPr>
            <a:xfrm>
              <a:off x="446500" y="2354369"/>
              <a:ext cx="6662925" cy="138600"/>
              <a:chOff x="446500" y="2022325"/>
              <a:chExt cx="6662925" cy="138600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Created comprehensive PowerPoint presentations for client pitches, showcasing financial insights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  <p:grpSp>
        <p:nvGrpSpPr>
          <p:cNvPr id="106" name="Google Shape;106;p13"/>
          <p:cNvGrpSpPr/>
          <p:nvPr/>
        </p:nvGrpSpPr>
        <p:grpSpPr>
          <a:xfrm>
            <a:off x="446499" y="5194694"/>
            <a:ext cx="6662926" cy="963597"/>
            <a:chOff x="446499" y="5194694"/>
            <a:chExt cx="6662926" cy="963597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446503" y="5194700"/>
              <a:ext cx="3162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rPr>
                <a:t>BlackRock    </a:t>
              </a:r>
              <a:endParaRPr sz="900">
                <a:solidFill>
                  <a:srgbClr val="262626"/>
                </a:solidFill>
                <a:latin typeface="Lora SemiBold"/>
                <a:ea typeface="Lora SemiBold"/>
                <a:cs typeface="Lora SemiBold"/>
                <a:sym typeface="Lora SemiBold"/>
              </a:endParaRPr>
            </a:p>
          </p:txBody>
        </p:sp>
        <p:grpSp>
          <p:nvGrpSpPr>
            <p:cNvPr id="108" name="Google Shape;108;p13"/>
            <p:cNvGrpSpPr/>
            <p:nvPr/>
          </p:nvGrpSpPr>
          <p:grpSpPr>
            <a:xfrm>
              <a:off x="5914975" y="5194694"/>
              <a:ext cx="1194327" cy="306068"/>
              <a:chOff x="5914975" y="1529375"/>
              <a:chExt cx="1194327" cy="306068"/>
            </a:xfrm>
          </p:grpSpPr>
          <p:sp>
            <p:nvSpPr>
              <p:cNvPr id="109" name="Google Shape;109;p13"/>
              <p:cNvSpPr txBox="1"/>
              <p:nvPr/>
            </p:nvSpPr>
            <p:spPr>
              <a:xfrm>
                <a:off x="6088702" y="1529375"/>
                <a:ext cx="1020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New York, NY</a:t>
                </a:r>
                <a:endParaRPr b="1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5914975" y="1696843"/>
                <a:ext cx="1194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900">
                    <a:solidFill>
                      <a:srgbClr val="262626"/>
                    </a:solidFill>
                    <a:latin typeface="Lora SemiBold"/>
                    <a:ea typeface="Lora SemiBold"/>
                    <a:cs typeface="Lora SemiBold"/>
                    <a:sym typeface="Lora SemiBold"/>
                  </a:rPr>
                  <a:t>May 2014 – Aug 2014</a:t>
                </a:r>
                <a:endParaRPr i="1" sz="900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endParaRPr>
              </a:p>
            </p:txBody>
          </p:sp>
        </p:grpSp>
        <p:sp>
          <p:nvSpPr>
            <p:cNvPr id="111" name="Google Shape;111;p13"/>
            <p:cNvSpPr txBox="1"/>
            <p:nvPr/>
          </p:nvSpPr>
          <p:spPr>
            <a:xfrm>
              <a:off x="446499" y="5362169"/>
              <a:ext cx="4199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rPr>
                <a:t>Wealth Management Intern</a:t>
              </a:r>
              <a:endParaRPr i="1" sz="900">
                <a:solidFill>
                  <a:srgbClr val="262626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112" name="Google Shape;112;p13"/>
            <p:cNvGrpSpPr/>
            <p:nvPr/>
          </p:nvGrpSpPr>
          <p:grpSpPr>
            <a:xfrm>
              <a:off x="446500" y="5687644"/>
              <a:ext cx="6662925" cy="138600"/>
              <a:chOff x="446500" y="2022325"/>
              <a:chExt cx="6662925" cy="138600"/>
            </a:xfrm>
          </p:grpSpPr>
          <p:sp>
            <p:nvSpPr>
              <p:cNvPr id="113" name="Google Shape;113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Assisted portfolio managers by conducting in-depth research on equity and fixed income securities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15" name="Google Shape;115;p13"/>
            <p:cNvGrpSpPr/>
            <p:nvPr/>
          </p:nvGrpSpPr>
          <p:grpSpPr>
            <a:xfrm>
              <a:off x="446500" y="5853667"/>
              <a:ext cx="6662925" cy="138600"/>
              <a:chOff x="446500" y="2022325"/>
              <a:chExt cx="6662925" cy="138600"/>
            </a:xfrm>
          </p:grpSpPr>
          <p:sp>
            <p:nvSpPr>
              <p:cNvPr id="116" name="Google Shape;116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Compiled weekly reports on macroeconomic trends and market developments for client meetings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446500" y="6019691"/>
              <a:ext cx="6662925" cy="138600"/>
              <a:chOff x="446500" y="2022325"/>
              <a:chExt cx="6662925" cy="138600"/>
            </a:xfrm>
          </p:grpSpPr>
          <p:sp>
            <p:nvSpPr>
              <p:cNvPr id="119" name="Google Shape;119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Developed Excel models for portfolio performance tracking, improving efficiency by 20%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  <p:grpSp>
        <p:nvGrpSpPr>
          <p:cNvPr id="121" name="Google Shape;121;p13"/>
          <p:cNvGrpSpPr/>
          <p:nvPr/>
        </p:nvGrpSpPr>
        <p:grpSpPr>
          <a:xfrm>
            <a:off x="439951" y="6380800"/>
            <a:ext cx="6669274" cy="215400"/>
            <a:chOff x="439951" y="1205062"/>
            <a:chExt cx="6669274" cy="215400"/>
          </a:xfrm>
        </p:grpSpPr>
        <p:sp>
          <p:nvSpPr>
            <p:cNvPr id="122" name="Google Shape;122;p13"/>
            <p:cNvSpPr txBox="1"/>
            <p:nvPr/>
          </p:nvSpPr>
          <p:spPr>
            <a:xfrm>
              <a:off x="439951" y="1205062"/>
              <a:ext cx="1354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rPr>
                <a:t>LEADERSHIP</a:t>
              </a:r>
              <a:endParaRPr>
                <a:solidFill>
                  <a:srgbClr val="262626"/>
                </a:solidFill>
                <a:latin typeface="Lora SemiBold"/>
                <a:ea typeface="Lora SemiBold"/>
                <a:cs typeface="Lora SemiBold"/>
                <a:sym typeface="Lora SemiBold"/>
              </a:endParaRPr>
            </a:p>
          </p:txBody>
        </p:sp>
        <p:cxnSp>
          <p:nvCxnSpPr>
            <p:cNvPr id="123" name="Google Shape;123;p13"/>
            <p:cNvCxnSpPr/>
            <p:nvPr/>
          </p:nvCxnSpPr>
          <p:spPr>
            <a:xfrm>
              <a:off x="1868225" y="1369862"/>
              <a:ext cx="5241000" cy="0"/>
            </a:xfrm>
            <a:prstGeom prst="straightConnector1">
              <a:avLst/>
            </a:prstGeom>
            <a:noFill/>
            <a:ln cap="flat" cmpd="sng" w="9525">
              <a:solidFill>
                <a:srgbClr val="2626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4" name="Google Shape;124;p13"/>
          <p:cNvGrpSpPr/>
          <p:nvPr/>
        </p:nvGrpSpPr>
        <p:grpSpPr>
          <a:xfrm>
            <a:off x="446499" y="6705113"/>
            <a:ext cx="6891826" cy="963594"/>
            <a:chOff x="446499" y="1529375"/>
            <a:chExt cx="6891826" cy="963594"/>
          </a:xfrm>
        </p:grpSpPr>
        <p:sp>
          <p:nvSpPr>
            <p:cNvPr id="125" name="Google Shape;125;p13"/>
            <p:cNvSpPr txBox="1"/>
            <p:nvPr/>
          </p:nvSpPr>
          <p:spPr>
            <a:xfrm>
              <a:off x="446503" y="1529381"/>
              <a:ext cx="3162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rPr>
                <a:t>NYU Investment Banking Club</a:t>
              </a:r>
              <a:endParaRPr sz="900">
                <a:solidFill>
                  <a:srgbClr val="262626"/>
                </a:solidFill>
                <a:latin typeface="Lora SemiBold"/>
                <a:ea typeface="Lora SemiBold"/>
                <a:cs typeface="Lora SemiBold"/>
                <a:sym typeface="Lora SemiBold"/>
              </a:endParaRPr>
            </a:p>
          </p:txBody>
        </p:sp>
        <p:grpSp>
          <p:nvGrpSpPr>
            <p:cNvPr id="126" name="Google Shape;126;p13"/>
            <p:cNvGrpSpPr/>
            <p:nvPr/>
          </p:nvGrpSpPr>
          <p:grpSpPr>
            <a:xfrm>
              <a:off x="5876300" y="1529375"/>
              <a:ext cx="1233002" cy="306075"/>
              <a:chOff x="5876300" y="1529375"/>
              <a:chExt cx="1233002" cy="306075"/>
            </a:xfrm>
          </p:grpSpPr>
          <p:sp>
            <p:nvSpPr>
              <p:cNvPr id="127" name="Google Shape;127;p13"/>
              <p:cNvSpPr txBox="1"/>
              <p:nvPr/>
            </p:nvSpPr>
            <p:spPr>
              <a:xfrm>
                <a:off x="6088702" y="1529375"/>
                <a:ext cx="1020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 </a:t>
                </a:r>
                <a:r>
                  <a:rPr b="1"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New York, NY</a:t>
                </a:r>
                <a:endParaRPr b="1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5876300" y="1696850"/>
                <a:ext cx="1233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900">
                    <a:solidFill>
                      <a:srgbClr val="262626"/>
                    </a:solidFill>
                    <a:latin typeface="Lora SemiBold"/>
                    <a:ea typeface="Lora SemiBold"/>
                    <a:cs typeface="Lora SemiBold"/>
                    <a:sym typeface="Lora SemiBold"/>
                  </a:rPr>
                  <a:t>Sep 2013 – May 2016</a:t>
                </a:r>
                <a:endParaRPr i="1" sz="900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endParaRPr>
              </a:p>
            </p:txBody>
          </p:sp>
        </p:grpSp>
        <p:sp>
          <p:nvSpPr>
            <p:cNvPr id="129" name="Google Shape;129;p13"/>
            <p:cNvSpPr txBox="1"/>
            <p:nvPr/>
          </p:nvSpPr>
          <p:spPr>
            <a:xfrm>
              <a:off x="446499" y="1696850"/>
              <a:ext cx="4199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rPr>
                <a:t>Vice President  </a:t>
              </a:r>
              <a:endParaRPr i="1" sz="900">
                <a:solidFill>
                  <a:srgbClr val="262626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130" name="Google Shape;130;p13"/>
            <p:cNvGrpSpPr/>
            <p:nvPr/>
          </p:nvGrpSpPr>
          <p:grpSpPr>
            <a:xfrm>
              <a:off x="446500" y="2022325"/>
              <a:ext cx="6662925" cy="138600"/>
              <a:chOff x="446500" y="2022325"/>
              <a:chExt cx="6662925" cy="138600"/>
            </a:xfrm>
          </p:grpSpPr>
          <p:sp>
            <p:nvSpPr>
              <p:cNvPr id="131" name="Google Shape;131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Organized and led workshops on financial modeling, valuation techniques, and Excel skills for over 100 members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446500" y="2188337"/>
              <a:ext cx="6891825" cy="138600"/>
              <a:chOff x="446500" y="2022315"/>
              <a:chExt cx="6891825" cy="138600"/>
            </a:xfrm>
          </p:grpSpPr>
          <p:sp>
            <p:nvSpPr>
              <p:cNvPr id="134" name="Google Shape;134;p13"/>
              <p:cNvSpPr txBox="1"/>
              <p:nvPr/>
            </p:nvSpPr>
            <p:spPr>
              <a:xfrm>
                <a:off x="681025" y="2022315"/>
                <a:ext cx="6657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Built partnerships with top investment banks to host networking events, connecting students with industry professionals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446500" y="2354369"/>
              <a:ext cx="6662925" cy="138600"/>
              <a:chOff x="446500" y="2022325"/>
              <a:chExt cx="6662925" cy="138600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Mentored junior members, helping them secure internships and full-time roles in finance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  <p:grpSp>
        <p:nvGrpSpPr>
          <p:cNvPr id="139" name="Google Shape;139;p13"/>
          <p:cNvGrpSpPr/>
          <p:nvPr/>
        </p:nvGrpSpPr>
        <p:grpSpPr>
          <a:xfrm>
            <a:off x="446499" y="7861083"/>
            <a:ext cx="6662926" cy="963597"/>
            <a:chOff x="446499" y="5194694"/>
            <a:chExt cx="6662926" cy="963597"/>
          </a:xfrm>
        </p:grpSpPr>
        <p:sp>
          <p:nvSpPr>
            <p:cNvPr id="140" name="Google Shape;140;p13"/>
            <p:cNvSpPr txBox="1"/>
            <p:nvPr/>
          </p:nvSpPr>
          <p:spPr>
            <a:xfrm>
              <a:off x="446503" y="5194700"/>
              <a:ext cx="31629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rPr>
                <a:t>NYU Financial Literacy Initiative   </a:t>
              </a:r>
              <a:endParaRPr sz="900">
                <a:solidFill>
                  <a:srgbClr val="262626"/>
                </a:solidFill>
                <a:latin typeface="Lora SemiBold"/>
                <a:ea typeface="Lora SemiBold"/>
                <a:cs typeface="Lora SemiBold"/>
                <a:sym typeface="Lora SemiBold"/>
              </a:endParaRPr>
            </a:p>
          </p:txBody>
        </p:sp>
        <p:grpSp>
          <p:nvGrpSpPr>
            <p:cNvPr id="141" name="Google Shape;141;p13"/>
            <p:cNvGrpSpPr/>
            <p:nvPr/>
          </p:nvGrpSpPr>
          <p:grpSpPr>
            <a:xfrm>
              <a:off x="5914975" y="5194694"/>
              <a:ext cx="1194327" cy="306068"/>
              <a:chOff x="5914975" y="1529375"/>
              <a:chExt cx="1194327" cy="306068"/>
            </a:xfrm>
          </p:grpSpPr>
          <p:sp>
            <p:nvSpPr>
              <p:cNvPr id="142" name="Google Shape;142;p13"/>
              <p:cNvSpPr txBox="1"/>
              <p:nvPr/>
            </p:nvSpPr>
            <p:spPr>
              <a:xfrm>
                <a:off x="6088702" y="1529375"/>
                <a:ext cx="10206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New York, NY</a:t>
                </a:r>
                <a:endParaRPr b="1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5914975" y="1696843"/>
                <a:ext cx="1194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900">
                    <a:solidFill>
                      <a:srgbClr val="262626"/>
                    </a:solidFill>
                    <a:latin typeface="Lora SemiBold"/>
                    <a:ea typeface="Lora SemiBold"/>
                    <a:cs typeface="Lora SemiBold"/>
                    <a:sym typeface="Lora SemiBold"/>
                  </a:rPr>
                  <a:t>Oct 2013 – May 2016</a:t>
                </a:r>
                <a:endParaRPr i="1" sz="900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endParaRPr>
              </a:p>
            </p:txBody>
          </p:sp>
        </p:grpSp>
        <p:sp>
          <p:nvSpPr>
            <p:cNvPr id="144" name="Google Shape;144;p13"/>
            <p:cNvSpPr txBox="1"/>
            <p:nvPr/>
          </p:nvSpPr>
          <p:spPr>
            <a:xfrm>
              <a:off x="446499" y="5362169"/>
              <a:ext cx="4199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rPr>
                <a:t>Founder and President   </a:t>
              </a:r>
              <a:endParaRPr i="1" sz="900">
                <a:solidFill>
                  <a:srgbClr val="262626"/>
                </a:solidFill>
                <a:latin typeface="Lora"/>
                <a:ea typeface="Lora"/>
                <a:cs typeface="Lora"/>
                <a:sym typeface="Lora"/>
              </a:endParaRPr>
            </a:p>
          </p:txBody>
        </p:sp>
        <p:grpSp>
          <p:nvGrpSpPr>
            <p:cNvPr id="145" name="Google Shape;145;p13"/>
            <p:cNvGrpSpPr/>
            <p:nvPr/>
          </p:nvGrpSpPr>
          <p:grpSpPr>
            <a:xfrm>
              <a:off x="446500" y="5687644"/>
              <a:ext cx="6662925" cy="138600"/>
              <a:chOff x="446500" y="2022325"/>
              <a:chExt cx="6662925" cy="138600"/>
            </a:xfrm>
          </p:grpSpPr>
          <p:sp>
            <p:nvSpPr>
              <p:cNvPr id="146" name="Google Shape;146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Founded a program to promote financial literacy among underprivileged high school students in NYC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48" name="Google Shape;148;p13"/>
            <p:cNvGrpSpPr/>
            <p:nvPr/>
          </p:nvGrpSpPr>
          <p:grpSpPr>
            <a:xfrm>
              <a:off x="446500" y="5853667"/>
              <a:ext cx="6662925" cy="138600"/>
              <a:chOff x="446500" y="2022325"/>
              <a:chExt cx="6662925" cy="138600"/>
            </a:xfrm>
          </p:grpSpPr>
          <p:sp>
            <p:nvSpPr>
              <p:cNvPr id="149" name="Google Shape;149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Created and taught a curriculum covering budgeting, saving, and investment fundamentals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50" name="Google Shape;150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51" name="Google Shape;151;p13"/>
            <p:cNvGrpSpPr/>
            <p:nvPr/>
          </p:nvGrpSpPr>
          <p:grpSpPr>
            <a:xfrm>
              <a:off x="446500" y="6019691"/>
              <a:ext cx="6662925" cy="138600"/>
              <a:chOff x="446500" y="2022325"/>
              <a:chExt cx="6662925" cy="138600"/>
            </a:xfrm>
          </p:grpSpPr>
          <p:sp>
            <p:nvSpPr>
              <p:cNvPr id="152" name="Google Shape;152;p13"/>
              <p:cNvSpPr txBox="1"/>
              <p:nvPr/>
            </p:nvSpPr>
            <p:spPr>
              <a:xfrm>
                <a:off x="681025" y="2022325"/>
                <a:ext cx="6428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Raised $10,000 through fundraising events, expanding the initiative to reach over 500 students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446500" y="2037775"/>
                <a:ext cx="1599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7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•</a:t>
                </a:r>
                <a:endParaRPr sz="7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  <p:grpSp>
        <p:nvGrpSpPr>
          <p:cNvPr id="154" name="Google Shape;154;p13"/>
          <p:cNvGrpSpPr/>
          <p:nvPr/>
        </p:nvGrpSpPr>
        <p:grpSpPr>
          <a:xfrm>
            <a:off x="439949" y="9060338"/>
            <a:ext cx="6669301" cy="215400"/>
            <a:chOff x="439949" y="1205062"/>
            <a:chExt cx="6669301" cy="215400"/>
          </a:xfrm>
        </p:grpSpPr>
        <p:sp>
          <p:nvSpPr>
            <p:cNvPr id="155" name="Google Shape;155;p13"/>
            <p:cNvSpPr txBox="1"/>
            <p:nvPr/>
          </p:nvSpPr>
          <p:spPr>
            <a:xfrm>
              <a:off x="439949" y="1205062"/>
              <a:ext cx="2613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62626"/>
                  </a:solidFill>
                  <a:latin typeface="Lora SemiBold"/>
                  <a:ea typeface="Lora SemiBold"/>
                  <a:cs typeface="Lora SemiBold"/>
                  <a:sym typeface="Lora SemiBold"/>
                </a:rPr>
                <a:t>ADDITIONAL INFORMATION</a:t>
              </a:r>
              <a:endParaRPr>
                <a:solidFill>
                  <a:srgbClr val="262626"/>
                </a:solidFill>
                <a:latin typeface="Lora SemiBold"/>
                <a:ea typeface="Lora SemiBold"/>
                <a:cs typeface="Lora SemiBold"/>
                <a:sym typeface="Lora SemiBold"/>
              </a:endParaRPr>
            </a:p>
          </p:txBody>
        </p:sp>
        <p:cxnSp>
          <p:nvCxnSpPr>
            <p:cNvPr id="156" name="Google Shape;156;p13"/>
            <p:cNvCxnSpPr/>
            <p:nvPr/>
          </p:nvCxnSpPr>
          <p:spPr>
            <a:xfrm>
              <a:off x="2997450" y="1369862"/>
              <a:ext cx="4111800" cy="0"/>
            </a:xfrm>
            <a:prstGeom prst="straightConnector1">
              <a:avLst/>
            </a:prstGeom>
            <a:noFill/>
            <a:ln cap="flat" cmpd="sng" w="9525">
              <a:solidFill>
                <a:srgbClr val="262626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7" name="Google Shape;157;p13"/>
          <p:cNvGrpSpPr/>
          <p:nvPr/>
        </p:nvGrpSpPr>
        <p:grpSpPr>
          <a:xfrm>
            <a:off x="446500" y="9386800"/>
            <a:ext cx="6662950" cy="800231"/>
            <a:chOff x="446500" y="9386800"/>
            <a:chExt cx="6662950" cy="800231"/>
          </a:xfrm>
        </p:grpSpPr>
        <p:grpSp>
          <p:nvGrpSpPr>
            <p:cNvPr id="158" name="Google Shape;158;p13"/>
            <p:cNvGrpSpPr/>
            <p:nvPr/>
          </p:nvGrpSpPr>
          <p:grpSpPr>
            <a:xfrm>
              <a:off x="446500" y="9386800"/>
              <a:ext cx="6662950" cy="139691"/>
              <a:chOff x="446500" y="9386800"/>
              <a:chExt cx="6662950" cy="139691"/>
            </a:xfrm>
          </p:grpSpPr>
          <p:sp>
            <p:nvSpPr>
              <p:cNvPr id="159" name="Google Shape;159;p13"/>
              <p:cNvSpPr txBox="1"/>
              <p:nvPr/>
            </p:nvSpPr>
            <p:spPr>
              <a:xfrm>
                <a:off x="1490150" y="9386800"/>
                <a:ext cx="5619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Proficient in Mandarin, Intermediate in Spanish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60" name="Google Shape;160;p13"/>
              <p:cNvSpPr txBox="1"/>
              <p:nvPr/>
            </p:nvSpPr>
            <p:spPr>
              <a:xfrm>
                <a:off x="446500" y="9387891"/>
                <a:ext cx="942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Skills:</a:t>
                </a:r>
                <a:endParaRPr i="1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61" name="Google Shape;161;p13"/>
            <p:cNvGrpSpPr/>
            <p:nvPr/>
          </p:nvGrpSpPr>
          <p:grpSpPr>
            <a:xfrm>
              <a:off x="446500" y="9551935"/>
              <a:ext cx="6662950" cy="139691"/>
              <a:chOff x="446500" y="9386800"/>
              <a:chExt cx="6662950" cy="139691"/>
            </a:xfrm>
          </p:grpSpPr>
          <p:sp>
            <p:nvSpPr>
              <p:cNvPr id="162" name="Google Shape;162;p13"/>
              <p:cNvSpPr txBox="1"/>
              <p:nvPr/>
            </p:nvSpPr>
            <p:spPr>
              <a:xfrm>
                <a:off x="1490150" y="9386800"/>
                <a:ext cx="5619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Completed Wall Street Prep financial modeling course covering valuation, M&amp;A, and LBO modeling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63" name="Google Shape;163;p13"/>
              <p:cNvSpPr txBox="1"/>
              <p:nvPr/>
            </p:nvSpPr>
            <p:spPr>
              <a:xfrm>
                <a:off x="446500" y="9387891"/>
                <a:ext cx="942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Modeling:   </a:t>
                </a:r>
                <a:endParaRPr i="1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64" name="Google Shape;164;p13"/>
            <p:cNvGrpSpPr/>
            <p:nvPr/>
          </p:nvGrpSpPr>
          <p:grpSpPr>
            <a:xfrm>
              <a:off x="446500" y="9717070"/>
              <a:ext cx="6662950" cy="139691"/>
              <a:chOff x="446500" y="9386800"/>
              <a:chExt cx="6662950" cy="139691"/>
            </a:xfrm>
          </p:grpSpPr>
          <p:sp>
            <p:nvSpPr>
              <p:cNvPr id="165" name="Google Shape;165;p13"/>
              <p:cNvSpPr txBox="1"/>
              <p:nvPr/>
            </p:nvSpPr>
            <p:spPr>
              <a:xfrm>
                <a:off x="1490150" y="9386800"/>
                <a:ext cx="5619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Advanced in Excel, PowerPoint, CapitalIQ, Bloomberg Terminal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66" name="Google Shape;166;p13"/>
              <p:cNvSpPr txBox="1"/>
              <p:nvPr/>
            </p:nvSpPr>
            <p:spPr>
              <a:xfrm>
                <a:off x="446500" y="9387891"/>
                <a:ext cx="942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Computer: </a:t>
                </a:r>
                <a:endParaRPr i="1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67" name="Google Shape;167;p13"/>
            <p:cNvGrpSpPr/>
            <p:nvPr/>
          </p:nvGrpSpPr>
          <p:grpSpPr>
            <a:xfrm>
              <a:off x="446500" y="9882206"/>
              <a:ext cx="6662950" cy="139691"/>
              <a:chOff x="446500" y="9386800"/>
              <a:chExt cx="6662950" cy="139691"/>
            </a:xfrm>
          </p:grpSpPr>
          <p:sp>
            <p:nvSpPr>
              <p:cNvPr id="168" name="Google Shape;168;p13"/>
              <p:cNvSpPr txBox="1"/>
              <p:nvPr/>
            </p:nvSpPr>
            <p:spPr>
              <a:xfrm>
                <a:off x="1490150" y="9386800"/>
                <a:ext cx="5619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CFA Level I Candidate, Bloomberg Certification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69" name="Google Shape;169;p13"/>
              <p:cNvSpPr txBox="1"/>
              <p:nvPr/>
            </p:nvSpPr>
            <p:spPr>
              <a:xfrm>
                <a:off x="446500" y="9387891"/>
                <a:ext cx="942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Certifications: </a:t>
                </a:r>
                <a:endParaRPr i="1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  <p:grpSp>
          <p:nvGrpSpPr>
            <p:cNvPr id="170" name="Google Shape;170;p13"/>
            <p:cNvGrpSpPr/>
            <p:nvPr/>
          </p:nvGrpSpPr>
          <p:grpSpPr>
            <a:xfrm>
              <a:off x="446500" y="10047341"/>
              <a:ext cx="6662950" cy="139691"/>
              <a:chOff x="446500" y="9386800"/>
              <a:chExt cx="6662950" cy="139691"/>
            </a:xfrm>
          </p:grpSpPr>
          <p:sp>
            <p:nvSpPr>
              <p:cNvPr id="171" name="Google Shape;171;p13"/>
              <p:cNvSpPr txBox="1"/>
              <p:nvPr/>
            </p:nvSpPr>
            <p:spPr>
              <a:xfrm>
                <a:off x="1490150" y="9386800"/>
                <a:ext cx="56193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Running, Soccer, Chess, Photography</a:t>
                </a:r>
                <a:endParaRPr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  <p:sp>
            <p:nvSpPr>
              <p:cNvPr id="172" name="Google Shape;172;p13"/>
              <p:cNvSpPr txBox="1"/>
              <p:nvPr/>
            </p:nvSpPr>
            <p:spPr>
              <a:xfrm>
                <a:off x="446500" y="9387891"/>
                <a:ext cx="942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ru" sz="900">
                    <a:solidFill>
                      <a:srgbClr val="262626"/>
                    </a:solidFill>
                    <a:latin typeface="Lora"/>
                    <a:ea typeface="Lora"/>
                    <a:cs typeface="Lora"/>
                    <a:sym typeface="Lora"/>
                  </a:rPr>
                  <a:t>Interests:   </a:t>
                </a:r>
                <a:endParaRPr i="1" sz="900">
                  <a:solidFill>
                    <a:srgbClr val="262626"/>
                  </a:solidFill>
                  <a:latin typeface="Lora"/>
                  <a:ea typeface="Lora"/>
                  <a:cs typeface="Lora"/>
                  <a:sym typeface="Lora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