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10692000" cx="7560000"/>
  <p:notesSz cx="6858000" cy="9144000"/>
  <p:embeddedFontLst>
    <p:embeddedFont>
      <p:font typeface="Lora SemiBold"/>
      <p:regular r:id="rId6"/>
      <p:bold r:id="rId7"/>
      <p:italic r:id="rId8"/>
      <p:boldItalic r:id="rId9"/>
    </p:embeddedFont>
    <p:embeddedFont>
      <p:font typeface="Lora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Lora-bold.fntdata"/><Relationship Id="rId10" Type="http://schemas.openxmlformats.org/officeDocument/2006/relationships/font" Target="fonts/Lora-regular.fntdata"/><Relationship Id="rId13" Type="http://schemas.openxmlformats.org/officeDocument/2006/relationships/font" Target="fonts/Lora-boldItalic.fntdata"/><Relationship Id="rId12" Type="http://schemas.openxmlformats.org/officeDocument/2006/relationships/font" Target="fonts/Lora-italic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LoraSemiBold-boldItalic.fntdata"/><Relationship Id="rId5" Type="http://schemas.openxmlformats.org/officeDocument/2006/relationships/slide" Target="slides/slide1.xml"/><Relationship Id="rId6" Type="http://schemas.openxmlformats.org/officeDocument/2006/relationships/font" Target="fonts/LoraSemiBold-regular.fntdata"/><Relationship Id="rId7" Type="http://schemas.openxmlformats.org/officeDocument/2006/relationships/font" Target="fonts/LoraSemiBold-bold.fntdata"/><Relationship Id="rId8" Type="http://schemas.openxmlformats.org/officeDocument/2006/relationships/font" Target="fonts/LoraSemiBold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14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14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1pPr>
            <a:lvl2pPr lvl="1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3pPr>
            <a:lvl4pPr lvl="3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4pPr>
            <a:lvl5pPr lvl="4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5pPr>
            <a:lvl6pPr lvl="5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6pPr>
            <a:lvl7pPr lvl="6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7pPr>
            <a:lvl8pPr lvl="7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8pPr>
            <a:lvl9pPr lvl="8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74650" lvl="0" marL="45720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6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6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6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5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1pPr>
            <a:lvl2pPr lvl="1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2pPr>
            <a:lvl3pPr lvl="2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3pPr>
            <a:lvl4pPr lvl="3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4pPr>
            <a:lvl5pPr lvl="4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5pPr>
            <a:lvl6pPr lvl="5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6pPr>
            <a:lvl7pPr lvl="6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7pPr>
            <a:lvl8pPr lvl="7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8pPr>
            <a:lvl9pPr lvl="8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1pPr>
            <a:lvl2pPr lvl="1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746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1pPr>
            <a:lvl2pPr indent="-3429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2pPr>
            <a:lvl3pPr indent="-3429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3pPr>
            <a:lvl4pPr indent="-3429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4pPr>
            <a:lvl5pPr indent="-3429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5pPr>
            <a:lvl6pPr indent="-3429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6pPr>
            <a:lvl7pPr indent="-3429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7pPr>
            <a:lvl8pPr indent="-3429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8pPr>
            <a:lvl9pPr indent="-3429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446511" y="298528"/>
            <a:ext cx="4178400" cy="384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500">
                <a:solidFill>
                  <a:srgbClr val="262626"/>
                </a:solidFill>
                <a:latin typeface="Lora SemiBold"/>
                <a:ea typeface="Lora SemiBold"/>
                <a:cs typeface="Lora SemiBold"/>
                <a:sym typeface="Lora SemiBold"/>
              </a:rPr>
              <a:t>JONATHAN REED</a:t>
            </a:r>
            <a:endParaRPr sz="2500">
              <a:solidFill>
                <a:srgbClr val="262626"/>
              </a:solidFill>
              <a:latin typeface="Lora SemiBold"/>
              <a:ea typeface="Lora SemiBold"/>
              <a:cs typeface="Lora SemiBold"/>
              <a:sym typeface="Lora SemiBold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446503" y="754231"/>
            <a:ext cx="31629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900">
                <a:solidFill>
                  <a:srgbClr val="262626"/>
                </a:solidFill>
                <a:latin typeface="Lora"/>
                <a:ea typeface="Lora"/>
                <a:cs typeface="Lora"/>
                <a:sym typeface="Lora"/>
              </a:rPr>
              <a:t>555-123-4567  |  Jonathan.Reed@finance.edu</a:t>
            </a:r>
            <a:endParaRPr sz="900">
              <a:solidFill>
                <a:srgbClr val="262626"/>
              </a:solidFill>
              <a:latin typeface="Lora"/>
              <a:ea typeface="Lora"/>
              <a:cs typeface="Lora"/>
              <a:sym typeface="Lora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5554426" y="594931"/>
            <a:ext cx="1555500" cy="297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900">
                <a:solidFill>
                  <a:srgbClr val="262626"/>
                </a:solidFill>
                <a:latin typeface="Lora"/>
                <a:ea typeface="Lora"/>
                <a:cs typeface="Lora"/>
                <a:sym typeface="Lora"/>
              </a:rPr>
              <a:t>New York, NY 10022</a:t>
            </a:r>
            <a:endParaRPr sz="900">
              <a:solidFill>
                <a:srgbClr val="262626"/>
              </a:solidFill>
              <a:latin typeface="Lora"/>
              <a:ea typeface="Lora"/>
              <a:cs typeface="Lora"/>
              <a:sym typeface="Lora"/>
            </a:endParaRPr>
          </a:p>
          <a:p>
            <a:pPr indent="0" lvl="0" marL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900">
                <a:solidFill>
                  <a:srgbClr val="262626"/>
                </a:solidFill>
                <a:latin typeface="Lora"/>
                <a:ea typeface="Lora"/>
                <a:cs typeface="Lora"/>
                <a:sym typeface="Lora"/>
              </a:rPr>
              <a:t>456 Park Ave, Apt. #10</a:t>
            </a:r>
            <a:endParaRPr sz="900">
              <a:solidFill>
                <a:srgbClr val="262626"/>
              </a:solidFill>
              <a:latin typeface="Lora"/>
              <a:ea typeface="Lora"/>
              <a:cs typeface="Lora"/>
              <a:sym typeface="Lora"/>
            </a:endParaRPr>
          </a:p>
        </p:txBody>
      </p:sp>
      <p:cxnSp>
        <p:nvCxnSpPr>
          <p:cNvPr id="57" name="Google Shape;57;p13"/>
          <p:cNvCxnSpPr/>
          <p:nvPr/>
        </p:nvCxnSpPr>
        <p:spPr>
          <a:xfrm>
            <a:off x="452050" y="982275"/>
            <a:ext cx="6657300" cy="0"/>
          </a:xfrm>
          <a:prstGeom prst="straightConnector1">
            <a:avLst/>
          </a:prstGeom>
          <a:noFill/>
          <a:ln cap="flat" cmpd="sng" w="28575">
            <a:solidFill>
              <a:srgbClr val="262626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58" name="Google Shape;58;p13"/>
          <p:cNvGrpSpPr/>
          <p:nvPr/>
        </p:nvGrpSpPr>
        <p:grpSpPr>
          <a:xfrm>
            <a:off x="439944" y="1205050"/>
            <a:ext cx="6669456" cy="215400"/>
            <a:chOff x="439944" y="1205050"/>
            <a:chExt cx="6669456" cy="215400"/>
          </a:xfrm>
        </p:grpSpPr>
        <p:sp>
          <p:nvSpPr>
            <p:cNvPr id="59" name="Google Shape;59;p13"/>
            <p:cNvSpPr txBox="1"/>
            <p:nvPr/>
          </p:nvSpPr>
          <p:spPr>
            <a:xfrm>
              <a:off x="439944" y="1205050"/>
              <a:ext cx="12330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262626"/>
                  </a:solidFill>
                  <a:latin typeface="Lora SemiBold"/>
                  <a:ea typeface="Lora SemiBold"/>
                  <a:cs typeface="Lora SemiBold"/>
                  <a:sym typeface="Lora SemiBold"/>
                </a:rPr>
                <a:t>EDUCATION</a:t>
              </a:r>
              <a:endParaRPr>
                <a:solidFill>
                  <a:srgbClr val="262626"/>
                </a:solidFill>
                <a:latin typeface="Lora SemiBold"/>
                <a:ea typeface="Lora SemiBold"/>
                <a:cs typeface="Lora SemiBold"/>
                <a:sym typeface="Lora SemiBold"/>
              </a:endParaRPr>
            </a:p>
          </p:txBody>
        </p:sp>
        <p:cxnSp>
          <p:nvCxnSpPr>
            <p:cNvPr id="60" name="Google Shape;60;p13"/>
            <p:cNvCxnSpPr/>
            <p:nvPr/>
          </p:nvCxnSpPr>
          <p:spPr>
            <a:xfrm>
              <a:off x="1715700" y="1369850"/>
              <a:ext cx="5393700" cy="0"/>
            </a:xfrm>
            <a:prstGeom prst="straightConnector1">
              <a:avLst/>
            </a:prstGeom>
            <a:noFill/>
            <a:ln cap="flat" cmpd="sng" w="9525">
              <a:solidFill>
                <a:srgbClr val="262626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61" name="Google Shape;61;p13"/>
          <p:cNvGrpSpPr/>
          <p:nvPr/>
        </p:nvGrpSpPr>
        <p:grpSpPr>
          <a:xfrm>
            <a:off x="446499" y="1529375"/>
            <a:ext cx="6662926" cy="963594"/>
            <a:chOff x="446499" y="1529375"/>
            <a:chExt cx="6662926" cy="963594"/>
          </a:xfrm>
        </p:grpSpPr>
        <p:sp>
          <p:nvSpPr>
            <p:cNvPr id="62" name="Google Shape;62;p13"/>
            <p:cNvSpPr txBox="1"/>
            <p:nvPr/>
          </p:nvSpPr>
          <p:spPr>
            <a:xfrm>
              <a:off x="446503" y="1529381"/>
              <a:ext cx="31629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262626"/>
                  </a:solidFill>
                  <a:latin typeface="Lora SemiBold"/>
                  <a:ea typeface="Lora SemiBold"/>
                  <a:cs typeface="Lora SemiBold"/>
                  <a:sym typeface="Lora SemiBold"/>
                </a:rPr>
                <a:t>New York University – Stern School of Business </a:t>
              </a:r>
              <a:endParaRPr sz="900">
                <a:solidFill>
                  <a:srgbClr val="262626"/>
                </a:solidFill>
                <a:latin typeface="Lora SemiBold"/>
                <a:ea typeface="Lora SemiBold"/>
                <a:cs typeface="Lora SemiBold"/>
                <a:sym typeface="Lora SemiBold"/>
              </a:endParaRPr>
            </a:p>
          </p:txBody>
        </p:sp>
        <p:grpSp>
          <p:nvGrpSpPr>
            <p:cNvPr id="63" name="Google Shape;63;p13"/>
            <p:cNvGrpSpPr/>
            <p:nvPr/>
          </p:nvGrpSpPr>
          <p:grpSpPr>
            <a:xfrm>
              <a:off x="5876300" y="1529375"/>
              <a:ext cx="1233002" cy="306075"/>
              <a:chOff x="5876300" y="1529375"/>
              <a:chExt cx="1233002" cy="306075"/>
            </a:xfrm>
          </p:grpSpPr>
          <p:sp>
            <p:nvSpPr>
              <p:cNvPr id="64" name="Google Shape;64;p13"/>
              <p:cNvSpPr txBox="1"/>
              <p:nvPr/>
            </p:nvSpPr>
            <p:spPr>
              <a:xfrm>
                <a:off x="6088702" y="1529375"/>
                <a:ext cx="10206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ru" sz="900">
                    <a:solidFill>
                      <a:srgbClr val="262626"/>
                    </a:solidFill>
                    <a:latin typeface="Lora"/>
                    <a:ea typeface="Lora"/>
                    <a:cs typeface="Lora"/>
                    <a:sym typeface="Lora"/>
                  </a:rPr>
                  <a:t>New York, NY</a:t>
                </a:r>
                <a:endParaRPr b="1" sz="900">
                  <a:solidFill>
                    <a:srgbClr val="262626"/>
                  </a:solidFill>
                  <a:latin typeface="Lora"/>
                  <a:ea typeface="Lora"/>
                  <a:cs typeface="Lora"/>
                  <a:sym typeface="Lora"/>
                </a:endParaRPr>
              </a:p>
            </p:txBody>
          </p:sp>
          <p:sp>
            <p:nvSpPr>
              <p:cNvPr id="65" name="Google Shape;65;p13"/>
              <p:cNvSpPr txBox="1"/>
              <p:nvPr/>
            </p:nvSpPr>
            <p:spPr>
              <a:xfrm>
                <a:off x="5876300" y="1696850"/>
                <a:ext cx="12330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i="1" lang="ru" sz="900">
                    <a:solidFill>
                      <a:srgbClr val="262626"/>
                    </a:solidFill>
                    <a:latin typeface="Lora SemiBold"/>
                    <a:ea typeface="Lora SemiBold"/>
                    <a:cs typeface="Lora SemiBold"/>
                    <a:sym typeface="Lora SemiBold"/>
                  </a:rPr>
                  <a:t>Class of 2016</a:t>
                </a:r>
                <a:endParaRPr i="1" sz="900">
                  <a:solidFill>
                    <a:srgbClr val="262626"/>
                  </a:solidFill>
                  <a:latin typeface="Lora SemiBold"/>
                  <a:ea typeface="Lora SemiBold"/>
                  <a:cs typeface="Lora SemiBold"/>
                  <a:sym typeface="Lora SemiBold"/>
                </a:endParaRPr>
              </a:p>
            </p:txBody>
          </p:sp>
        </p:grpSp>
        <p:sp>
          <p:nvSpPr>
            <p:cNvPr id="66" name="Google Shape;66;p13"/>
            <p:cNvSpPr txBox="1"/>
            <p:nvPr/>
          </p:nvSpPr>
          <p:spPr>
            <a:xfrm>
              <a:off x="446499" y="1696850"/>
              <a:ext cx="41994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ru" sz="900">
                  <a:solidFill>
                    <a:srgbClr val="262626"/>
                  </a:solidFill>
                  <a:latin typeface="Lora"/>
                  <a:ea typeface="Lora"/>
                  <a:cs typeface="Lora"/>
                  <a:sym typeface="Lora"/>
                </a:rPr>
                <a:t>Bachelor of Science in Business Administration; Finance and Accounting   </a:t>
              </a:r>
              <a:endParaRPr i="1" sz="900">
                <a:solidFill>
                  <a:srgbClr val="262626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grpSp>
          <p:nvGrpSpPr>
            <p:cNvPr id="67" name="Google Shape;67;p13"/>
            <p:cNvGrpSpPr/>
            <p:nvPr/>
          </p:nvGrpSpPr>
          <p:grpSpPr>
            <a:xfrm>
              <a:off x="446500" y="2022325"/>
              <a:ext cx="6662925" cy="138600"/>
              <a:chOff x="446500" y="2022325"/>
              <a:chExt cx="6662925" cy="138600"/>
            </a:xfrm>
          </p:grpSpPr>
          <p:sp>
            <p:nvSpPr>
              <p:cNvPr id="68" name="Google Shape;68;p13"/>
              <p:cNvSpPr txBox="1"/>
              <p:nvPr/>
            </p:nvSpPr>
            <p:spPr>
              <a:xfrm>
                <a:off x="681025" y="2022325"/>
                <a:ext cx="64284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900">
                    <a:solidFill>
                      <a:srgbClr val="262626"/>
                    </a:solidFill>
                    <a:latin typeface="Lora"/>
                    <a:ea typeface="Lora"/>
                    <a:cs typeface="Lora"/>
                    <a:sym typeface="Lora"/>
                  </a:rPr>
                  <a:t>Cumulative GPA: 3.7/4.0; Major GPA: 3.9/4.0</a:t>
                </a:r>
                <a:endParaRPr sz="900">
                  <a:solidFill>
                    <a:srgbClr val="262626"/>
                  </a:solidFill>
                  <a:latin typeface="Lora"/>
                  <a:ea typeface="Lora"/>
                  <a:cs typeface="Lora"/>
                  <a:sym typeface="Lora"/>
                </a:endParaRPr>
              </a:p>
            </p:txBody>
          </p:sp>
          <p:sp>
            <p:nvSpPr>
              <p:cNvPr id="69" name="Google Shape;69;p13"/>
              <p:cNvSpPr txBox="1"/>
              <p:nvPr/>
            </p:nvSpPr>
            <p:spPr>
              <a:xfrm>
                <a:off x="446500" y="2037775"/>
                <a:ext cx="159900" cy="107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700">
                    <a:solidFill>
                      <a:srgbClr val="262626"/>
                    </a:solidFill>
                    <a:latin typeface="Lora"/>
                    <a:ea typeface="Lora"/>
                    <a:cs typeface="Lora"/>
                    <a:sym typeface="Lora"/>
                  </a:rPr>
                  <a:t>•</a:t>
                </a:r>
                <a:endParaRPr sz="700">
                  <a:solidFill>
                    <a:srgbClr val="262626"/>
                  </a:solidFill>
                  <a:latin typeface="Lora"/>
                  <a:ea typeface="Lora"/>
                  <a:cs typeface="Lora"/>
                  <a:sym typeface="Lora"/>
                </a:endParaRPr>
              </a:p>
            </p:txBody>
          </p:sp>
        </p:grpSp>
        <p:grpSp>
          <p:nvGrpSpPr>
            <p:cNvPr id="70" name="Google Shape;70;p13"/>
            <p:cNvGrpSpPr/>
            <p:nvPr/>
          </p:nvGrpSpPr>
          <p:grpSpPr>
            <a:xfrm>
              <a:off x="446500" y="2188347"/>
              <a:ext cx="6662925" cy="138600"/>
              <a:chOff x="446500" y="2022325"/>
              <a:chExt cx="6662925" cy="138600"/>
            </a:xfrm>
          </p:grpSpPr>
          <p:sp>
            <p:nvSpPr>
              <p:cNvPr id="71" name="Google Shape;71;p13"/>
              <p:cNvSpPr txBox="1"/>
              <p:nvPr/>
            </p:nvSpPr>
            <p:spPr>
              <a:xfrm>
                <a:off x="681025" y="2022325"/>
                <a:ext cx="64284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900">
                    <a:solidFill>
                      <a:srgbClr val="262626"/>
                    </a:solidFill>
                    <a:latin typeface="Lora"/>
                    <a:ea typeface="Lora"/>
                    <a:cs typeface="Lora"/>
                    <a:sym typeface="Lora"/>
                  </a:rPr>
                  <a:t>Graduated magna cum laude, Dean’s List all semesters</a:t>
                </a:r>
                <a:endParaRPr sz="900">
                  <a:solidFill>
                    <a:srgbClr val="262626"/>
                  </a:solidFill>
                  <a:latin typeface="Lora"/>
                  <a:ea typeface="Lora"/>
                  <a:cs typeface="Lora"/>
                  <a:sym typeface="Lora"/>
                </a:endParaRPr>
              </a:p>
            </p:txBody>
          </p:sp>
          <p:sp>
            <p:nvSpPr>
              <p:cNvPr id="72" name="Google Shape;72;p13"/>
              <p:cNvSpPr txBox="1"/>
              <p:nvPr/>
            </p:nvSpPr>
            <p:spPr>
              <a:xfrm>
                <a:off x="446500" y="2037775"/>
                <a:ext cx="159900" cy="107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700">
                    <a:solidFill>
                      <a:srgbClr val="262626"/>
                    </a:solidFill>
                    <a:latin typeface="Lora"/>
                    <a:ea typeface="Lora"/>
                    <a:cs typeface="Lora"/>
                    <a:sym typeface="Lora"/>
                  </a:rPr>
                  <a:t>•</a:t>
                </a:r>
                <a:endParaRPr sz="700">
                  <a:solidFill>
                    <a:srgbClr val="262626"/>
                  </a:solidFill>
                  <a:latin typeface="Lora"/>
                  <a:ea typeface="Lora"/>
                  <a:cs typeface="Lora"/>
                  <a:sym typeface="Lora"/>
                </a:endParaRPr>
              </a:p>
            </p:txBody>
          </p:sp>
        </p:grpSp>
        <p:grpSp>
          <p:nvGrpSpPr>
            <p:cNvPr id="73" name="Google Shape;73;p13"/>
            <p:cNvGrpSpPr/>
            <p:nvPr/>
          </p:nvGrpSpPr>
          <p:grpSpPr>
            <a:xfrm>
              <a:off x="446500" y="2354369"/>
              <a:ext cx="6662925" cy="138600"/>
              <a:chOff x="446500" y="2022325"/>
              <a:chExt cx="6662925" cy="138600"/>
            </a:xfrm>
          </p:grpSpPr>
          <p:sp>
            <p:nvSpPr>
              <p:cNvPr id="74" name="Google Shape;74;p13"/>
              <p:cNvSpPr txBox="1"/>
              <p:nvPr/>
            </p:nvSpPr>
            <p:spPr>
              <a:xfrm>
                <a:off x="681025" y="2022325"/>
                <a:ext cx="64284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900">
                    <a:solidFill>
                      <a:srgbClr val="262626"/>
                    </a:solidFill>
                    <a:latin typeface="Lora"/>
                    <a:ea typeface="Lora"/>
                    <a:cs typeface="Lora"/>
                    <a:sym typeface="Lora"/>
                  </a:rPr>
                  <a:t>Relevant Coursework: Corporate Finance, Financial Modeling, Advanced Accounting, Mergers &amp; Acquisitions</a:t>
                </a:r>
                <a:endParaRPr sz="900">
                  <a:solidFill>
                    <a:srgbClr val="262626"/>
                  </a:solidFill>
                  <a:latin typeface="Lora"/>
                  <a:ea typeface="Lora"/>
                  <a:cs typeface="Lora"/>
                  <a:sym typeface="Lora"/>
                </a:endParaRPr>
              </a:p>
            </p:txBody>
          </p:sp>
          <p:sp>
            <p:nvSpPr>
              <p:cNvPr id="75" name="Google Shape;75;p13"/>
              <p:cNvSpPr txBox="1"/>
              <p:nvPr/>
            </p:nvSpPr>
            <p:spPr>
              <a:xfrm>
                <a:off x="446500" y="2037775"/>
                <a:ext cx="159900" cy="107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700">
                    <a:solidFill>
                      <a:srgbClr val="262626"/>
                    </a:solidFill>
                    <a:latin typeface="Lora"/>
                    <a:ea typeface="Lora"/>
                    <a:cs typeface="Lora"/>
                    <a:sym typeface="Lora"/>
                  </a:rPr>
                  <a:t>•</a:t>
                </a:r>
                <a:endParaRPr sz="700">
                  <a:solidFill>
                    <a:srgbClr val="262626"/>
                  </a:solidFill>
                  <a:latin typeface="Lora"/>
                  <a:ea typeface="Lora"/>
                  <a:cs typeface="Lora"/>
                  <a:sym typeface="Lora"/>
                </a:endParaRPr>
              </a:p>
            </p:txBody>
          </p:sp>
        </p:grpSp>
      </p:grpSp>
      <p:grpSp>
        <p:nvGrpSpPr>
          <p:cNvPr id="76" name="Google Shape;76;p13"/>
          <p:cNvGrpSpPr/>
          <p:nvPr/>
        </p:nvGrpSpPr>
        <p:grpSpPr>
          <a:xfrm>
            <a:off x="446499" y="2685345"/>
            <a:ext cx="6662926" cy="797572"/>
            <a:chOff x="446499" y="1529375"/>
            <a:chExt cx="6662926" cy="797572"/>
          </a:xfrm>
        </p:grpSpPr>
        <p:sp>
          <p:nvSpPr>
            <p:cNvPr id="77" name="Google Shape;77;p13"/>
            <p:cNvSpPr txBox="1"/>
            <p:nvPr/>
          </p:nvSpPr>
          <p:spPr>
            <a:xfrm>
              <a:off x="446503" y="1529381"/>
              <a:ext cx="31629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262626"/>
                  </a:solidFill>
                  <a:latin typeface="Lora SemiBold"/>
                  <a:ea typeface="Lora SemiBold"/>
                  <a:cs typeface="Lora SemiBold"/>
                  <a:sym typeface="Lora SemiBold"/>
                </a:rPr>
                <a:t>Peking University  </a:t>
              </a:r>
              <a:endParaRPr sz="900">
                <a:solidFill>
                  <a:srgbClr val="262626"/>
                </a:solidFill>
                <a:latin typeface="Lora SemiBold"/>
                <a:ea typeface="Lora SemiBold"/>
                <a:cs typeface="Lora SemiBold"/>
                <a:sym typeface="Lora SemiBold"/>
              </a:endParaRPr>
            </a:p>
          </p:txBody>
        </p:sp>
        <p:grpSp>
          <p:nvGrpSpPr>
            <p:cNvPr id="78" name="Google Shape;78;p13"/>
            <p:cNvGrpSpPr/>
            <p:nvPr/>
          </p:nvGrpSpPr>
          <p:grpSpPr>
            <a:xfrm>
              <a:off x="5914975" y="1529375"/>
              <a:ext cx="1194327" cy="306068"/>
              <a:chOff x="5914975" y="1529375"/>
              <a:chExt cx="1194327" cy="306068"/>
            </a:xfrm>
          </p:grpSpPr>
          <p:sp>
            <p:nvSpPr>
              <p:cNvPr id="79" name="Google Shape;79;p13"/>
              <p:cNvSpPr txBox="1"/>
              <p:nvPr/>
            </p:nvSpPr>
            <p:spPr>
              <a:xfrm>
                <a:off x="6088702" y="1529375"/>
                <a:ext cx="10206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ru" sz="900">
                    <a:solidFill>
                      <a:srgbClr val="262626"/>
                    </a:solidFill>
                    <a:latin typeface="Lora"/>
                    <a:ea typeface="Lora"/>
                    <a:cs typeface="Lora"/>
                    <a:sym typeface="Lora"/>
                  </a:rPr>
                  <a:t>Beijing, China</a:t>
                </a:r>
                <a:endParaRPr b="1" sz="900">
                  <a:solidFill>
                    <a:srgbClr val="262626"/>
                  </a:solidFill>
                  <a:latin typeface="Lora"/>
                  <a:ea typeface="Lora"/>
                  <a:cs typeface="Lora"/>
                  <a:sym typeface="Lora"/>
                </a:endParaRPr>
              </a:p>
            </p:txBody>
          </p:sp>
          <p:sp>
            <p:nvSpPr>
              <p:cNvPr id="80" name="Google Shape;80;p13"/>
              <p:cNvSpPr txBox="1"/>
              <p:nvPr/>
            </p:nvSpPr>
            <p:spPr>
              <a:xfrm>
                <a:off x="5914975" y="1696843"/>
                <a:ext cx="11943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i="1" lang="ru" sz="900">
                    <a:solidFill>
                      <a:srgbClr val="262626"/>
                    </a:solidFill>
                    <a:latin typeface="Lora SemiBold"/>
                    <a:ea typeface="Lora SemiBold"/>
                    <a:cs typeface="Lora SemiBold"/>
                    <a:sym typeface="Lora SemiBold"/>
                  </a:rPr>
                  <a:t>Jan 2015 – May 2015</a:t>
                </a:r>
                <a:endParaRPr i="1" sz="900">
                  <a:solidFill>
                    <a:srgbClr val="262626"/>
                  </a:solidFill>
                  <a:latin typeface="Lora SemiBold"/>
                  <a:ea typeface="Lora SemiBold"/>
                  <a:cs typeface="Lora SemiBold"/>
                  <a:sym typeface="Lora SemiBold"/>
                </a:endParaRPr>
              </a:p>
            </p:txBody>
          </p:sp>
        </p:grpSp>
        <p:sp>
          <p:nvSpPr>
            <p:cNvPr id="81" name="Google Shape;81;p13"/>
            <p:cNvSpPr txBox="1"/>
            <p:nvPr/>
          </p:nvSpPr>
          <p:spPr>
            <a:xfrm>
              <a:off x="446499" y="1696850"/>
              <a:ext cx="41994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ru" sz="900">
                  <a:solidFill>
                    <a:srgbClr val="262626"/>
                  </a:solidFill>
                  <a:latin typeface="Lora"/>
                  <a:ea typeface="Lora"/>
                  <a:cs typeface="Lora"/>
                  <a:sym typeface="Lora"/>
                </a:rPr>
                <a:t>Guanghua School of Management    </a:t>
              </a:r>
              <a:endParaRPr i="1" sz="900">
                <a:solidFill>
                  <a:srgbClr val="262626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grpSp>
          <p:nvGrpSpPr>
            <p:cNvPr id="82" name="Google Shape;82;p13"/>
            <p:cNvGrpSpPr/>
            <p:nvPr/>
          </p:nvGrpSpPr>
          <p:grpSpPr>
            <a:xfrm>
              <a:off x="446500" y="2022325"/>
              <a:ext cx="6662925" cy="138600"/>
              <a:chOff x="446500" y="2022325"/>
              <a:chExt cx="6662925" cy="138600"/>
            </a:xfrm>
          </p:grpSpPr>
          <p:sp>
            <p:nvSpPr>
              <p:cNvPr id="83" name="Google Shape;83;p13"/>
              <p:cNvSpPr txBox="1"/>
              <p:nvPr/>
            </p:nvSpPr>
            <p:spPr>
              <a:xfrm>
                <a:off x="681025" y="2022325"/>
                <a:ext cx="64284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900">
                    <a:solidFill>
                      <a:srgbClr val="262626"/>
                    </a:solidFill>
                    <a:latin typeface="Lora"/>
                    <a:ea typeface="Lora"/>
                    <a:cs typeface="Lora"/>
                    <a:sym typeface="Lora"/>
                  </a:rPr>
                  <a:t>Selected for an intensive study-abroad program focusing on international finance and business strategy</a:t>
                </a:r>
                <a:endParaRPr sz="900">
                  <a:solidFill>
                    <a:srgbClr val="262626"/>
                  </a:solidFill>
                  <a:latin typeface="Lora"/>
                  <a:ea typeface="Lora"/>
                  <a:cs typeface="Lora"/>
                  <a:sym typeface="Lora"/>
                </a:endParaRPr>
              </a:p>
            </p:txBody>
          </p:sp>
          <p:sp>
            <p:nvSpPr>
              <p:cNvPr id="84" name="Google Shape;84;p13"/>
              <p:cNvSpPr txBox="1"/>
              <p:nvPr/>
            </p:nvSpPr>
            <p:spPr>
              <a:xfrm>
                <a:off x="446500" y="2037775"/>
                <a:ext cx="159900" cy="107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700">
                    <a:solidFill>
                      <a:srgbClr val="262626"/>
                    </a:solidFill>
                    <a:latin typeface="Lora"/>
                    <a:ea typeface="Lora"/>
                    <a:cs typeface="Lora"/>
                    <a:sym typeface="Lora"/>
                  </a:rPr>
                  <a:t>•</a:t>
                </a:r>
                <a:endParaRPr sz="700">
                  <a:solidFill>
                    <a:srgbClr val="262626"/>
                  </a:solidFill>
                  <a:latin typeface="Lora"/>
                  <a:ea typeface="Lora"/>
                  <a:cs typeface="Lora"/>
                  <a:sym typeface="Lora"/>
                </a:endParaRPr>
              </a:p>
            </p:txBody>
          </p:sp>
        </p:grpSp>
        <p:grpSp>
          <p:nvGrpSpPr>
            <p:cNvPr id="85" name="Google Shape;85;p13"/>
            <p:cNvGrpSpPr/>
            <p:nvPr/>
          </p:nvGrpSpPr>
          <p:grpSpPr>
            <a:xfrm>
              <a:off x="446500" y="2188347"/>
              <a:ext cx="6662925" cy="138600"/>
              <a:chOff x="446500" y="2022325"/>
              <a:chExt cx="6662925" cy="138600"/>
            </a:xfrm>
          </p:grpSpPr>
          <p:sp>
            <p:nvSpPr>
              <p:cNvPr id="86" name="Google Shape;86;p13"/>
              <p:cNvSpPr txBox="1"/>
              <p:nvPr/>
            </p:nvSpPr>
            <p:spPr>
              <a:xfrm>
                <a:off x="681025" y="2022325"/>
                <a:ext cx="64284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900">
                    <a:solidFill>
                      <a:srgbClr val="262626"/>
                    </a:solidFill>
                    <a:latin typeface="Lora"/>
                    <a:ea typeface="Lora"/>
                    <a:cs typeface="Lora"/>
                    <a:sym typeface="Lora"/>
                  </a:rPr>
                  <a:t>Completed Mandarin language training and developed strong cross-cultural communication skills</a:t>
                </a:r>
                <a:endParaRPr sz="900">
                  <a:solidFill>
                    <a:srgbClr val="262626"/>
                  </a:solidFill>
                  <a:latin typeface="Lora"/>
                  <a:ea typeface="Lora"/>
                  <a:cs typeface="Lora"/>
                  <a:sym typeface="Lora"/>
                </a:endParaRPr>
              </a:p>
            </p:txBody>
          </p:sp>
          <p:sp>
            <p:nvSpPr>
              <p:cNvPr id="87" name="Google Shape;87;p13"/>
              <p:cNvSpPr txBox="1"/>
              <p:nvPr/>
            </p:nvSpPr>
            <p:spPr>
              <a:xfrm>
                <a:off x="446500" y="2037775"/>
                <a:ext cx="159900" cy="107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700">
                    <a:solidFill>
                      <a:srgbClr val="262626"/>
                    </a:solidFill>
                    <a:latin typeface="Lora"/>
                    <a:ea typeface="Lora"/>
                    <a:cs typeface="Lora"/>
                    <a:sym typeface="Lora"/>
                  </a:rPr>
                  <a:t>•</a:t>
                </a:r>
                <a:endParaRPr sz="700">
                  <a:solidFill>
                    <a:srgbClr val="262626"/>
                  </a:solidFill>
                  <a:latin typeface="Lora"/>
                  <a:ea typeface="Lora"/>
                  <a:cs typeface="Lora"/>
                  <a:sym typeface="Lora"/>
                </a:endParaRPr>
              </a:p>
            </p:txBody>
          </p:sp>
        </p:grpSp>
      </p:grpSp>
      <p:grpSp>
        <p:nvGrpSpPr>
          <p:cNvPr id="88" name="Google Shape;88;p13"/>
          <p:cNvGrpSpPr/>
          <p:nvPr/>
        </p:nvGrpSpPr>
        <p:grpSpPr>
          <a:xfrm>
            <a:off x="439953" y="3714400"/>
            <a:ext cx="6669372" cy="215400"/>
            <a:chOff x="439953" y="1205051"/>
            <a:chExt cx="6669372" cy="215400"/>
          </a:xfrm>
        </p:grpSpPr>
        <p:sp>
          <p:nvSpPr>
            <p:cNvPr id="89" name="Google Shape;89;p13"/>
            <p:cNvSpPr txBox="1"/>
            <p:nvPr/>
          </p:nvSpPr>
          <p:spPr>
            <a:xfrm>
              <a:off x="439953" y="1205051"/>
              <a:ext cx="18861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262626"/>
                  </a:solidFill>
                  <a:latin typeface="Lora SemiBold"/>
                  <a:ea typeface="Lora SemiBold"/>
                  <a:cs typeface="Lora SemiBold"/>
                  <a:sym typeface="Lora SemiBold"/>
                </a:rPr>
                <a:t>WORK EXPERIENCE</a:t>
              </a:r>
              <a:endParaRPr>
                <a:solidFill>
                  <a:srgbClr val="262626"/>
                </a:solidFill>
                <a:latin typeface="Lora SemiBold"/>
                <a:ea typeface="Lora SemiBold"/>
                <a:cs typeface="Lora SemiBold"/>
                <a:sym typeface="Lora SemiBold"/>
              </a:endParaRPr>
            </a:p>
          </p:txBody>
        </p:sp>
        <p:cxnSp>
          <p:nvCxnSpPr>
            <p:cNvPr id="90" name="Google Shape;90;p13"/>
            <p:cNvCxnSpPr/>
            <p:nvPr/>
          </p:nvCxnSpPr>
          <p:spPr>
            <a:xfrm>
              <a:off x="2370825" y="1369851"/>
              <a:ext cx="4738500" cy="0"/>
            </a:xfrm>
            <a:prstGeom prst="straightConnector1">
              <a:avLst/>
            </a:prstGeom>
            <a:noFill/>
            <a:ln cap="flat" cmpd="sng" w="9525">
              <a:solidFill>
                <a:srgbClr val="262626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91" name="Google Shape;91;p13"/>
          <p:cNvGrpSpPr/>
          <p:nvPr/>
        </p:nvGrpSpPr>
        <p:grpSpPr>
          <a:xfrm>
            <a:off x="446499" y="4038724"/>
            <a:ext cx="6662926" cy="963594"/>
            <a:chOff x="446499" y="1529375"/>
            <a:chExt cx="6662926" cy="963594"/>
          </a:xfrm>
        </p:grpSpPr>
        <p:sp>
          <p:nvSpPr>
            <p:cNvPr id="92" name="Google Shape;92;p13"/>
            <p:cNvSpPr txBox="1"/>
            <p:nvPr/>
          </p:nvSpPr>
          <p:spPr>
            <a:xfrm>
              <a:off x="446503" y="1529381"/>
              <a:ext cx="31629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262626"/>
                  </a:solidFill>
                  <a:latin typeface="Lora SemiBold"/>
                  <a:ea typeface="Lora SemiBold"/>
                  <a:cs typeface="Lora SemiBold"/>
                  <a:sym typeface="Lora SemiBold"/>
                </a:rPr>
                <a:t>Goldman Sachs   </a:t>
              </a:r>
              <a:endParaRPr sz="900">
                <a:solidFill>
                  <a:srgbClr val="262626"/>
                </a:solidFill>
                <a:latin typeface="Lora SemiBold"/>
                <a:ea typeface="Lora SemiBold"/>
                <a:cs typeface="Lora SemiBold"/>
                <a:sym typeface="Lora SemiBold"/>
              </a:endParaRPr>
            </a:p>
          </p:txBody>
        </p:sp>
        <p:grpSp>
          <p:nvGrpSpPr>
            <p:cNvPr id="93" name="Google Shape;93;p13"/>
            <p:cNvGrpSpPr/>
            <p:nvPr/>
          </p:nvGrpSpPr>
          <p:grpSpPr>
            <a:xfrm>
              <a:off x="5876300" y="1529375"/>
              <a:ext cx="1233002" cy="306075"/>
              <a:chOff x="5876300" y="1529375"/>
              <a:chExt cx="1233002" cy="306075"/>
            </a:xfrm>
          </p:grpSpPr>
          <p:sp>
            <p:nvSpPr>
              <p:cNvPr id="94" name="Google Shape;94;p13"/>
              <p:cNvSpPr txBox="1"/>
              <p:nvPr/>
            </p:nvSpPr>
            <p:spPr>
              <a:xfrm>
                <a:off x="6088702" y="1529375"/>
                <a:ext cx="10206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ru" sz="900">
                    <a:solidFill>
                      <a:srgbClr val="262626"/>
                    </a:solidFill>
                    <a:latin typeface="Lora"/>
                    <a:ea typeface="Lora"/>
                    <a:cs typeface="Lora"/>
                    <a:sym typeface="Lora"/>
                  </a:rPr>
                  <a:t> New York, NY</a:t>
                </a:r>
                <a:endParaRPr b="1" sz="900">
                  <a:solidFill>
                    <a:srgbClr val="262626"/>
                  </a:solidFill>
                  <a:latin typeface="Lora"/>
                  <a:ea typeface="Lora"/>
                  <a:cs typeface="Lora"/>
                  <a:sym typeface="Lora"/>
                </a:endParaRPr>
              </a:p>
            </p:txBody>
          </p:sp>
          <p:sp>
            <p:nvSpPr>
              <p:cNvPr id="95" name="Google Shape;95;p13"/>
              <p:cNvSpPr txBox="1"/>
              <p:nvPr/>
            </p:nvSpPr>
            <p:spPr>
              <a:xfrm>
                <a:off x="5876300" y="1696850"/>
                <a:ext cx="12330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i="1" lang="ru" sz="900">
                    <a:solidFill>
                      <a:srgbClr val="262626"/>
                    </a:solidFill>
                    <a:latin typeface="Lora SemiBold"/>
                    <a:ea typeface="Lora SemiBold"/>
                    <a:cs typeface="Lora SemiBold"/>
                    <a:sym typeface="Lora SemiBold"/>
                  </a:rPr>
                  <a:t> Jun 2015 – Aug 2015</a:t>
                </a:r>
                <a:endParaRPr i="1" sz="900">
                  <a:solidFill>
                    <a:srgbClr val="262626"/>
                  </a:solidFill>
                  <a:latin typeface="Lora SemiBold"/>
                  <a:ea typeface="Lora SemiBold"/>
                  <a:cs typeface="Lora SemiBold"/>
                  <a:sym typeface="Lora SemiBold"/>
                </a:endParaRPr>
              </a:p>
            </p:txBody>
          </p:sp>
        </p:grpSp>
        <p:sp>
          <p:nvSpPr>
            <p:cNvPr id="96" name="Google Shape;96;p13"/>
            <p:cNvSpPr txBox="1"/>
            <p:nvPr/>
          </p:nvSpPr>
          <p:spPr>
            <a:xfrm>
              <a:off x="446499" y="1696850"/>
              <a:ext cx="41994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ru" sz="900">
                  <a:solidFill>
                    <a:srgbClr val="262626"/>
                  </a:solidFill>
                  <a:latin typeface="Lora"/>
                  <a:ea typeface="Lora"/>
                  <a:cs typeface="Lora"/>
                  <a:sym typeface="Lora"/>
                </a:rPr>
                <a:t>Investment Banking Summer Analyst   </a:t>
              </a:r>
              <a:endParaRPr i="1" sz="900">
                <a:solidFill>
                  <a:srgbClr val="262626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grpSp>
          <p:nvGrpSpPr>
            <p:cNvPr id="97" name="Google Shape;97;p13"/>
            <p:cNvGrpSpPr/>
            <p:nvPr/>
          </p:nvGrpSpPr>
          <p:grpSpPr>
            <a:xfrm>
              <a:off x="446500" y="2022325"/>
              <a:ext cx="6662925" cy="138600"/>
              <a:chOff x="446500" y="2022325"/>
              <a:chExt cx="6662925" cy="138600"/>
            </a:xfrm>
          </p:grpSpPr>
          <p:sp>
            <p:nvSpPr>
              <p:cNvPr id="98" name="Google Shape;98;p13"/>
              <p:cNvSpPr txBox="1"/>
              <p:nvPr/>
            </p:nvSpPr>
            <p:spPr>
              <a:xfrm>
                <a:off x="681025" y="2022325"/>
                <a:ext cx="64284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900">
                    <a:solidFill>
                      <a:srgbClr val="262626"/>
                    </a:solidFill>
                    <a:latin typeface="Lora"/>
                    <a:ea typeface="Lora"/>
                    <a:cs typeface="Lora"/>
                    <a:sym typeface="Lora"/>
                  </a:rPr>
                  <a:t>Participated in a $2.5 billion merger and acquisition deal, assisting with financial modeling, valuation analysis</a:t>
                </a:r>
                <a:endParaRPr sz="900">
                  <a:solidFill>
                    <a:srgbClr val="262626"/>
                  </a:solidFill>
                  <a:latin typeface="Lora"/>
                  <a:ea typeface="Lora"/>
                  <a:cs typeface="Lora"/>
                  <a:sym typeface="Lora"/>
                </a:endParaRPr>
              </a:p>
            </p:txBody>
          </p:sp>
          <p:sp>
            <p:nvSpPr>
              <p:cNvPr id="99" name="Google Shape;99;p13"/>
              <p:cNvSpPr txBox="1"/>
              <p:nvPr/>
            </p:nvSpPr>
            <p:spPr>
              <a:xfrm>
                <a:off x="446500" y="2037775"/>
                <a:ext cx="159900" cy="107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700">
                    <a:solidFill>
                      <a:srgbClr val="262626"/>
                    </a:solidFill>
                    <a:latin typeface="Lora"/>
                    <a:ea typeface="Lora"/>
                    <a:cs typeface="Lora"/>
                    <a:sym typeface="Lora"/>
                  </a:rPr>
                  <a:t>•</a:t>
                </a:r>
                <a:endParaRPr sz="700">
                  <a:solidFill>
                    <a:srgbClr val="262626"/>
                  </a:solidFill>
                  <a:latin typeface="Lora"/>
                  <a:ea typeface="Lora"/>
                  <a:cs typeface="Lora"/>
                  <a:sym typeface="Lora"/>
                </a:endParaRPr>
              </a:p>
            </p:txBody>
          </p:sp>
        </p:grpSp>
        <p:grpSp>
          <p:nvGrpSpPr>
            <p:cNvPr id="100" name="Google Shape;100;p13"/>
            <p:cNvGrpSpPr/>
            <p:nvPr/>
          </p:nvGrpSpPr>
          <p:grpSpPr>
            <a:xfrm>
              <a:off x="446500" y="2188347"/>
              <a:ext cx="6662925" cy="138600"/>
              <a:chOff x="446500" y="2022325"/>
              <a:chExt cx="6662925" cy="138600"/>
            </a:xfrm>
          </p:grpSpPr>
          <p:sp>
            <p:nvSpPr>
              <p:cNvPr id="101" name="Google Shape;101;p13"/>
              <p:cNvSpPr txBox="1"/>
              <p:nvPr/>
            </p:nvSpPr>
            <p:spPr>
              <a:xfrm>
                <a:off x="681025" y="2022325"/>
                <a:ext cx="64284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900">
                    <a:solidFill>
                      <a:srgbClr val="262626"/>
                    </a:solidFill>
                    <a:latin typeface="Lora"/>
                    <a:ea typeface="Lora"/>
                    <a:cs typeface="Lora"/>
                    <a:sym typeface="Lora"/>
                  </a:rPr>
                  <a:t>Conducted due diligence, including analyzing financial statements and preparing reports for senior management</a:t>
                </a:r>
                <a:endParaRPr sz="900">
                  <a:solidFill>
                    <a:srgbClr val="262626"/>
                  </a:solidFill>
                  <a:latin typeface="Lora"/>
                  <a:ea typeface="Lora"/>
                  <a:cs typeface="Lora"/>
                  <a:sym typeface="Lora"/>
                </a:endParaRPr>
              </a:p>
            </p:txBody>
          </p:sp>
          <p:sp>
            <p:nvSpPr>
              <p:cNvPr id="102" name="Google Shape;102;p13"/>
              <p:cNvSpPr txBox="1"/>
              <p:nvPr/>
            </p:nvSpPr>
            <p:spPr>
              <a:xfrm>
                <a:off x="446500" y="2037775"/>
                <a:ext cx="159900" cy="107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700">
                    <a:solidFill>
                      <a:srgbClr val="262626"/>
                    </a:solidFill>
                    <a:latin typeface="Lora"/>
                    <a:ea typeface="Lora"/>
                    <a:cs typeface="Lora"/>
                    <a:sym typeface="Lora"/>
                  </a:rPr>
                  <a:t>•</a:t>
                </a:r>
                <a:endParaRPr sz="700">
                  <a:solidFill>
                    <a:srgbClr val="262626"/>
                  </a:solidFill>
                  <a:latin typeface="Lora"/>
                  <a:ea typeface="Lora"/>
                  <a:cs typeface="Lora"/>
                  <a:sym typeface="Lora"/>
                </a:endParaRPr>
              </a:p>
            </p:txBody>
          </p:sp>
        </p:grpSp>
        <p:grpSp>
          <p:nvGrpSpPr>
            <p:cNvPr id="103" name="Google Shape;103;p13"/>
            <p:cNvGrpSpPr/>
            <p:nvPr/>
          </p:nvGrpSpPr>
          <p:grpSpPr>
            <a:xfrm>
              <a:off x="446500" y="2354369"/>
              <a:ext cx="6662925" cy="138600"/>
              <a:chOff x="446500" y="2022325"/>
              <a:chExt cx="6662925" cy="138600"/>
            </a:xfrm>
          </p:grpSpPr>
          <p:sp>
            <p:nvSpPr>
              <p:cNvPr id="104" name="Google Shape;104;p13"/>
              <p:cNvSpPr txBox="1"/>
              <p:nvPr/>
            </p:nvSpPr>
            <p:spPr>
              <a:xfrm>
                <a:off x="681025" y="2022325"/>
                <a:ext cx="64284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900">
                    <a:solidFill>
                      <a:srgbClr val="262626"/>
                    </a:solidFill>
                    <a:latin typeface="Lora"/>
                    <a:ea typeface="Lora"/>
                    <a:cs typeface="Lora"/>
                    <a:sym typeface="Lora"/>
                  </a:rPr>
                  <a:t>Created comprehensive PowerPoint presentations for client pitches, showcasing financial insights</a:t>
                </a:r>
                <a:endParaRPr sz="900">
                  <a:solidFill>
                    <a:srgbClr val="262626"/>
                  </a:solidFill>
                  <a:latin typeface="Lora"/>
                  <a:ea typeface="Lora"/>
                  <a:cs typeface="Lora"/>
                  <a:sym typeface="Lora"/>
                </a:endParaRPr>
              </a:p>
            </p:txBody>
          </p:sp>
          <p:sp>
            <p:nvSpPr>
              <p:cNvPr id="105" name="Google Shape;105;p13"/>
              <p:cNvSpPr txBox="1"/>
              <p:nvPr/>
            </p:nvSpPr>
            <p:spPr>
              <a:xfrm>
                <a:off x="446500" y="2037775"/>
                <a:ext cx="159900" cy="107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700">
                    <a:solidFill>
                      <a:srgbClr val="262626"/>
                    </a:solidFill>
                    <a:latin typeface="Lora"/>
                    <a:ea typeface="Lora"/>
                    <a:cs typeface="Lora"/>
                    <a:sym typeface="Lora"/>
                  </a:rPr>
                  <a:t>•</a:t>
                </a:r>
                <a:endParaRPr sz="700">
                  <a:solidFill>
                    <a:srgbClr val="262626"/>
                  </a:solidFill>
                  <a:latin typeface="Lora"/>
                  <a:ea typeface="Lora"/>
                  <a:cs typeface="Lora"/>
                  <a:sym typeface="Lora"/>
                </a:endParaRPr>
              </a:p>
            </p:txBody>
          </p:sp>
        </p:grpSp>
      </p:grpSp>
      <p:grpSp>
        <p:nvGrpSpPr>
          <p:cNvPr id="106" name="Google Shape;106;p13"/>
          <p:cNvGrpSpPr/>
          <p:nvPr/>
        </p:nvGrpSpPr>
        <p:grpSpPr>
          <a:xfrm>
            <a:off x="446499" y="5194694"/>
            <a:ext cx="6662926" cy="963597"/>
            <a:chOff x="446499" y="5194694"/>
            <a:chExt cx="6662926" cy="963597"/>
          </a:xfrm>
        </p:grpSpPr>
        <p:sp>
          <p:nvSpPr>
            <p:cNvPr id="107" name="Google Shape;107;p13"/>
            <p:cNvSpPr txBox="1"/>
            <p:nvPr/>
          </p:nvSpPr>
          <p:spPr>
            <a:xfrm>
              <a:off x="446503" y="5194700"/>
              <a:ext cx="31629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262626"/>
                  </a:solidFill>
                  <a:latin typeface="Lora SemiBold"/>
                  <a:ea typeface="Lora SemiBold"/>
                  <a:cs typeface="Lora SemiBold"/>
                  <a:sym typeface="Lora SemiBold"/>
                </a:rPr>
                <a:t>BlackRock    </a:t>
              </a:r>
              <a:endParaRPr sz="900">
                <a:solidFill>
                  <a:srgbClr val="262626"/>
                </a:solidFill>
                <a:latin typeface="Lora SemiBold"/>
                <a:ea typeface="Lora SemiBold"/>
                <a:cs typeface="Lora SemiBold"/>
                <a:sym typeface="Lora SemiBold"/>
              </a:endParaRPr>
            </a:p>
          </p:txBody>
        </p:sp>
        <p:grpSp>
          <p:nvGrpSpPr>
            <p:cNvPr id="108" name="Google Shape;108;p13"/>
            <p:cNvGrpSpPr/>
            <p:nvPr/>
          </p:nvGrpSpPr>
          <p:grpSpPr>
            <a:xfrm>
              <a:off x="5914975" y="5194694"/>
              <a:ext cx="1194327" cy="306068"/>
              <a:chOff x="5914975" y="1529375"/>
              <a:chExt cx="1194327" cy="306068"/>
            </a:xfrm>
          </p:grpSpPr>
          <p:sp>
            <p:nvSpPr>
              <p:cNvPr id="109" name="Google Shape;109;p13"/>
              <p:cNvSpPr txBox="1"/>
              <p:nvPr/>
            </p:nvSpPr>
            <p:spPr>
              <a:xfrm>
                <a:off x="6088702" y="1529375"/>
                <a:ext cx="10206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ru" sz="900">
                    <a:solidFill>
                      <a:srgbClr val="262626"/>
                    </a:solidFill>
                    <a:latin typeface="Lora"/>
                    <a:ea typeface="Lora"/>
                    <a:cs typeface="Lora"/>
                    <a:sym typeface="Lora"/>
                  </a:rPr>
                  <a:t>New York, NY</a:t>
                </a:r>
                <a:endParaRPr b="1" sz="900">
                  <a:solidFill>
                    <a:srgbClr val="262626"/>
                  </a:solidFill>
                  <a:latin typeface="Lora"/>
                  <a:ea typeface="Lora"/>
                  <a:cs typeface="Lora"/>
                  <a:sym typeface="Lora"/>
                </a:endParaRPr>
              </a:p>
            </p:txBody>
          </p:sp>
          <p:sp>
            <p:nvSpPr>
              <p:cNvPr id="110" name="Google Shape;110;p13"/>
              <p:cNvSpPr txBox="1"/>
              <p:nvPr/>
            </p:nvSpPr>
            <p:spPr>
              <a:xfrm>
                <a:off x="5914975" y="1696843"/>
                <a:ext cx="11943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i="1" lang="ru" sz="900">
                    <a:solidFill>
                      <a:srgbClr val="262626"/>
                    </a:solidFill>
                    <a:latin typeface="Lora SemiBold"/>
                    <a:ea typeface="Lora SemiBold"/>
                    <a:cs typeface="Lora SemiBold"/>
                    <a:sym typeface="Lora SemiBold"/>
                  </a:rPr>
                  <a:t>May 2014 – Aug 2014</a:t>
                </a:r>
                <a:endParaRPr i="1" sz="900">
                  <a:solidFill>
                    <a:srgbClr val="262626"/>
                  </a:solidFill>
                  <a:latin typeface="Lora SemiBold"/>
                  <a:ea typeface="Lora SemiBold"/>
                  <a:cs typeface="Lora SemiBold"/>
                  <a:sym typeface="Lora SemiBold"/>
                </a:endParaRPr>
              </a:p>
            </p:txBody>
          </p:sp>
        </p:grpSp>
        <p:sp>
          <p:nvSpPr>
            <p:cNvPr id="111" name="Google Shape;111;p13"/>
            <p:cNvSpPr txBox="1"/>
            <p:nvPr/>
          </p:nvSpPr>
          <p:spPr>
            <a:xfrm>
              <a:off x="446499" y="5362169"/>
              <a:ext cx="41994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ru" sz="900">
                  <a:solidFill>
                    <a:srgbClr val="262626"/>
                  </a:solidFill>
                  <a:latin typeface="Lora"/>
                  <a:ea typeface="Lora"/>
                  <a:cs typeface="Lora"/>
                  <a:sym typeface="Lora"/>
                </a:rPr>
                <a:t>Wealth Management Intern</a:t>
              </a:r>
              <a:endParaRPr i="1" sz="900">
                <a:solidFill>
                  <a:srgbClr val="262626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grpSp>
          <p:nvGrpSpPr>
            <p:cNvPr id="112" name="Google Shape;112;p13"/>
            <p:cNvGrpSpPr/>
            <p:nvPr/>
          </p:nvGrpSpPr>
          <p:grpSpPr>
            <a:xfrm>
              <a:off x="446500" y="5687644"/>
              <a:ext cx="6662925" cy="138600"/>
              <a:chOff x="446500" y="2022325"/>
              <a:chExt cx="6662925" cy="138600"/>
            </a:xfrm>
          </p:grpSpPr>
          <p:sp>
            <p:nvSpPr>
              <p:cNvPr id="113" name="Google Shape;113;p13"/>
              <p:cNvSpPr txBox="1"/>
              <p:nvPr/>
            </p:nvSpPr>
            <p:spPr>
              <a:xfrm>
                <a:off x="681025" y="2022325"/>
                <a:ext cx="64284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900">
                    <a:solidFill>
                      <a:srgbClr val="262626"/>
                    </a:solidFill>
                    <a:latin typeface="Lora"/>
                    <a:ea typeface="Lora"/>
                    <a:cs typeface="Lora"/>
                    <a:sym typeface="Lora"/>
                  </a:rPr>
                  <a:t>Assisted portfolio managers by conducting in-depth research on equity and fixed income securities</a:t>
                </a:r>
                <a:endParaRPr sz="900">
                  <a:solidFill>
                    <a:srgbClr val="262626"/>
                  </a:solidFill>
                  <a:latin typeface="Lora"/>
                  <a:ea typeface="Lora"/>
                  <a:cs typeface="Lora"/>
                  <a:sym typeface="Lora"/>
                </a:endParaRPr>
              </a:p>
            </p:txBody>
          </p:sp>
          <p:sp>
            <p:nvSpPr>
              <p:cNvPr id="114" name="Google Shape;114;p13"/>
              <p:cNvSpPr txBox="1"/>
              <p:nvPr/>
            </p:nvSpPr>
            <p:spPr>
              <a:xfrm>
                <a:off x="446500" y="2037775"/>
                <a:ext cx="159900" cy="107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700">
                    <a:solidFill>
                      <a:srgbClr val="262626"/>
                    </a:solidFill>
                    <a:latin typeface="Lora"/>
                    <a:ea typeface="Lora"/>
                    <a:cs typeface="Lora"/>
                    <a:sym typeface="Lora"/>
                  </a:rPr>
                  <a:t>•</a:t>
                </a:r>
                <a:endParaRPr sz="700">
                  <a:solidFill>
                    <a:srgbClr val="262626"/>
                  </a:solidFill>
                  <a:latin typeface="Lora"/>
                  <a:ea typeface="Lora"/>
                  <a:cs typeface="Lora"/>
                  <a:sym typeface="Lora"/>
                </a:endParaRPr>
              </a:p>
            </p:txBody>
          </p:sp>
        </p:grpSp>
        <p:grpSp>
          <p:nvGrpSpPr>
            <p:cNvPr id="115" name="Google Shape;115;p13"/>
            <p:cNvGrpSpPr/>
            <p:nvPr/>
          </p:nvGrpSpPr>
          <p:grpSpPr>
            <a:xfrm>
              <a:off x="446500" y="5853667"/>
              <a:ext cx="6662925" cy="138600"/>
              <a:chOff x="446500" y="2022325"/>
              <a:chExt cx="6662925" cy="138600"/>
            </a:xfrm>
          </p:grpSpPr>
          <p:sp>
            <p:nvSpPr>
              <p:cNvPr id="116" name="Google Shape;116;p13"/>
              <p:cNvSpPr txBox="1"/>
              <p:nvPr/>
            </p:nvSpPr>
            <p:spPr>
              <a:xfrm>
                <a:off x="681025" y="2022325"/>
                <a:ext cx="64284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900">
                    <a:solidFill>
                      <a:srgbClr val="262626"/>
                    </a:solidFill>
                    <a:latin typeface="Lora"/>
                    <a:ea typeface="Lora"/>
                    <a:cs typeface="Lora"/>
                    <a:sym typeface="Lora"/>
                  </a:rPr>
                  <a:t>Compiled weekly reports on macroeconomic trends and market developments for client meetings</a:t>
                </a:r>
                <a:endParaRPr sz="900">
                  <a:solidFill>
                    <a:srgbClr val="262626"/>
                  </a:solidFill>
                  <a:latin typeface="Lora"/>
                  <a:ea typeface="Lora"/>
                  <a:cs typeface="Lora"/>
                  <a:sym typeface="Lora"/>
                </a:endParaRPr>
              </a:p>
            </p:txBody>
          </p:sp>
          <p:sp>
            <p:nvSpPr>
              <p:cNvPr id="117" name="Google Shape;117;p13"/>
              <p:cNvSpPr txBox="1"/>
              <p:nvPr/>
            </p:nvSpPr>
            <p:spPr>
              <a:xfrm>
                <a:off x="446500" y="2037775"/>
                <a:ext cx="159900" cy="107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700">
                    <a:solidFill>
                      <a:srgbClr val="262626"/>
                    </a:solidFill>
                    <a:latin typeface="Lora"/>
                    <a:ea typeface="Lora"/>
                    <a:cs typeface="Lora"/>
                    <a:sym typeface="Lora"/>
                  </a:rPr>
                  <a:t>•</a:t>
                </a:r>
                <a:endParaRPr sz="700">
                  <a:solidFill>
                    <a:srgbClr val="262626"/>
                  </a:solidFill>
                  <a:latin typeface="Lora"/>
                  <a:ea typeface="Lora"/>
                  <a:cs typeface="Lora"/>
                  <a:sym typeface="Lora"/>
                </a:endParaRPr>
              </a:p>
            </p:txBody>
          </p:sp>
        </p:grpSp>
        <p:grpSp>
          <p:nvGrpSpPr>
            <p:cNvPr id="118" name="Google Shape;118;p13"/>
            <p:cNvGrpSpPr/>
            <p:nvPr/>
          </p:nvGrpSpPr>
          <p:grpSpPr>
            <a:xfrm>
              <a:off x="446500" y="6019691"/>
              <a:ext cx="6662925" cy="138600"/>
              <a:chOff x="446500" y="2022325"/>
              <a:chExt cx="6662925" cy="138600"/>
            </a:xfrm>
          </p:grpSpPr>
          <p:sp>
            <p:nvSpPr>
              <p:cNvPr id="119" name="Google Shape;119;p13"/>
              <p:cNvSpPr txBox="1"/>
              <p:nvPr/>
            </p:nvSpPr>
            <p:spPr>
              <a:xfrm>
                <a:off x="681025" y="2022325"/>
                <a:ext cx="64284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900">
                    <a:solidFill>
                      <a:srgbClr val="262626"/>
                    </a:solidFill>
                    <a:latin typeface="Lora"/>
                    <a:ea typeface="Lora"/>
                    <a:cs typeface="Lora"/>
                    <a:sym typeface="Lora"/>
                  </a:rPr>
                  <a:t>Developed Excel models for portfolio performance tracking, improving efficiency by 20%</a:t>
                </a:r>
                <a:endParaRPr sz="900">
                  <a:solidFill>
                    <a:srgbClr val="262626"/>
                  </a:solidFill>
                  <a:latin typeface="Lora"/>
                  <a:ea typeface="Lora"/>
                  <a:cs typeface="Lora"/>
                  <a:sym typeface="Lora"/>
                </a:endParaRPr>
              </a:p>
            </p:txBody>
          </p:sp>
          <p:sp>
            <p:nvSpPr>
              <p:cNvPr id="120" name="Google Shape;120;p13"/>
              <p:cNvSpPr txBox="1"/>
              <p:nvPr/>
            </p:nvSpPr>
            <p:spPr>
              <a:xfrm>
                <a:off x="446500" y="2037775"/>
                <a:ext cx="159900" cy="107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700">
                    <a:solidFill>
                      <a:srgbClr val="262626"/>
                    </a:solidFill>
                    <a:latin typeface="Lora"/>
                    <a:ea typeface="Lora"/>
                    <a:cs typeface="Lora"/>
                    <a:sym typeface="Lora"/>
                  </a:rPr>
                  <a:t>•</a:t>
                </a:r>
                <a:endParaRPr sz="700">
                  <a:solidFill>
                    <a:srgbClr val="262626"/>
                  </a:solidFill>
                  <a:latin typeface="Lora"/>
                  <a:ea typeface="Lora"/>
                  <a:cs typeface="Lora"/>
                  <a:sym typeface="Lora"/>
                </a:endParaRPr>
              </a:p>
            </p:txBody>
          </p:sp>
        </p:grpSp>
      </p:grpSp>
      <p:grpSp>
        <p:nvGrpSpPr>
          <p:cNvPr id="121" name="Google Shape;121;p13"/>
          <p:cNvGrpSpPr/>
          <p:nvPr/>
        </p:nvGrpSpPr>
        <p:grpSpPr>
          <a:xfrm>
            <a:off x="439951" y="6380800"/>
            <a:ext cx="6669274" cy="215400"/>
            <a:chOff x="439951" y="1205062"/>
            <a:chExt cx="6669274" cy="215400"/>
          </a:xfrm>
        </p:grpSpPr>
        <p:sp>
          <p:nvSpPr>
            <p:cNvPr id="122" name="Google Shape;122;p13"/>
            <p:cNvSpPr txBox="1"/>
            <p:nvPr/>
          </p:nvSpPr>
          <p:spPr>
            <a:xfrm>
              <a:off x="439951" y="1205062"/>
              <a:ext cx="13542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262626"/>
                  </a:solidFill>
                  <a:latin typeface="Lora SemiBold"/>
                  <a:ea typeface="Lora SemiBold"/>
                  <a:cs typeface="Lora SemiBold"/>
                  <a:sym typeface="Lora SemiBold"/>
                </a:rPr>
                <a:t>LEADERSHIP</a:t>
              </a:r>
              <a:endParaRPr>
                <a:solidFill>
                  <a:srgbClr val="262626"/>
                </a:solidFill>
                <a:latin typeface="Lora SemiBold"/>
                <a:ea typeface="Lora SemiBold"/>
                <a:cs typeface="Lora SemiBold"/>
                <a:sym typeface="Lora SemiBold"/>
              </a:endParaRPr>
            </a:p>
          </p:txBody>
        </p:sp>
        <p:cxnSp>
          <p:nvCxnSpPr>
            <p:cNvPr id="123" name="Google Shape;123;p13"/>
            <p:cNvCxnSpPr/>
            <p:nvPr/>
          </p:nvCxnSpPr>
          <p:spPr>
            <a:xfrm>
              <a:off x="1868225" y="1369862"/>
              <a:ext cx="5241000" cy="0"/>
            </a:xfrm>
            <a:prstGeom prst="straightConnector1">
              <a:avLst/>
            </a:prstGeom>
            <a:noFill/>
            <a:ln cap="flat" cmpd="sng" w="9525">
              <a:solidFill>
                <a:srgbClr val="262626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124" name="Google Shape;124;p13"/>
          <p:cNvGrpSpPr/>
          <p:nvPr/>
        </p:nvGrpSpPr>
        <p:grpSpPr>
          <a:xfrm>
            <a:off x="446499" y="6705113"/>
            <a:ext cx="6891826" cy="963594"/>
            <a:chOff x="446499" y="1529375"/>
            <a:chExt cx="6891826" cy="963594"/>
          </a:xfrm>
        </p:grpSpPr>
        <p:sp>
          <p:nvSpPr>
            <p:cNvPr id="125" name="Google Shape;125;p13"/>
            <p:cNvSpPr txBox="1"/>
            <p:nvPr/>
          </p:nvSpPr>
          <p:spPr>
            <a:xfrm>
              <a:off x="446503" y="1529381"/>
              <a:ext cx="31629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262626"/>
                  </a:solidFill>
                  <a:latin typeface="Lora SemiBold"/>
                  <a:ea typeface="Lora SemiBold"/>
                  <a:cs typeface="Lora SemiBold"/>
                  <a:sym typeface="Lora SemiBold"/>
                </a:rPr>
                <a:t>NYU Investment Banking Club</a:t>
              </a:r>
              <a:endParaRPr sz="900">
                <a:solidFill>
                  <a:srgbClr val="262626"/>
                </a:solidFill>
                <a:latin typeface="Lora SemiBold"/>
                <a:ea typeface="Lora SemiBold"/>
                <a:cs typeface="Lora SemiBold"/>
                <a:sym typeface="Lora SemiBold"/>
              </a:endParaRPr>
            </a:p>
          </p:txBody>
        </p:sp>
        <p:grpSp>
          <p:nvGrpSpPr>
            <p:cNvPr id="126" name="Google Shape;126;p13"/>
            <p:cNvGrpSpPr/>
            <p:nvPr/>
          </p:nvGrpSpPr>
          <p:grpSpPr>
            <a:xfrm>
              <a:off x="5876300" y="1529375"/>
              <a:ext cx="1233002" cy="306075"/>
              <a:chOff x="5876300" y="1529375"/>
              <a:chExt cx="1233002" cy="306075"/>
            </a:xfrm>
          </p:grpSpPr>
          <p:sp>
            <p:nvSpPr>
              <p:cNvPr id="127" name="Google Shape;127;p13"/>
              <p:cNvSpPr txBox="1"/>
              <p:nvPr/>
            </p:nvSpPr>
            <p:spPr>
              <a:xfrm>
                <a:off x="6088702" y="1529375"/>
                <a:ext cx="10206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ru" sz="900">
                    <a:solidFill>
                      <a:srgbClr val="262626"/>
                    </a:solidFill>
                    <a:latin typeface="Lora"/>
                    <a:ea typeface="Lora"/>
                    <a:cs typeface="Lora"/>
                    <a:sym typeface="Lora"/>
                  </a:rPr>
                  <a:t> </a:t>
                </a:r>
                <a:r>
                  <a:rPr b="1" lang="ru" sz="900">
                    <a:solidFill>
                      <a:srgbClr val="262626"/>
                    </a:solidFill>
                    <a:latin typeface="Lora"/>
                    <a:ea typeface="Lora"/>
                    <a:cs typeface="Lora"/>
                    <a:sym typeface="Lora"/>
                  </a:rPr>
                  <a:t>New York, NY</a:t>
                </a:r>
                <a:endParaRPr b="1" sz="900">
                  <a:solidFill>
                    <a:srgbClr val="262626"/>
                  </a:solidFill>
                  <a:latin typeface="Lora"/>
                  <a:ea typeface="Lora"/>
                  <a:cs typeface="Lora"/>
                  <a:sym typeface="Lora"/>
                </a:endParaRPr>
              </a:p>
            </p:txBody>
          </p:sp>
          <p:sp>
            <p:nvSpPr>
              <p:cNvPr id="128" name="Google Shape;128;p13"/>
              <p:cNvSpPr txBox="1"/>
              <p:nvPr/>
            </p:nvSpPr>
            <p:spPr>
              <a:xfrm>
                <a:off x="5876300" y="1696850"/>
                <a:ext cx="12330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i="1" lang="ru" sz="900">
                    <a:solidFill>
                      <a:srgbClr val="262626"/>
                    </a:solidFill>
                    <a:latin typeface="Lora SemiBold"/>
                    <a:ea typeface="Lora SemiBold"/>
                    <a:cs typeface="Lora SemiBold"/>
                    <a:sym typeface="Lora SemiBold"/>
                  </a:rPr>
                  <a:t>Sep 2013 – May 2016</a:t>
                </a:r>
                <a:endParaRPr i="1" sz="900">
                  <a:solidFill>
                    <a:srgbClr val="262626"/>
                  </a:solidFill>
                  <a:latin typeface="Lora SemiBold"/>
                  <a:ea typeface="Lora SemiBold"/>
                  <a:cs typeface="Lora SemiBold"/>
                  <a:sym typeface="Lora SemiBold"/>
                </a:endParaRPr>
              </a:p>
            </p:txBody>
          </p:sp>
        </p:grpSp>
        <p:sp>
          <p:nvSpPr>
            <p:cNvPr id="129" name="Google Shape;129;p13"/>
            <p:cNvSpPr txBox="1"/>
            <p:nvPr/>
          </p:nvSpPr>
          <p:spPr>
            <a:xfrm>
              <a:off x="446499" y="1696850"/>
              <a:ext cx="41994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ru" sz="900">
                  <a:solidFill>
                    <a:srgbClr val="262626"/>
                  </a:solidFill>
                  <a:latin typeface="Lora"/>
                  <a:ea typeface="Lora"/>
                  <a:cs typeface="Lora"/>
                  <a:sym typeface="Lora"/>
                </a:rPr>
                <a:t>Vice President  </a:t>
              </a:r>
              <a:endParaRPr i="1" sz="900">
                <a:solidFill>
                  <a:srgbClr val="262626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grpSp>
          <p:nvGrpSpPr>
            <p:cNvPr id="130" name="Google Shape;130;p13"/>
            <p:cNvGrpSpPr/>
            <p:nvPr/>
          </p:nvGrpSpPr>
          <p:grpSpPr>
            <a:xfrm>
              <a:off x="446500" y="2022325"/>
              <a:ext cx="6662925" cy="138600"/>
              <a:chOff x="446500" y="2022325"/>
              <a:chExt cx="6662925" cy="138600"/>
            </a:xfrm>
          </p:grpSpPr>
          <p:sp>
            <p:nvSpPr>
              <p:cNvPr id="131" name="Google Shape;131;p13"/>
              <p:cNvSpPr txBox="1"/>
              <p:nvPr/>
            </p:nvSpPr>
            <p:spPr>
              <a:xfrm>
                <a:off x="681025" y="2022325"/>
                <a:ext cx="64284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900">
                    <a:solidFill>
                      <a:srgbClr val="262626"/>
                    </a:solidFill>
                    <a:latin typeface="Lora"/>
                    <a:ea typeface="Lora"/>
                    <a:cs typeface="Lora"/>
                    <a:sym typeface="Lora"/>
                  </a:rPr>
                  <a:t>Organized and led workshops on financial modeling, valuation techniques, and Excel skills for over 100 members</a:t>
                </a:r>
                <a:endParaRPr sz="900">
                  <a:solidFill>
                    <a:srgbClr val="262626"/>
                  </a:solidFill>
                  <a:latin typeface="Lora"/>
                  <a:ea typeface="Lora"/>
                  <a:cs typeface="Lora"/>
                  <a:sym typeface="Lora"/>
                </a:endParaRPr>
              </a:p>
            </p:txBody>
          </p:sp>
          <p:sp>
            <p:nvSpPr>
              <p:cNvPr id="132" name="Google Shape;132;p13"/>
              <p:cNvSpPr txBox="1"/>
              <p:nvPr/>
            </p:nvSpPr>
            <p:spPr>
              <a:xfrm>
                <a:off x="446500" y="2037775"/>
                <a:ext cx="159900" cy="107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700">
                    <a:solidFill>
                      <a:srgbClr val="262626"/>
                    </a:solidFill>
                    <a:latin typeface="Lora"/>
                    <a:ea typeface="Lora"/>
                    <a:cs typeface="Lora"/>
                    <a:sym typeface="Lora"/>
                  </a:rPr>
                  <a:t>•</a:t>
                </a:r>
                <a:endParaRPr sz="700">
                  <a:solidFill>
                    <a:srgbClr val="262626"/>
                  </a:solidFill>
                  <a:latin typeface="Lora"/>
                  <a:ea typeface="Lora"/>
                  <a:cs typeface="Lora"/>
                  <a:sym typeface="Lora"/>
                </a:endParaRPr>
              </a:p>
            </p:txBody>
          </p:sp>
        </p:grpSp>
        <p:grpSp>
          <p:nvGrpSpPr>
            <p:cNvPr id="133" name="Google Shape;133;p13"/>
            <p:cNvGrpSpPr/>
            <p:nvPr/>
          </p:nvGrpSpPr>
          <p:grpSpPr>
            <a:xfrm>
              <a:off x="446500" y="2188337"/>
              <a:ext cx="6891825" cy="138600"/>
              <a:chOff x="446500" y="2022315"/>
              <a:chExt cx="6891825" cy="138600"/>
            </a:xfrm>
          </p:grpSpPr>
          <p:sp>
            <p:nvSpPr>
              <p:cNvPr id="134" name="Google Shape;134;p13"/>
              <p:cNvSpPr txBox="1"/>
              <p:nvPr/>
            </p:nvSpPr>
            <p:spPr>
              <a:xfrm>
                <a:off x="681025" y="2022315"/>
                <a:ext cx="66573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900">
                    <a:solidFill>
                      <a:srgbClr val="262626"/>
                    </a:solidFill>
                    <a:latin typeface="Lora"/>
                    <a:ea typeface="Lora"/>
                    <a:cs typeface="Lora"/>
                    <a:sym typeface="Lora"/>
                  </a:rPr>
                  <a:t>Built partnerships with top investment banks to host networking events, connecting students with industry professionals</a:t>
                </a:r>
                <a:endParaRPr sz="900">
                  <a:solidFill>
                    <a:srgbClr val="262626"/>
                  </a:solidFill>
                  <a:latin typeface="Lora"/>
                  <a:ea typeface="Lora"/>
                  <a:cs typeface="Lora"/>
                  <a:sym typeface="Lora"/>
                </a:endParaRPr>
              </a:p>
            </p:txBody>
          </p:sp>
          <p:sp>
            <p:nvSpPr>
              <p:cNvPr id="135" name="Google Shape;135;p13"/>
              <p:cNvSpPr txBox="1"/>
              <p:nvPr/>
            </p:nvSpPr>
            <p:spPr>
              <a:xfrm>
                <a:off x="446500" y="2037775"/>
                <a:ext cx="159900" cy="107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700">
                    <a:solidFill>
                      <a:srgbClr val="262626"/>
                    </a:solidFill>
                    <a:latin typeface="Lora"/>
                    <a:ea typeface="Lora"/>
                    <a:cs typeface="Lora"/>
                    <a:sym typeface="Lora"/>
                  </a:rPr>
                  <a:t>•</a:t>
                </a:r>
                <a:endParaRPr sz="700">
                  <a:solidFill>
                    <a:srgbClr val="262626"/>
                  </a:solidFill>
                  <a:latin typeface="Lora"/>
                  <a:ea typeface="Lora"/>
                  <a:cs typeface="Lora"/>
                  <a:sym typeface="Lora"/>
                </a:endParaRPr>
              </a:p>
            </p:txBody>
          </p:sp>
        </p:grpSp>
        <p:grpSp>
          <p:nvGrpSpPr>
            <p:cNvPr id="136" name="Google Shape;136;p13"/>
            <p:cNvGrpSpPr/>
            <p:nvPr/>
          </p:nvGrpSpPr>
          <p:grpSpPr>
            <a:xfrm>
              <a:off x="446500" y="2354369"/>
              <a:ext cx="6662925" cy="138600"/>
              <a:chOff x="446500" y="2022325"/>
              <a:chExt cx="6662925" cy="138600"/>
            </a:xfrm>
          </p:grpSpPr>
          <p:sp>
            <p:nvSpPr>
              <p:cNvPr id="137" name="Google Shape;137;p13"/>
              <p:cNvSpPr txBox="1"/>
              <p:nvPr/>
            </p:nvSpPr>
            <p:spPr>
              <a:xfrm>
                <a:off x="681025" y="2022325"/>
                <a:ext cx="64284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900">
                    <a:solidFill>
                      <a:srgbClr val="262626"/>
                    </a:solidFill>
                    <a:latin typeface="Lora"/>
                    <a:ea typeface="Lora"/>
                    <a:cs typeface="Lora"/>
                    <a:sym typeface="Lora"/>
                  </a:rPr>
                  <a:t>Mentored junior members, helping them secure internships and full-time roles in finance</a:t>
                </a:r>
                <a:endParaRPr sz="900">
                  <a:solidFill>
                    <a:srgbClr val="262626"/>
                  </a:solidFill>
                  <a:latin typeface="Lora"/>
                  <a:ea typeface="Lora"/>
                  <a:cs typeface="Lora"/>
                  <a:sym typeface="Lora"/>
                </a:endParaRPr>
              </a:p>
            </p:txBody>
          </p:sp>
          <p:sp>
            <p:nvSpPr>
              <p:cNvPr id="138" name="Google Shape;138;p13"/>
              <p:cNvSpPr txBox="1"/>
              <p:nvPr/>
            </p:nvSpPr>
            <p:spPr>
              <a:xfrm>
                <a:off x="446500" y="2037775"/>
                <a:ext cx="159900" cy="107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700">
                    <a:solidFill>
                      <a:srgbClr val="262626"/>
                    </a:solidFill>
                    <a:latin typeface="Lora"/>
                    <a:ea typeface="Lora"/>
                    <a:cs typeface="Lora"/>
                    <a:sym typeface="Lora"/>
                  </a:rPr>
                  <a:t>•</a:t>
                </a:r>
                <a:endParaRPr sz="700">
                  <a:solidFill>
                    <a:srgbClr val="262626"/>
                  </a:solidFill>
                  <a:latin typeface="Lora"/>
                  <a:ea typeface="Lora"/>
                  <a:cs typeface="Lora"/>
                  <a:sym typeface="Lora"/>
                </a:endParaRPr>
              </a:p>
            </p:txBody>
          </p:sp>
        </p:grpSp>
      </p:grpSp>
      <p:grpSp>
        <p:nvGrpSpPr>
          <p:cNvPr id="139" name="Google Shape;139;p13"/>
          <p:cNvGrpSpPr/>
          <p:nvPr/>
        </p:nvGrpSpPr>
        <p:grpSpPr>
          <a:xfrm>
            <a:off x="446499" y="7861083"/>
            <a:ext cx="6662926" cy="963597"/>
            <a:chOff x="446499" y="5194694"/>
            <a:chExt cx="6662926" cy="963597"/>
          </a:xfrm>
        </p:grpSpPr>
        <p:sp>
          <p:nvSpPr>
            <p:cNvPr id="140" name="Google Shape;140;p13"/>
            <p:cNvSpPr txBox="1"/>
            <p:nvPr/>
          </p:nvSpPr>
          <p:spPr>
            <a:xfrm>
              <a:off x="446503" y="5194700"/>
              <a:ext cx="31629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262626"/>
                  </a:solidFill>
                  <a:latin typeface="Lora SemiBold"/>
                  <a:ea typeface="Lora SemiBold"/>
                  <a:cs typeface="Lora SemiBold"/>
                  <a:sym typeface="Lora SemiBold"/>
                </a:rPr>
                <a:t>NYU Financial Literacy Initiative   </a:t>
              </a:r>
              <a:endParaRPr sz="900">
                <a:solidFill>
                  <a:srgbClr val="262626"/>
                </a:solidFill>
                <a:latin typeface="Lora SemiBold"/>
                <a:ea typeface="Lora SemiBold"/>
                <a:cs typeface="Lora SemiBold"/>
                <a:sym typeface="Lora SemiBold"/>
              </a:endParaRPr>
            </a:p>
          </p:txBody>
        </p:sp>
        <p:grpSp>
          <p:nvGrpSpPr>
            <p:cNvPr id="141" name="Google Shape;141;p13"/>
            <p:cNvGrpSpPr/>
            <p:nvPr/>
          </p:nvGrpSpPr>
          <p:grpSpPr>
            <a:xfrm>
              <a:off x="5914975" y="5194694"/>
              <a:ext cx="1194327" cy="306068"/>
              <a:chOff x="5914975" y="1529375"/>
              <a:chExt cx="1194327" cy="306068"/>
            </a:xfrm>
          </p:grpSpPr>
          <p:sp>
            <p:nvSpPr>
              <p:cNvPr id="142" name="Google Shape;142;p13"/>
              <p:cNvSpPr txBox="1"/>
              <p:nvPr/>
            </p:nvSpPr>
            <p:spPr>
              <a:xfrm>
                <a:off x="6088702" y="1529375"/>
                <a:ext cx="10206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ru" sz="900">
                    <a:solidFill>
                      <a:srgbClr val="262626"/>
                    </a:solidFill>
                    <a:latin typeface="Lora"/>
                    <a:ea typeface="Lora"/>
                    <a:cs typeface="Lora"/>
                    <a:sym typeface="Lora"/>
                  </a:rPr>
                  <a:t>New York, NY</a:t>
                </a:r>
                <a:endParaRPr b="1" sz="900">
                  <a:solidFill>
                    <a:srgbClr val="262626"/>
                  </a:solidFill>
                  <a:latin typeface="Lora"/>
                  <a:ea typeface="Lora"/>
                  <a:cs typeface="Lora"/>
                  <a:sym typeface="Lora"/>
                </a:endParaRPr>
              </a:p>
            </p:txBody>
          </p:sp>
          <p:sp>
            <p:nvSpPr>
              <p:cNvPr id="143" name="Google Shape;143;p13"/>
              <p:cNvSpPr txBox="1"/>
              <p:nvPr/>
            </p:nvSpPr>
            <p:spPr>
              <a:xfrm>
                <a:off x="5914975" y="1696843"/>
                <a:ext cx="11943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i="1" lang="ru" sz="900">
                    <a:solidFill>
                      <a:srgbClr val="262626"/>
                    </a:solidFill>
                    <a:latin typeface="Lora SemiBold"/>
                    <a:ea typeface="Lora SemiBold"/>
                    <a:cs typeface="Lora SemiBold"/>
                    <a:sym typeface="Lora SemiBold"/>
                  </a:rPr>
                  <a:t>Oct 2013 – May 2016</a:t>
                </a:r>
                <a:endParaRPr i="1" sz="900">
                  <a:solidFill>
                    <a:srgbClr val="262626"/>
                  </a:solidFill>
                  <a:latin typeface="Lora SemiBold"/>
                  <a:ea typeface="Lora SemiBold"/>
                  <a:cs typeface="Lora SemiBold"/>
                  <a:sym typeface="Lora SemiBold"/>
                </a:endParaRPr>
              </a:p>
            </p:txBody>
          </p:sp>
        </p:grpSp>
        <p:sp>
          <p:nvSpPr>
            <p:cNvPr id="144" name="Google Shape;144;p13"/>
            <p:cNvSpPr txBox="1"/>
            <p:nvPr/>
          </p:nvSpPr>
          <p:spPr>
            <a:xfrm>
              <a:off x="446499" y="5362169"/>
              <a:ext cx="41994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ru" sz="900">
                  <a:solidFill>
                    <a:srgbClr val="262626"/>
                  </a:solidFill>
                  <a:latin typeface="Lora"/>
                  <a:ea typeface="Lora"/>
                  <a:cs typeface="Lora"/>
                  <a:sym typeface="Lora"/>
                </a:rPr>
                <a:t>Founder and President   </a:t>
              </a:r>
              <a:endParaRPr i="1" sz="900">
                <a:solidFill>
                  <a:srgbClr val="262626"/>
                </a:solidFill>
                <a:latin typeface="Lora"/>
                <a:ea typeface="Lora"/>
                <a:cs typeface="Lora"/>
                <a:sym typeface="Lora"/>
              </a:endParaRPr>
            </a:p>
          </p:txBody>
        </p:sp>
        <p:grpSp>
          <p:nvGrpSpPr>
            <p:cNvPr id="145" name="Google Shape;145;p13"/>
            <p:cNvGrpSpPr/>
            <p:nvPr/>
          </p:nvGrpSpPr>
          <p:grpSpPr>
            <a:xfrm>
              <a:off x="446500" y="5687644"/>
              <a:ext cx="6662925" cy="138600"/>
              <a:chOff x="446500" y="2022325"/>
              <a:chExt cx="6662925" cy="138600"/>
            </a:xfrm>
          </p:grpSpPr>
          <p:sp>
            <p:nvSpPr>
              <p:cNvPr id="146" name="Google Shape;146;p13"/>
              <p:cNvSpPr txBox="1"/>
              <p:nvPr/>
            </p:nvSpPr>
            <p:spPr>
              <a:xfrm>
                <a:off x="681025" y="2022325"/>
                <a:ext cx="64284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900">
                    <a:solidFill>
                      <a:srgbClr val="262626"/>
                    </a:solidFill>
                    <a:latin typeface="Lora"/>
                    <a:ea typeface="Lora"/>
                    <a:cs typeface="Lora"/>
                    <a:sym typeface="Lora"/>
                  </a:rPr>
                  <a:t>Founded a program to promote financial literacy among underprivileged high school students in NYC</a:t>
                </a:r>
                <a:endParaRPr sz="900">
                  <a:solidFill>
                    <a:srgbClr val="262626"/>
                  </a:solidFill>
                  <a:latin typeface="Lora"/>
                  <a:ea typeface="Lora"/>
                  <a:cs typeface="Lora"/>
                  <a:sym typeface="Lora"/>
                </a:endParaRPr>
              </a:p>
            </p:txBody>
          </p:sp>
          <p:sp>
            <p:nvSpPr>
              <p:cNvPr id="147" name="Google Shape;147;p13"/>
              <p:cNvSpPr txBox="1"/>
              <p:nvPr/>
            </p:nvSpPr>
            <p:spPr>
              <a:xfrm>
                <a:off x="446500" y="2037775"/>
                <a:ext cx="159900" cy="107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700">
                    <a:solidFill>
                      <a:srgbClr val="262626"/>
                    </a:solidFill>
                    <a:latin typeface="Lora"/>
                    <a:ea typeface="Lora"/>
                    <a:cs typeface="Lora"/>
                    <a:sym typeface="Lora"/>
                  </a:rPr>
                  <a:t>•</a:t>
                </a:r>
                <a:endParaRPr sz="700">
                  <a:solidFill>
                    <a:srgbClr val="262626"/>
                  </a:solidFill>
                  <a:latin typeface="Lora"/>
                  <a:ea typeface="Lora"/>
                  <a:cs typeface="Lora"/>
                  <a:sym typeface="Lora"/>
                </a:endParaRPr>
              </a:p>
            </p:txBody>
          </p:sp>
        </p:grpSp>
        <p:grpSp>
          <p:nvGrpSpPr>
            <p:cNvPr id="148" name="Google Shape;148;p13"/>
            <p:cNvGrpSpPr/>
            <p:nvPr/>
          </p:nvGrpSpPr>
          <p:grpSpPr>
            <a:xfrm>
              <a:off x="446500" y="5853667"/>
              <a:ext cx="6662925" cy="138600"/>
              <a:chOff x="446500" y="2022325"/>
              <a:chExt cx="6662925" cy="138600"/>
            </a:xfrm>
          </p:grpSpPr>
          <p:sp>
            <p:nvSpPr>
              <p:cNvPr id="149" name="Google Shape;149;p13"/>
              <p:cNvSpPr txBox="1"/>
              <p:nvPr/>
            </p:nvSpPr>
            <p:spPr>
              <a:xfrm>
                <a:off x="681025" y="2022325"/>
                <a:ext cx="64284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900">
                    <a:solidFill>
                      <a:srgbClr val="262626"/>
                    </a:solidFill>
                    <a:latin typeface="Lora"/>
                    <a:ea typeface="Lora"/>
                    <a:cs typeface="Lora"/>
                    <a:sym typeface="Lora"/>
                  </a:rPr>
                  <a:t>Created and taught a curriculum covering budgeting, saving, and investment fundamentals</a:t>
                </a:r>
                <a:endParaRPr sz="900">
                  <a:solidFill>
                    <a:srgbClr val="262626"/>
                  </a:solidFill>
                  <a:latin typeface="Lora"/>
                  <a:ea typeface="Lora"/>
                  <a:cs typeface="Lora"/>
                  <a:sym typeface="Lora"/>
                </a:endParaRPr>
              </a:p>
            </p:txBody>
          </p:sp>
          <p:sp>
            <p:nvSpPr>
              <p:cNvPr id="150" name="Google Shape;150;p13"/>
              <p:cNvSpPr txBox="1"/>
              <p:nvPr/>
            </p:nvSpPr>
            <p:spPr>
              <a:xfrm>
                <a:off x="446500" y="2037775"/>
                <a:ext cx="159900" cy="107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700">
                    <a:solidFill>
                      <a:srgbClr val="262626"/>
                    </a:solidFill>
                    <a:latin typeface="Lora"/>
                    <a:ea typeface="Lora"/>
                    <a:cs typeface="Lora"/>
                    <a:sym typeface="Lora"/>
                  </a:rPr>
                  <a:t>•</a:t>
                </a:r>
                <a:endParaRPr sz="700">
                  <a:solidFill>
                    <a:srgbClr val="262626"/>
                  </a:solidFill>
                  <a:latin typeface="Lora"/>
                  <a:ea typeface="Lora"/>
                  <a:cs typeface="Lora"/>
                  <a:sym typeface="Lora"/>
                </a:endParaRPr>
              </a:p>
            </p:txBody>
          </p:sp>
        </p:grpSp>
        <p:grpSp>
          <p:nvGrpSpPr>
            <p:cNvPr id="151" name="Google Shape;151;p13"/>
            <p:cNvGrpSpPr/>
            <p:nvPr/>
          </p:nvGrpSpPr>
          <p:grpSpPr>
            <a:xfrm>
              <a:off x="446500" y="6019691"/>
              <a:ext cx="6662925" cy="138600"/>
              <a:chOff x="446500" y="2022325"/>
              <a:chExt cx="6662925" cy="138600"/>
            </a:xfrm>
          </p:grpSpPr>
          <p:sp>
            <p:nvSpPr>
              <p:cNvPr id="152" name="Google Shape;152;p13"/>
              <p:cNvSpPr txBox="1"/>
              <p:nvPr/>
            </p:nvSpPr>
            <p:spPr>
              <a:xfrm>
                <a:off x="681025" y="2022325"/>
                <a:ext cx="64284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900">
                    <a:solidFill>
                      <a:srgbClr val="262626"/>
                    </a:solidFill>
                    <a:latin typeface="Lora"/>
                    <a:ea typeface="Lora"/>
                    <a:cs typeface="Lora"/>
                    <a:sym typeface="Lora"/>
                  </a:rPr>
                  <a:t>Raised $10,000 through fundraising events, expanding the initiative to reach over 500 students</a:t>
                </a:r>
                <a:endParaRPr sz="900">
                  <a:solidFill>
                    <a:srgbClr val="262626"/>
                  </a:solidFill>
                  <a:latin typeface="Lora"/>
                  <a:ea typeface="Lora"/>
                  <a:cs typeface="Lora"/>
                  <a:sym typeface="Lora"/>
                </a:endParaRPr>
              </a:p>
            </p:txBody>
          </p:sp>
          <p:sp>
            <p:nvSpPr>
              <p:cNvPr id="153" name="Google Shape;153;p13"/>
              <p:cNvSpPr txBox="1"/>
              <p:nvPr/>
            </p:nvSpPr>
            <p:spPr>
              <a:xfrm>
                <a:off x="446500" y="2037775"/>
                <a:ext cx="159900" cy="107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700">
                    <a:solidFill>
                      <a:srgbClr val="262626"/>
                    </a:solidFill>
                    <a:latin typeface="Lora"/>
                    <a:ea typeface="Lora"/>
                    <a:cs typeface="Lora"/>
                    <a:sym typeface="Lora"/>
                  </a:rPr>
                  <a:t>•</a:t>
                </a:r>
                <a:endParaRPr sz="700">
                  <a:solidFill>
                    <a:srgbClr val="262626"/>
                  </a:solidFill>
                  <a:latin typeface="Lora"/>
                  <a:ea typeface="Lora"/>
                  <a:cs typeface="Lora"/>
                  <a:sym typeface="Lora"/>
                </a:endParaRPr>
              </a:p>
            </p:txBody>
          </p:sp>
        </p:grpSp>
      </p:grpSp>
      <p:grpSp>
        <p:nvGrpSpPr>
          <p:cNvPr id="154" name="Google Shape;154;p13"/>
          <p:cNvGrpSpPr/>
          <p:nvPr/>
        </p:nvGrpSpPr>
        <p:grpSpPr>
          <a:xfrm>
            <a:off x="439949" y="9060338"/>
            <a:ext cx="6669301" cy="215400"/>
            <a:chOff x="439949" y="1205062"/>
            <a:chExt cx="6669301" cy="215400"/>
          </a:xfrm>
        </p:grpSpPr>
        <p:sp>
          <p:nvSpPr>
            <p:cNvPr id="155" name="Google Shape;155;p13"/>
            <p:cNvSpPr txBox="1"/>
            <p:nvPr/>
          </p:nvSpPr>
          <p:spPr>
            <a:xfrm>
              <a:off x="439949" y="1205062"/>
              <a:ext cx="26133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262626"/>
                  </a:solidFill>
                  <a:latin typeface="Lora SemiBold"/>
                  <a:ea typeface="Lora SemiBold"/>
                  <a:cs typeface="Lora SemiBold"/>
                  <a:sym typeface="Lora SemiBold"/>
                </a:rPr>
                <a:t>ADDITIONAL INFORMATION</a:t>
              </a:r>
              <a:endParaRPr>
                <a:solidFill>
                  <a:srgbClr val="262626"/>
                </a:solidFill>
                <a:latin typeface="Lora SemiBold"/>
                <a:ea typeface="Lora SemiBold"/>
                <a:cs typeface="Lora SemiBold"/>
                <a:sym typeface="Lora SemiBold"/>
              </a:endParaRPr>
            </a:p>
          </p:txBody>
        </p:sp>
        <p:cxnSp>
          <p:nvCxnSpPr>
            <p:cNvPr id="156" name="Google Shape;156;p13"/>
            <p:cNvCxnSpPr/>
            <p:nvPr/>
          </p:nvCxnSpPr>
          <p:spPr>
            <a:xfrm>
              <a:off x="2997450" y="1369862"/>
              <a:ext cx="4111800" cy="0"/>
            </a:xfrm>
            <a:prstGeom prst="straightConnector1">
              <a:avLst/>
            </a:prstGeom>
            <a:noFill/>
            <a:ln cap="flat" cmpd="sng" w="9525">
              <a:solidFill>
                <a:srgbClr val="262626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157" name="Google Shape;157;p13"/>
          <p:cNvGrpSpPr/>
          <p:nvPr/>
        </p:nvGrpSpPr>
        <p:grpSpPr>
          <a:xfrm>
            <a:off x="446500" y="9386800"/>
            <a:ext cx="6662950" cy="800231"/>
            <a:chOff x="446500" y="9386800"/>
            <a:chExt cx="6662950" cy="800231"/>
          </a:xfrm>
        </p:grpSpPr>
        <p:grpSp>
          <p:nvGrpSpPr>
            <p:cNvPr id="158" name="Google Shape;158;p13"/>
            <p:cNvGrpSpPr/>
            <p:nvPr/>
          </p:nvGrpSpPr>
          <p:grpSpPr>
            <a:xfrm>
              <a:off x="446500" y="9386800"/>
              <a:ext cx="6662950" cy="139691"/>
              <a:chOff x="446500" y="9386800"/>
              <a:chExt cx="6662950" cy="139691"/>
            </a:xfrm>
          </p:grpSpPr>
          <p:sp>
            <p:nvSpPr>
              <p:cNvPr id="159" name="Google Shape;159;p13"/>
              <p:cNvSpPr txBox="1"/>
              <p:nvPr/>
            </p:nvSpPr>
            <p:spPr>
              <a:xfrm>
                <a:off x="1490150" y="9386800"/>
                <a:ext cx="56193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900">
                    <a:solidFill>
                      <a:srgbClr val="262626"/>
                    </a:solidFill>
                    <a:latin typeface="Lora"/>
                    <a:ea typeface="Lora"/>
                    <a:cs typeface="Lora"/>
                    <a:sym typeface="Lora"/>
                  </a:rPr>
                  <a:t>Proficient in Mandarin, Intermediate in Spanish</a:t>
                </a:r>
                <a:endParaRPr sz="900">
                  <a:solidFill>
                    <a:srgbClr val="262626"/>
                  </a:solidFill>
                  <a:latin typeface="Lora"/>
                  <a:ea typeface="Lora"/>
                  <a:cs typeface="Lora"/>
                  <a:sym typeface="Lora"/>
                </a:endParaRPr>
              </a:p>
            </p:txBody>
          </p:sp>
          <p:sp>
            <p:nvSpPr>
              <p:cNvPr id="160" name="Google Shape;160;p13"/>
              <p:cNvSpPr txBox="1"/>
              <p:nvPr/>
            </p:nvSpPr>
            <p:spPr>
              <a:xfrm>
                <a:off x="446500" y="9387891"/>
                <a:ext cx="9420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i="1" lang="ru" sz="900">
                    <a:solidFill>
                      <a:srgbClr val="262626"/>
                    </a:solidFill>
                    <a:latin typeface="Lora"/>
                    <a:ea typeface="Lora"/>
                    <a:cs typeface="Lora"/>
                    <a:sym typeface="Lora"/>
                  </a:rPr>
                  <a:t>Skills:</a:t>
                </a:r>
                <a:endParaRPr i="1" sz="900">
                  <a:solidFill>
                    <a:srgbClr val="262626"/>
                  </a:solidFill>
                  <a:latin typeface="Lora"/>
                  <a:ea typeface="Lora"/>
                  <a:cs typeface="Lora"/>
                  <a:sym typeface="Lora"/>
                </a:endParaRPr>
              </a:p>
            </p:txBody>
          </p:sp>
        </p:grpSp>
        <p:grpSp>
          <p:nvGrpSpPr>
            <p:cNvPr id="161" name="Google Shape;161;p13"/>
            <p:cNvGrpSpPr/>
            <p:nvPr/>
          </p:nvGrpSpPr>
          <p:grpSpPr>
            <a:xfrm>
              <a:off x="446500" y="9551935"/>
              <a:ext cx="6662950" cy="139691"/>
              <a:chOff x="446500" y="9386800"/>
              <a:chExt cx="6662950" cy="139691"/>
            </a:xfrm>
          </p:grpSpPr>
          <p:sp>
            <p:nvSpPr>
              <p:cNvPr id="162" name="Google Shape;162;p13"/>
              <p:cNvSpPr txBox="1"/>
              <p:nvPr/>
            </p:nvSpPr>
            <p:spPr>
              <a:xfrm>
                <a:off x="1490150" y="9386800"/>
                <a:ext cx="56193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900">
                    <a:solidFill>
                      <a:srgbClr val="262626"/>
                    </a:solidFill>
                    <a:latin typeface="Lora"/>
                    <a:ea typeface="Lora"/>
                    <a:cs typeface="Lora"/>
                    <a:sym typeface="Lora"/>
                  </a:rPr>
                  <a:t>Completed Wall Street Prep financial modeling course covering valuation, M&amp;A, and LBO modeling</a:t>
                </a:r>
                <a:endParaRPr sz="900">
                  <a:solidFill>
                    <a:srgbClr val="262626"/>
                  </a:solidFill>
                  <a:latin typeface="Lora"/>
                  <a:ea typeface="Lora"/>
                  <a:cs typeface="Lora"/>
                  <a:sym typeface="Lora"/>
                </a:endParaRPr>
              </a:p>
            </p:txBody>
          </p:sp>
          <p:sp>
            <p:nvSpPr>
              <p:cNvPr id="163" name="Google Shape;163;p13"/>
              <p:cNvSpPr txBox="1"/>
              <p:nvPr/>
            </p:nvSpPr>
            <p:spPr>
              <a:xfrm>
                <a:off x="446500" y="9387891"/>
                <a:ext cx="9420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i="1" lang="ru" sz="900">
                    <a:solidFill>
                      <a:srgbClr val="262626"/>
                    </a:solidFill>
                    <a:latin typeface="Lora"/>
                    <a:ea typeface="Lora"/>
                    <a:cs typeface="Lora"/>
                    <a:sym typeface="Lora"/>
                  </a:rPr>
                  <a:t>Modeling:   </a:t>
                </a:r>
                <a:endParaRPr i="1" sz="900">
                  <a:solidFill>
                    <a:srgbClr val="262626"/>
                  </a:solidFill>
                  <a:latin typeface="Lora"/>
                  <a:ea typeface="Lora"/>
                  <a:cs typeface="Lora"/>
                  <a:sym typeface="Lora"/>
                </a:endParaRPr>
              </a:p>
            </p:txBody>
          </p:sp>
        </p:grpSp>
        <p:grpSp>
          <p:nvGrpSpPr>
            <p:cNvPr id="164" name="Google Shape;164;p13"/>
            <p:cNvGrpSpPr/>
            <p:nvPr/>
          </p:nvGrpSpPr>
          <p:grpSpPr>
            <a:xfrm>
              <a:off x="446500" y="9717070"/>
              <a:ext cx="6662950" cy="139691"/>
              <a:chOff x="446500" y="9386800"/>
              <a:chExt cx="6662950" cy="139691"/>
            </a:xfrm>
          </p:grpSpPr>
          <p:sp>
            <p:nvSpPr>
              <p:cNvPr id="165" name="Google Shape;165;p13"/>
              <p:cNvSpPr txBox="1"/>
              <p:nvPr/>
            </p:nvSpPr>
            <p:spPr>
              <a:xfrm>
                <a:off x="1490150" y="9386800"/>
                <a:ext cx="56193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900">
                    <a:solidFill>
                      <a:srgbClr val="262626"/>
                    </a:solidFill>
                    <a:latin typeface="Lora"/>
                    <a:ea typeface="Lora"/>
                    <a:cs typeface="Lora"/>
                    <a:sym typeface="Lora"/>
                  </a:rPr>
                  <a:t>Advanced in Excel, PowerPoint, CapitalIQ, Bloomberg Terminal</a:t>
                </a:r>
                <a:endParaRPr sz="900">
                  <a:solidFill>
                    <a:srgbClr val="262626"/>
                  </a:solidFill>
                  <a:latin typeface="Lora"/>
                  <a:ea typeface="Lora"/>
                  <a:cs typeface="Lora"/>
                  <a:sym typeface="Lora"/>
                </a:endParaRPr>
              </a:p>
            </p:txBody>
          </p:sp>
          <p:sp>
            <p:nvSpPr>
              <p:cNvPr id="166" name="Google Shape;166;p13"/>
              <p:cNvSpPr txBox="1"/>
              <p:nvPr/>
            </p:nvSpPr>
            <p:spPr>
              <a:xfrm>
                <a:off x="446500" y="9387891"/>
                <a:ext cx="9420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i="1" lang="ru" sz="900">
                    <a:solidFill>
                      <a:srgbClr val="262626"/>
                    </a:solidFill>
                    <a:latin typeface="Lora"/>
                    <a:ea typeface="Lora"/>
                    <a:cs typeface="Lora"/>
                    <a:sym typeface="Lora"/>
                  </a:rPr>
                  <a:t>Computer: </a:t>
                </a:r>
                <a:endParaRPr i="1" sz="900">
                  <a:solidFill>
                    <a:srgbClr val="262626"/>
                  </a:solidFill>
                  <a:latin typeface="Lora"/>
                  <a:ea typeface="Lora"/>
                  <a:cs typeface="Lora"/>
                  <a:sym typeface="Lora"/>
                </a:endParaRPr>
              </a:p>
            </p:txBody>
          </p:sp>
        </p:grpSp>
        <p:grpSp>
          <p:nvGrpSpPr>
            <p:cNvPr id="167" name="Google Shape;167;p13"/>
            <p:cNvGrpSpPr/>
            <p:nvPr/>
          </p:nvGrpSpPr>
          <p:grpSpPr>
            <a:xfrm>
              <a:off x="446500" y="9882206"/>
              <a:ext cx="6662950" cy="139691"/>
              <a:chOff x="446500" y="9386800"/>
              <a:chExt cx="6662950" cy="139691"/>
            </a:xfrm>
          </p:grpSpPr>
          <p:sp>
            <p:nvSpPr>
              <p:cNvPr id="168" name="Google Shape;168;p13"/>
              <p:cNvSpPr txBox="1"/>
              <p:nvPr/>
            </p:nvSpPr>
            <p:spPr>
              <a:xfrm>
                <a:off x="1490150" y="9386800"/>
                <a:ext cx="56193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900">
                    <a:solidFill>
                      <a:srgbClr val="262626"/>
                    </a:solidFill>
                    <a:latin typeface="Lora"/>
                    <a:ea typeface="Lora"/>
                    <a:cs typeface="Lora"/>
                    <a:sym typeface="Lora"/>
                  </a:rPr>
                  <a:t>CFA Level I Candidate, Bloomberg Certification</a:t>
                </a:r>
                <a:endParaRPr sz="900">
                  <a:solidFill>
                    <a:srgbClr val="262626"/>
                  </a:solidFill>
                  <a:latin typeface="Lora"/>
                  <a:ea typeface="Lora"/>
                  <a:cs typeface="Lora"/>
                  <a:sym typeface="Lora"/>
                </a:endParaRPr>
              </a:p>
            </p:txBody>
          </p:sp>
          <p:sp>
            <p:nvSpPr>
              <p:cNvPr id="169" name="Google Shape;169;p13"/>
              <p:cNvSpPr txBox="1"/>
              <p:nvPr/>
            </p:nvSpPr>
            <p:spPr>
              <a:xfrm>
                <a:off x="446500" y="9387891"/>
                <a:ext cx="9420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i="1" lang="ru" sz="900">
                    <a:solidFill>
                      <a:srgbClr val="262626"/>
                    </a:solidFill>
                    <a:latin typeface="Lora"/>
                    <a:ea typeface="Lora"/>
                    <a:cs typeface="Lora"/>
                    <a:sym typeface="Lora"/>
                  </a:rPr>
                  <a:t>Certifications: </a:t>
                </a:r>
                <a:endParaRPr i="1" sz="900">
                  <a:solidFill>
                    <a:srgbClr val="262626"/>
                  </a:solidFill>
                  <a:latin typeface="Lora"/>
                  <a:ea typeface="Lora"/>
                  <a:cs typeface="Lora"/>
                  <a:sym typeface="Lora"/>
                </a:endParaRPr>
              </a:p>
            </p:txBody>
          </p:sp>
        </p:grpSp>
        <p:grpSp>
          <p:nvGrpSpPr>
            <p:cNvPr id="170" name="Google Shape;170;p13"/>
            <p:cNvGrpSpPr/>
            <p:nvPr/>
          </p:nvGrpSpPr>
          <p:grpSpPr>
            <a:xfrm>
              <a:off x="446500" y="10047341"/>
              <a:ext cx="6662950" cy="139691"/>
              <a:chOff x="446500" y="9386800"/>
              <a:chExt cx="6662950" cy="139691"/>
            </a:xfrm>
          </p:grpSpPr>
          <p:sp>
            <p:nvSpPr>
              <p:cNvPr id="171" name="Google Shape;171;p13"/>
              <p:cNvSpPr txBox="1"/>
              <p:nvPr/>
            </p:nvSpPr>
            <p:spPr>
              <a:xfrm>
                <a:off x="1490150" y="9386800"/>
                <a:ext cx="56193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900">
                    <a:solidFill>
                      <a:srgbClr val="262626"/>
                    </a:solidFill>
                    <a:latin typeface="Lora"/>
                    <a:ea typeface="Lora"/>
                    <a:cs typeface="Lora"/>
                    <a:sym typeface="Lora"/>
                  </a:rPr>
                  <a:t>Running, Soccer, Chess, Photography</a:t>
                </a:r>
                <a:endParaRPr sz="900">
                  <a:solidFill>
                    <a:srgbClr val="262626"/>
                  </a:solidFill>
                  <a:latin typeface="Lora"/>
                  <a:ea typeface="Lora"/>
                  <a:cs typeface="Lora"/>
                  <a:sym typeface="Lora"/>
                </a:endParaRPr>
              </a:p>
            </p:txBody>
          </p:sp>
          <p:sp>
            <p:nvSpPr>
              <p:cNvPr id="172" name="Google Shape;172;p13"/>
              <p:cNvSpPr txBox="1"/>
              <p:nvPr/>
            </p:nvSpPr>
            <p:spPr>
              <a:xfrm>
                <a:off x="446500" y="9387891"/>
                <a:ext cx="9420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i="1" lang="ru" sz="900">
                    <a:solidFill>
                      <a:srgbClr val="262626"/>
                    </a:solidFill>
                    <a:latin typeface="Lora"/>
                    <a:ea typeface="Lora"/>
                    <a:cs typeface="Lora"/>
                    <a:sym typeface="Lora"/>
                  </a:rPr>
                  <a:t>Interests:   </a:t>
                </a:r>
                <a:endParaRPr i="1" sz="900">
                  <a:solidFill>
                    <a:srgbClr val="262626"/>
                  </a:solidFill>
                  <a:latin typeface="Lora"/>
                  <a:ea typeface="Lora"/>
                  <a:cs typeface="Lora"/>
                  <a:sym typeface="Lora"/>
                </a:endParaRPr>
              </a:p>
            </p:txBody>
          </p: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