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rchivo Black"/>
      <p:regular r:id="rId7"/>
    </p:embeddedFon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92">
          <p15:clr>
            <a:srgbClr val="A4A3A4"/>
          </p15:clr>
        </p15:guide>
        <p15:guide id="3" pos="170">
          <p15:clr>
            <a:srgbClr val="9AA0A6"/>
          </p15:clr>
        </p15:guide>
        <p15:guide id="4" orient="horz" pos="170">
          <p15:clr>
            <a:srgbClr val="9AA0A6"/>
          </p15:clr>
        </p15:guide>
        <p15:guide id="5" orient="horz" pos="6576">
          <p15:clr>
            <a:srgbClr val="9AA0A6"/>
          </p15:clr>
        </p15:guide>
        <p15:guide id="6" pos="340">
          <p15:clr>
            <a:srgbClr val="9AA0A6"/>
          </p15:clr>
        </p15:guide>
        <p15:guide id="7" pos="44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92"/>
        <p:guide pos="170"/>
        <p:guide pos="170" orient="horz"/>
        <p:guide pos="6576" orient="horz"/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chivoBlack-regular.fntdata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58350" y="10440275"/>
            <a:ext cx="2321900" cy="255025"/>
            <a:chOff x="258350" y="10440275"/>
            <a:chExt cx="2321900" cy="255025"/>
          </a:xfrm>
        </p:grpSpPr>
        <p:sp>
          <p:nvSpPr>
            <p:cNvPr id="55" name="Google Shape;55;p13"/>
            <p:cNvSpPr/>
            <p:nvPr/>
          </p:nvSpPr>
          <p:spPr>
            <a:xfrm rot="-5400000">
              <a:off x="1293350" y="9411600"/>
              <a:ext cx="248700" cy="2318700"/>
            </a:xfrm>
            <a:prstGeom prst="rect">
              <a:avLst/>
            </a:prstGeom>
            <a:solidFill>
              <a:srgbClr val="8699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6" name="Google Shape;56;p13"/>
            <p:cNvCxnSpPr/>
            <p:nvPr/>
          </p:nvCxnSpPr>
          <p:spPr>
            <a:xfrm>
              <a:off x="2580250" y="10440275"/>
              <a:ext cx="0" cy="25500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7" name="Google Shape;57;p13"/>
          <p:cNvGrpSpPr/>
          <p:nvPr/>
        </p:nvGrpSpPr>
        <p:grpSpPr>
          <a:xfrm>
            <a:off x="6213800" y="-6550"/>
            <a:ext cx="1346100" cy="264900"/>
            <a:chOff x="6213800" y="-6550"/>
            <a:chExt cx="1346100" cy="264900"/>
          </a:xfrm>
        </p:grpSpPr>
        <p:sp>
          <p:nvSpPr>
            <p:cNvPr id="58" name="Google Shape;58;p13"/>
            <p:cNvSpPr/>
            <p:nvPr/>
          </p:nvSpPr>
          <p:spPr>
            <a:xfrm>
              <a:off x="6213800" y="-3400"/>
              <a:ext cx="1346100" cy="261600"/>
            </a:xfrm>
            <a:prstGeom prst="rect">
              <a:avLst/>
            </a:prstGeom>
            <a:solidFill>
              <a:srgbClr val="1D84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9" name="Google Shape;59;p13"/>
            <p:cNvCxnSpPr/>
            <p:nvPr/>
          </p:nvCxnSpPr>
          <p:spPr>
            <a:xfrm rot="10800000">
              <a:off x="6220450" y="-6550"/>
              <a:ext cx="0" cy="26490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0" name="Google Shape;60;p13"/>
          <p:cNvGrpSpPr/>
          <p:nvPr/>
        </p:nvGrpSpPr>
        <p:grpSpPr>
          <a:xfrm>
            <a:off x="7296625" y="7015375"/>
            <a:ext cx="265200" cy="2278925"/>
            <a:chOff x="7296625" y="7015375"/>
            <a:chExt cx="265200" cy="2278925"/>
          </a:xfrm>
        </p:grpSpPr>
        <p:sp>
          <p:nvSpPr>
            <p:cNvPr id="61" name="Google Shape;61;p13"/>
            <p:cNvSpPr/>
            <p:nvPr/>
          </p:nvSpPr>
          <p:spPr>
            <a:xfrm>
              <a:off x="7296625" y="7015375"/>
              <a:ext cx="261600" cy="2278800"/>
            </a:xfrm>
            <a:prstGeom prst="rect">
              <a:avLst/>
            </a:prstGeom>
            <a:solidFill>
              <a:srgbClr val="E94C2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7296925" y="7015375"/>
              <a:ext cx="264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7296925" y="9294300"/>
              <a:ext cx="264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-3125" y="4332450"/>
            <a:ext cx="264725" cy="1321500"/>
            <a:chOff x="-3125" y="4332450"/>
            <a:chExt cx="264725" cy="1321500"/>
          </a:xfrm>
        </p:grpSpPr>
        <p:sp>
          <p:nvSpPr>
            <p:cNvPr id="65" name="Google Shape;65;p13"/>
            <p:cNvSpPr/>
            <p:nvPr/>
          </p:nvSpPr>
          <p:spPr>
            <a:xfrm>
              <a:off x="-3125" y="4332450"/>
              <a:ext cx="261600" cy="1321500"/>
            </a:xfrm>
            <a:prstGeom prst="rect">
              <a:avLst/>
            </a:prstGeom>
            <a:solidFill>
              <a:srgbClr val="F5BE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6" name="Google Shape;66;p13"/>
            <p:cNvCxnSpPr/>
            <p:nvPr/>
          </p:nvCxnSpPr>
          <p:spPr>
            <a:xfrm>
              <a:off x="0" y="4332450"/>
              <a:ext cx="261600" cy="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0" y="5653950"/>
              <a:ext cx="261600" cy="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8" name="Google Shape;68;p13"/>
          <p:cNvSpPr/>
          <p:nvPr/>
        </p:nvSpPr>
        <p:spPr>
          <a:xfrm>
            <a:off x="0" y="0"/>
            <a:ext cx="261600" cy="258300"/>
          </a:xfrm>
          <a:prstGeom prst="rect">
            <a:avLst/>
          </a:prstGeom>
          <a:solidFill>
            <a:srgbClr val="1D84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3"/>
          <p:cNvCxnSpPr/>
          <p:nvPr/>
        </p:nvCxnSpPr>
        <p:spPr>
          <a:xfrm>
            <a:off x="258350" y="-3300"/>
            <a:ext cx="0" cy="1070850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0" y="258350"/>
            <a:ext cx="75654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264975" y="10446625"/>
            <a:ext cx="7300500" cy="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7296625" y="258350"/>
            <a:ext cx="0" cy="10195200"/>
          </a:xfrm>
          <a:prstGeom prst="straightConnector1">
            <a:avLst/>
          </a:prstGeom>
          <a:noFill/>
          <a:ln cap="flat" cmpd="sng" w="1905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 txBox="1"/>
          <p:nvPr/>
        </p:nvSpPr>
        <p:spPr>
          <a:xfrm>
            <a:off x="540000" y="672377"/>
            <a:ext cx="648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E94C2E"/>
                </a:solidFill>
                <a:latin typeface="Archivo Black"/>
                <a:ea typeface="Archivo Black"/>
                <a:cs typeface="Archivo Black"/>
                <a:sym typeface="Archivo Black"/>
              </a:rPr>
              <a:t>VOCABULARY QUIZ</a:t>
            </a:r>
            <a:endParaRPr sz="3800">
              <a:solidFill>
                <a:srgbClr val="E94C2E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26751" y="1354726"/>
            <a:ext cx="6480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rPr>
              <a:t>Per each correct answer, you will get 10 points out of 50.</a:t>
            </a:r>
            <a:endParaRPr sz="1600">
              <a:solidFill>
                <a:srgbClr val="1D1D1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546525" y="1828375"/>
            <a:ext cx="6475500" cy="0"/>
          </a:xfrm>
          <a:prstGeom prst="straightConnector1">
            <a:avLst/>
          </a:prstGeom>
          <a:noFill/>
          <a:ln cap="flat" cmpd="sng" w="38100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6" name="Google Shape;76;p13"/>
          <p:cNvGrpSpPr/>
          <p:nvPr/>
        </p:nvGrpSpPr>
        <p:grpSpPr>
          <a:xfrm>
            <a:off x="526751" y="2143050"/>
            <a:ext cx="2192374" cy="685675"/>
            <a:chOff x="526751" y="2143050"/>
            <a:chExt cx="2192374" cy="685675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526751" y="2143050"/>
              <a:ext cx="2169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1D1D1B"/>
                  </a:solidFill>
                  <a:latin typeface="Open Sans"/>
                  <a:ea typeface="Open Sans"/>
                  <a:cs typeface="Open Sans"/>
                  <a:sym typeface="Open Sans"/>
                </a:rPr>
                <a:t>Student Name</a:t>
              </a:r>
              <a:endParaRPr b="1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49825" y="2517325"/>
              <a:ext cx="2169300" cy="311400"/>
            </a:xfrm>
            <a:prstGeom prst="rect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13"/>
          <p:cNvSpPr/>
          <p:nvPr/>
        </p:nvSpPr>
        <p:spPr>
          <a:xfrm>
            <a:off x="2861776" y="2517325"/>
            <a:ext cx="2169300" cy="311400"/>
          </a:xfrm>
          <a:prstGeom prst="rect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13"/>
          <p:cNvGrpSpPr/>
          <p:nvPr/>
        </p:nvGrpSpPr>
        <p:grpSpPr>
          <a:xfrm>
            <a:off x="5137425" y="2143050"/>
            <a:ext cx="1884600" cy="685675"/>
            <a:chOff x="526749" y="2143050"/>
            <a:chExt cx="1884600" cy="685675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26749" y="2143050"/>
              <a:ext cx="1884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1D1D1B"/>
                  </a:solidFill>
                  <a:latin typeface="Open Sans"/>
                  <a:ea typeface="Open Sans"/>
                  <a:cs typeface="Open Sans"/>
                  <a:sym typeface="Open Sans"/>
                </a:rPr>
                <a:t>Student ID</a:t>
              </a:r>
              <a:endParaRPr b="1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49824" y="2517325"/>
              <a:ext cx="1861500" cy="311400"/>
            </a:xfrm>
            <a:prstGeom prst="rect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3"/>
          <p:cNvSpPr txBox="1"/>
          <p:nvPr/>
        </p:nvSpPr>
        <p:spPr>
          <a:xfrm>
            <a:off x="526750" y="2987700"/>
            <a:ext cx="2192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Open Sans"/>
                <a:ea typeface="Open Sans"/>
                <a:cs typeface="Open Sans"/>
                <a:sym typeface="Open Sans"/>
              </a:rPr>
              <a:t>First Name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861775" y="2987700"/>
            <a:ext cx="2192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Open Sans"/>
                <a:ea typeface="Open Sans"/>
                <a:cs typeface="Open Sans"/>
                <a:sym typeface="Open Sans"/>
              </a:rPr>
              <a:t>Last Name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526750" y="3441475"/>
            <a:ext cx="6495300" cy="535550"/>
            <a:chOff x="526750" y="3441475"/>
            <a:chExt cx="6495300" cy="53555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526750" y="3441475"/>
              <a:ext cx="6495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1D1D1B"/>
                  </a:solidFill>
                  <a:latin typeface="Open Sans"/>
                  <a:ea typeface="Open Sans"/>
                  <a:cs typeface="Open Sans"/>
                  <a:sym typeface="Open Sans"/>
                </a:rPr>
                <a:t>1 - How you ever ____ to be a doctor?</a:t>
              </a:r>
              <a:endParaRPr b="1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7" name="Google Shape;87;p13"/>
            <p:cNvGrpSpPr/>
            <p:nvPr/>
          </p:nvGrpSpPr>
          <p:grpSpPr>
            <a:xfrm>
              <a:off x="546513" y="3807825"/>
              <a:ext cx="1218875" cy="169200"/>
              <a:chOff x="546513" y="3807825"/>
              <a:chExt cx="1218875" cy="1692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Told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1931037" y="3807825"/>
              <a:ext cx="1218875" cy="169200"/>
              <a:chOff x="546513" y="3807825"/>
              <a:chExt cx="1218875" cy="169200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Asked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3315562" y="3807825"/>
              <a:ext cx="1218875" cy="169200"/>
              <a:chOff x="546513" y="3807825"/>
              <a:chExt cx="1218875" cy="1692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Considered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  <p:grpSp>
        <p:nvGrpSpPr>
          <p:cNvPr id="96" name="Google Shape;96;p13"/>
          <p:cNvGrpSpPr/>
          <p:nvPr/>
        </p:nvGrpSpPr>
        <p:grpSpPr>
          <a:xfrm>
            <a:off x="526750" y="4282730"/>
            <a:ext cx="6495300" cy="535539"/>
            <a:chOff x="526750" y="3441486"/>
            <a:chExt cx="6495300" cy="535539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526750" y="3441486"/>
              <a:ext cx="6495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1D1D1B"/>
                  </a:solidFill>
                  <a:latin typeface="Open Sans"/>
                  <a:ea typeface="Open Sans"/>
                  <a:cs typeface="Open Sans"/>
                  <a:sym typeface="Open Sans"/>
                </a:rPr>
                <a:t>2 - ____ means “clearly seen or understood; obvious”.</a:t>
              </a:r>
              <a:endParaRPr b="1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8" name="Google Shape;98;p13"/>
            <p:cNvGrpSpPr/>
            <p:nvPr/>
          </p:nvGrpSpPr>
          <p:grpSpPr>
            <a:xfrm>
              <a:off x="546513" y="3807825"/>
              <a:ext cx="1218875" cy="169200"/>
              <a:chOff x="546513" y="3807825"/>
              <a:chExt cx="1218875" cy="1692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Doubtful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1931037" y="3807825"/>
              <a:ext cx="1218875" cy="169200"/>
              <a:chOff x="546513" y="3807825"/>
              <a:chExt cx="1218875" cy="1692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Evident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3315562" y="3807825"/>
              <a:ext cx="1218875" cy="169200"/>
              <a:chOff x="546513" y="3807825"/>
              <a:chExt cx="1218875" cy="1692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Perhaps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  <p:grpSp>
        <p:nvGrpSpPr>
          <p:cNvPr id="107" name="Google Shape;107;p13"/>
          <p:cNvGrpSpPr/>
          <p:nvPr/>
        </p:nvGrpSpPr>
        <p:grpSpPr>
          <a:xfrm>
            <a:off x="526750" y="5123974"/>
            <a:ext cx="6495300" cy="535539"/>
            <a:chOff x="526750" y="3441486"/>
            <a:chExt cx="6495300" cy="535539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526750" y="3441486"/>
              <a:ext cx="6495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1D1D1B"/>
                  </a:solidFill>
                  <a:latin typeface="Open Sans"/>
                  <a:ea typeface="Open Sans"/>
                  <a:cs typeface="Open Sans"/>
                  <a:sym typeface="Open Sans"/>
                </a:rPr>
                <a:t>3 - Which one is the best synonym for “extension”?</a:t>
              </a:r>
              <a:endParaRPr b="1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9" name="Google Shape;109;p13"/>
            <p:cNvGrpSpPr/>
            <p:nvPr/>
          </p:nvGrpSpPr>
          <p:grpSpPr>
            <a:xfrm>
              <a:off x="546513" y="3807825"/>
              <a:ext cx="1218875" cy="169200"/>
              <a:chOff x="546513" y="3807825"/>
              <a:chExt cx="1218875" cy="169200"/>
            </a:xfrm>
          </p:grpSpPr>
          <p:sp>
            <p:nvSpPr>
              <p:cNvPr id="110" name="Google Shape;110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Long look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1931037" y="3807825"/>
              <a:ext cx="1218875" cy="169200"/>
              <a:chOff x="546513" y="3807825"/>
              <a:chExt cx="1218875" cy="169200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Extra time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3315562" y="3807825"/>
              <a:ext cx="1218875" cy="169200"/>
              <a:chOff x="546513" y="3807825"/>
              <a:chExt cx="1218875" cy="169200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Quick action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  <p:grpSp>
        <p:nvGrpSpPr>
          <p:cNvPr id="118" name="Google Shape;118;p13"/>
          <p:cNvGrpSpPr/>
          <p:nvPr/>
        </p:nvGrpSpPr>
        <p:grpSpPr>
          <a:xfrm>
            <a:off x="526750" y="5965218"/>
            <a:ext cx="6495300" cy="535528"/>
            <a:chOff x="526750" y="3441497"/>
            <a:chExt cx="6495300" cy="535528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526750" y="3441497"/>
              <a:ext cx="6495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1D1D1B"/>
                  </a:solidFill>
                  <a:latin typeface="Open Sans"/>
                  <a:ea typeface="Open Sans"/>
                  <a:cs typeface="Open Sans"/>
                  <a:sym typeface="Open Sans"/>
                </a:rPr>
                <a:t>4 - By which word a period of “ten years” is represented?</a:t>
              </a:r>
              <a:endParaRPr b="1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546513" y="3807825"/>
              <a:ext cx="1218875" cy="169200"/>
              <a:chOff x="546513" y="3807825"/>
              <a:chExt cx="1218875" cy="169200"/>
            </a:xfrm>
          </p:grpSpPr>
          <p:sp>
            <p:nvSpPr>
              <p:cNvPr id="121" name="Google Shape;121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Dozen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1931037" y="3807825"/>
              <a:ext cx="1218875" cy="169200"/>
              <a:chOff x="546513" y="3807825"/>
              <a:chExt cx="1218875" cy="1692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Decade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3315562" y="3807825"/>
              <a:ext cx="1218875" cy="169200"/>
              <a:chOff x="546513" y="3807825"/>
              <a:chExt cx="1218875" cy="169200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Deck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  <p:grpSp>
        <p:nvGrpSpPr>
          <p:cNvPr id="129" name="Google Shape;129;p13"/>
          <p:cNvGrpSpPr/>
          <p:nvPr/>
        </p:nvGrpSpPr>
        <p:grpSpPr>
          <a:xfrm>
            <a:off x="526750" y="6806451"/>
            <a:ext cx="6495300" cy="535528"/>
            <a:chOff x="526750" y="3441497"/>
            <a:chExt cx="6495300" cy="535528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526750" y="3441497"/>
              <a:ext cx="6495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1D1D1B"/>
                  </a:solidFill>
                  <a:latin typeface="Open Sans"/>
                  <a:ea typeface="Open Sans"/>
                  <a:cs typeface="Open Sans"/>
                  <a:sym typeface="Open Sans"/>
                </a:rPr>
                <a:t>5 - It’s been 3 months since I ____ saw you.</a:t>
              </a:r>
              <a:endParaRPr b="1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31" name="Google Shape;131;p13"/>
            <p:cNvGrpSpPr/>
            <p:nvPr/>
          </p:nvGrpSpPr>
          <p:grpSpPr>
            <a:xfrm>
              <a:off x="546513" y="3807825"/>
              <a:ext cx="1218875" cy="169200"/>
              <a:chOff x="546513" y="3807825"/>
              <a:chExt cx="1218875" cy="169200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Before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34" name="Google Shape;134;p13"/>
            <p:cNvGrpSpPr/>
            <p:nvPr/>
          </p:nvGrpSpPr>
          <p:grpSpPr>
            <a:xfrm>
              <a:off x="1931037" y="3807825"/>
              <a:ext cx="1218875" cy="169200"/>
              <a:chOff x="546513" y="3807825"/>
              <a:chExt cx="1218875" cy="169200"/>
            </a:xfrm>
          </p:grpSpPr>
          <p:sp>
            <p:nvSpPr>
              <p:cNvPr id="135" name="Google Shape;135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Best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3315562" y="3807825"/>
              <a:ext cx="1218875" cy="169200"/>
              <a:chOff x="546513" y="3807825"/>
              <a:chExt cx="1218875" cy="169200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546513" y="3824475"/>
                <a:ext cx="135900" cy="135900"/>
              </a:xfrm>
              <a:prstGeom prst="ellipse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788287" y="3807825"/>
                <a:ext cx="977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Open Sans"/>
                    <a:ea typeface="Open Sans"/>
                    <a:cs typeface="Open Sans"/>
                    <a:sym typeface="Open Sans"/>
                  </a:rPr>
                  <a:t>Last</a:t>
                </a:r>
                <a:endParaRPr sz="11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  <p:sp>
        <p:nvSpPr>
          <p:cNvPr id="140" name="Google Shape;140;p13"/>
          <p:cNvSpPr txBox="1"/>
          <p:nvPr/>
        </p:nvSpPr>
        <p:spPr>
          <a:xfrm>
            <a:off x="529835" y="7647675"/>
            <a:ext cx="1536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1D1D1B"/>
                </a:solidFill>
                <a:latin typeface="Open Sans"/>
                <a:ea typeface="Open Sans"/>
                <a:cs typeface="Open Sans"/>
                <a:sym typeface="Open Sans"/>
              </a:rPr>
              <a:t>Total</a:t>
            </a:r>
            <a:endParaRPr b="1" sz="1600">
              <a:solidFill>
                <a:srgbClr val="1D1D1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13"/>
          <p:cNvSpPr/>
          <p:nvPr/>
        </p:nvSpPr>
        <p:spPr>
          <a:xfrm>
            <a:off x="543200" y="8015700"/>
            <a:ext cx="6475500" cy="1278600"/>
          </a:xfrm>
          <a:prstGeom prst="rect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