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Lst>
  <p:sldSz cy="10692000" cx="7560000"/>
  <p:notesSz cx="6858000" cy="9144000"/>
  <p:embeddedFontLst>
    <p:embeddedFont>
      <p:font typeface="Bevan"/>
      <p:regular r:id="rId10"/>
      <p:italic r:id="rId11"/>
    </p:embeddedFont>
    <p:embeddedFont>
      <p:font typeface="Bitter SemiBold"/>
      <p:regular r:id="rId12"/>
      <p:bold r:id="rId13"/>
      <p:italic r:id="rId14"/>
      <p:boldItalic r:id="rId15"/>
    </p:embeddedFont>
    <p:embeddedFont>
      <p:font typeface="Alegreya"/>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170">
          <p15:clr>
            <a:srgbClr val="747775"/>
          </p15:clr>
        </p15:guide>
        <p15:guide id="2" pos="4592">
          <p15:clr>
            <a:srgbClr val="747775"/>
          </p15:clr>
        </p15:guide>
        <p15:guide id="3" orient="horz" pos="6576">
          <p15:clr>
            <a:srgbClr val="747775"/>
          </p15:clr>
        </p15:guide>
        <p15:guide id="4" orient="horz" pos="159">
          <p15:clr>
            <a:srgbClr val="747775"/>
          </p15:clr>
        </p15:guide>
        <p15:guide id="5" pos="2324">
          <p15:clr>
            <a:srgbClr val="747775"/>
          </p15:clr>
        </p15:guide>
        <p15:guide id="6" pos="2438">
          <p15:clr>
            <a:srgbClr val="747775"/>
          </p15:clr>
        </p15:guide>
        <p15:guide id="7" orient="horz" pos="1089">
          <p15:clr>
            <a:srgbClr val="747775"/>
          </p15:clr>
        </p15:guide>
        <p15:guide id="8" orient="horz" pos="4057">
          <p15:clr>
            <a:srgbClr val="747775"/>
          </p15:clr>
        </p15:guide>
        <p15:guide id="9" orient="horz" pos="5499">
          <p15:clr>
            <a:srgbClr val="747775"/>
          </p15:clr>
        </p15:guide>
        <p15:guide id="10" orient="horz" pos="62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0"/>
        <p:guide pos="4592"/>
        <p:guide pos="6576" orient="horz"/>
        <p:guide pos="159" orient="horz"/>
        <p:guide pos="2324"/>
        <p:guide pos="2438"/>
        <p:guide pos="1089" orient="horz"/>
        <p:guide pos="4057" orient="horz"/>
        <p:guide pos="5499" orient="horz"/>
        <p:guide pos="624"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font" Target="fonts/Bevan-italic.fntdata"/><Relationship Id="rId10" Type="http://schemas.openxmlformats.org/officeDocument/2006/relationships/font" Target="fonts/Bevan-regular.fntdata"/><Relationship Id="rId13" Type="http://schemas.openxmlformats.org/officeDocument/2006/relationships/font" Target="fonts/BitterSemiBold-bold.fntdata"/><Relationship Id="rId12" Type="http://schemas.openxmlformats.org/officeDocument/2006/relationships/font" Target="fonts/BitterSemiBo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BitterSemiBold-boldItalic.fntdata"/><Relationship Id="rId14" Type="http://schemas.openxmlformats.org/officeDocument/2006/relationships/font" Target="fonts/BitterSemiBold-italic.fntdata"/><Relationship Id="rId17" Type="http://schemas.openxmlformats.org/officeDocument/2006/relationships/font" Target="fonts/Alegreya-bold.fntdata"/><Relationship Id="rId16" Type="http://schemas.openxmlformats.org/officeDocument/2006/relationships/font" Target="fonts/Alegreya-regular.fntdata"/><Relationship Id="rId5" Type="http://schemas.openxmlformats.org/officeDocument/2006/relationships/notesMaster" Target="notesMasters/notesMaster1.xml"/><Relationship Id="rId19" Type="http://schemas.openxmlformats.org/officeDocument/2006/relationships/font" Target="fonts/Alegreya-boldItalic.fntdata"/><Relationship Id="rId6" Type="http://schemas.openxmlformats.org/officeDocument/2006/relationships/slide" Target="slides/slide1.xml"/><Relationship Id="rId18" Type="http://schemas.openxmlformats.org/officeDocument/2006/relationships/font" Target="fonts/Alegreya-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a227d7c559_0_5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a227d7c55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a227d7c559_0_107: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a227d7c559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a227d7c559_0_14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a227d7c55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0" y="0"/>
            <a:ext cx="7560000" cy="10692000"/>
            <a:chOff x="0" y="0"/>
            <a:chExt cx="7560000" cy="10692000"/>
          </a:xfrm>
        </p:grpSpPr>
        <p:sp>
          <p:nvSpPr>
            <p:cNvPr id="55" name="Google Shape;55;p13"/>
            <p:cNvSpPr/>
            <p:nvPr/>
          </p:nvSpPr>
          <p:spPr>
            <a:xfrm>
              <a:off x="0" y="0"/>
              <a:ext cx="7560000" cy="10692000"/>
            </a:xfrm>
            <a:prstGeom prst="rect">
              <a:avLst/>
            </a:prstGeom>
            <a:solidFill>
              <a:srgbClr val="EBD3B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 name="Google Shape;56;p13"/>
            <p:cNvPicPr preferRelativeResize="0"/>
            <p:nvPr/>
          </p:nvPicPr>
          <p:blipFill rotWithShape="1">
            <a:blip r:embed="rId3">
              <a:alphaModFix/>
            </a:blip>
            <a:srcRect b="2207" l="2217" r="2207" t="2217"/>
            <a:stretch/>
          </p:blipFill>
          <p:spPr>
            <a:xfrm>
              <a:off x="1" y="1"/>
              <a:ext cx="7559999" cy="10691999"/>
            </a:xfrm>
            <a:prstGeom prst="rect">
              <a:avLst/>
            </a:prstGeom>
            <a:noFill/>
            <a:ln>
              <a:noFill/>
            </a:ln>
          </p:spPr>
        </p:pic>
      </p:grpSp>
      <p:pic>
        <p:nvPicPr>
          <p:cNvPr id="57" name="Google Shape;57;p13"/>
          <p:cNvPicPr preferRelativeResize="0"/>
          <p:nvPr/>
        </p:nvPicPr>
        <p:blipFill>
          <a:blip r:embed="rId4">
            <a:alphaModFix/>
          </a:blip>
          <a:stretch>
            <a:fillRect/>
          </a:stretch>
        </p:blipFill>
        <p:spPr>
          <a:xfrm>
            <a:off x="269075" y="245197"/>
            <a:ext cx="7019099" cy="1277365"/>
          </a:xfrm>
          <a:prstGeom prst="rect">
            <a:avLst/>
          </a:prstGeom>
          <a:noFill/>
          <a:ln>
            <a:noFill/>
          </a:ln>
        </p:spPr>
      </p:pic>
      <p:sp>
        <p:nvSpPr>
          <p:cNvPr id="58" name="Google Shape;58;p13"/>
          <p:cNvSpPr/>
          <p:nvPr/>
        </p:nvSpPr>
        <p:spPr>
          <a:xfrm>
            <a:off x="3870000" y="8692350"/>
            <a:ext cx="3420000" cy="1747500"/>
          </a:xfrm>
          <a:prstGeom prst="rect">
            <a:avLst/>
          </a:prstGeom>
          <a:solidFill>
            <a:srgbClr val="2818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 name="Google Shape;59;p13"/>
          <p:cNvSpPr txBox="1"/>
          <p:nvPr/>
        </p:nvSpPr>
        <p:spPr>
          <a:xfrm>
            <a:off x="288000" y="390857"/>
            <a:ext cx="6984000" cy="708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600">
                <a:solidFill>
                  <a:srgbClr val="281800"/>
                </a:solidFill>
                <a:latin typeface="Bevan"/>
                <a:ea typeface="Bevan"/>
                <a:cs typeface="Bevan"/>
                <a:sym typeface="Bevan"/>
              </a:rPr>
              <a:t>Vintage  Newspaper</a:t>
            </a:r>
            <a:endParaRPr sz="4600">
              <a:solidFill>
                <a:srgbClr val="281800"/>
              </a:solidFill>
              <a:latin typeface="Bevan"/>
              <a:ea typeface="Bevan"/>
              <a:cs typeface="Bevan"/>
              <a:sym typeface="Bevan"/>
            </a:endParaRPr>
          </a:p>
        </p:txBody>
      </p:sp>
      <p:sp>
        <p:nvSpPr>
          <p:cNvPr id="60" name="Google Shape;60;p13"/>
          <p:cNvSpPr txBox="1"/>
          <p:nvPr/>
        </p:nvSpPr>
        <p:spPr>
          <a:xfrm>
            <a:off x="543705" y="1174000"/>
            <a:ext cx="9585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281800"/>
                </a:solidFill>
                <a:latin typeface="Alegreya"/>
                <a:ea typeface="Alegreya"/>
                <a:cs typeface="Alegreya"/>
                <a:sym typeface="Alegreya"/>
              </a:rPr>
              <a:t>Issue - #1</a:t>
            </a:r>
            <a:endParaRPr sz="1200">
              <a:solidFill>
                <a:srgbClr val="281800"/>
              </a:solidFill>
              <a:latin typeface="Alegreya"/>
              <a:ea typeface="Alegreya"/>
              <a:cs typeface="Alegreya"/>
              <a:sym typeface="Alegreya"/>
            </a:endParaRPr>
          </a:p>
        </p:txBody>
      </p:sp>
      <p:sp>
        <p:nvSpPr>
          <p:cNvPr id="61" name="Google Shape;61;p13"/>
          <p:cNvSpPr txBox="1"/>
          <p:nvPr/>
        </p:nvSpPr>
        <p:spPr>
          <a:xfrm>
            <a:off x="2695200" y="1174000"/>
            <a:ext cx="21696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200">
                <a:solidFill>
                  <a:srgbClr val="281800"/>
                </a:solidFill>
                <a:latin typeface="Alegreya"/>
                <a:ea typeface="Alegreya"/>
                <a:cs typeface="Alegreya"/>
                <a:sym typeface="Alegreya"/>
              </a:rPr>
              <a:t>Sunday, November 15, 1970</a:t>
            </a:r>
            <a:endParaRPr sz="1200">
              <a:solidFill>
                <a:srgbClr val="281800"/>
              </a:solidFill>
              <a:latin typeface="Alegreya"/>
              <a:ea typeface="Alegreya"/>
              <a:cs typeface="Alegreya"/>
              <a:sym typeface="Alegreya"/>
            </a:endParaRPr>
          </a:p>
        </p:txBody>
      </p:sp>
      <p:sp>
        <p:nvSpPr>
          <p:cNvPr id="62" name="Google Shape;62;p13"/>
          <p:cNvSpPr txBox="1"/>
          <p:nvPr/>
        </p:nvSpPr>
        <p:spPr>
          <a:xfrm>
            <a:off x="6507675" y="1174000"/>
            <a:ext cx="526800" cy="184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1200">
                <a:solidFill>
                  <a:srgbClr val="281800"/>
                </a:solidFill>
                <a:latin typeface="Alegreya"/>
                <a:ea typeface="Alegreya"/>
                <a:cs typeface="Alegreya"/>
                <a:sym typeface="Alegreya"/>
              </a:rPr>
              <a:t>$0.25</a:t>
            </a:r>
            <a:endParaRPr sz="1200">
              <a:solidFill>
                <a:srgbClr val="281800"/>
              </a:solidFill>
              <a:latin typeface="Alegreya"/>
              <a:ea typeface="Alegreya"/>
              <a:cs typeface="Alegreya"/>
              <a:sym typeface="Alegreya"/>
            </a:endParaRPr>
          </a:p>
        </p:txBody>
      </p:sp>
      <p:sp>
        <p:nvSpPr>
          <p:cNvPr id="63" name="Google Shape;63;p13"/>
          <p:cNvSpPr txBox="1"/>
          <p:nvPr/>
        </p:nvSpPr>
        <p:spPr>
          <a:xfrm>
            <a:off x="288000" y="1669378"/>
            <a:ext cx="69840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200">
                <a:solidFill>
                  <a:srgbClr val="281800"/>
                </a:solidFill>
                <a:latin typeface="Bitter SemiBold"/>
                <a:ea typeface="Bitter SemiBold"/>
                <a:cs typeface="Bitter SemiBold"/>
                <a:sym typeface="Bitter SemiBold"/>
              </a:rPr>
              <a:t>Moon Landing Celebrations</a:t>
            </a:r>
            <a:endParaRPr sz="4200">
              <a:solidFill>
                <a:srgbClr val="281800"/>
              </a:solidFill>
              <a:latin typeface="Bitter SemiBold"/>
              <a:ea typeface="Bitter SemiBold"/>
              <a:cs typeface="Bitter SemiBold"/>
              <a:sym typeface="Bitter SemiBold"/>
            </a:endParaRPr>
          </a:p>
        </p:txBody>
      </p:sp>
      <p:grpSp>
        <p:nvGrpSpPr>
          <p:cNvPr id="64" name="Google Shape;64;p13"/>
          <p:cNvGrpSpPr/>
          <p:nvPr/>
        </p:nvGrpSpPr>
        <p:grpSpPr>
          <a:xfrm>
            <a:off x="3870000" y="2371657"/>
            <a:ext cx="3420000" cy="3522568"/>
            <a:chOff x="3870000" y="2371657"/>
            <a:chExt cx="3420000" cy="3522568"/>
          </a:xfrm>
        </p:grpSpPr>
        <p:sp>
          <p:nvSpPr>
            <p:cNvPr id="65" name="Google Shape;65;p13"/>
            <p:cNvSpPr txBox="1"/>
            <p:nvPr/>
          </p:nvSpPr>
          <p:spPr>
            <a:xfrm>
              <a:off x="3889178" y="2371657"/>
              <a:ext cx="41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4100">
                  <a:solidFill>
                    <a:srgbClr val="281800"/>
                  </a:solidFill>
                  <a:latin typeface="Alegreya"/>
                  <a:ea typeface="Alegreya"/>
                  <a:cs typeface="Alegreya"/>
                  <a:sym typeface="Alegreya"/>
                </a:rPr>
                <a:t>C</a:t>
              </a:r>
              <a:endParaRPr sz="4100">
                <a:solidFill>
                  <a:srgbClr val="281800"/>
                </a:solidFill>
                <a:latin typeface="Alegreya"/>
                <a:ea typeface="Alegreya"/>
                <a:cs typeface="Alegreya"/>
                <a:sym typeface="Alegreya"/>
              </a:endParaRPr>
            </a:p>
          </p:txBody>
        </p:sp>
        <p:sp>
          <p:nvSpPr>
            <p:cNvPr id="66" name="Google Shape;66;p13"/>
            <p:cNvSpPr txBox="1"/>
            <p:nvPr/>
          </p:nvSpPr>
          <p:spPr>
            <a:xfrm>
              <a:off x="4304674" y="2488025"/>
              <a:ext cx="29853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elebrations erupted worldwide as humanity achieved the remarkable feat of landing on </a:t>
              </a:r>
              <a:endParaRPr sz="1200">
                <a:solidFill>
                  <a:srgbClr val="281800"/>
                </a:solidFill>
                <a:latin typeface="Alegreya"/>
                <a:ea typeface="Alegreya"/>
                <a:cs typeface="Alegreya"/>
                <a:sym typeface="Alegreya"/>
              </a:endParaRPr>
            </a:p>
          </p:txBody>
        </p:sp>
        <p:sp>
          <p:nvSpPr>
            <p:cNvPr id="67" name="Google Shape;67;p13"/>
            <p:cNvSpPr txBox="1"/>
            <p:nvPr/>
          </p:nvSpPr>
          <p:spPr>
            <a:xfrm>
              <a:off x="3870000" y="2938925"/>
              <a:ext cx="3420000" cy="29553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the moon for the first time. The historic event marks a giant leap for mankind.</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As celebrations unfold across the world, people gather in joyous awe, recognizing the significance of this historic milestone. From technological breakthroughs to the unification of nations in a shared vision of exploration, the legacy of this achievement will endure through the ages. </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Today, as we celebrate the anniversary of this extraordinary event, let us reflect on the daring spirit that propelled humanity beyond Earth's confines and into the vastness of space, forever changing the course of history.</a:t>
              </a:r>
              <a:endParaRPr sz="1200">
                <a:solidFill>
                  <a:srgbClr val="281800"/>
                </a:solidFill>
                <a:latin typeface="Alegreya"/>
                <a:ea typeface="Alegreya"/>
                <a:cs typeface="Alegreya"/>
                <a:sym typeface="Alegreya"/>
              </a:endParaRPr>
            </a:p>
          </p:txBody>
        </p:sp>
      </p:grpSp>
      <p:pic>
        <p:nvPicPr>
          <p:cNvPr id="68" name="Google Shape;68;p13"/>
          <p:cNvPicPr preferRelativeResize="0"/>
          <p:nvPr/>
        </p:nvPicPr>
        <p:blipFill>
          <a:blip r:embed="rId5">
            <a:alphaModFix/>
          </a:blip>
          <a:stretch>
            <a:fillRect/>
          </a:stretch>
        </p:blipFill>
        <p:spPr>
          <a:xfrm>
            <a:off x="270000" y="2520000"/>
            <a:ext cx="3419999" cy="3470938"/>
          </a:xfrm>
          <a:prstGeom prst="rect">
            <a:avLst/>
          </a:prstGeom>
          <a:noFill/>
          <a:ln>
            <a:noFill/>
          </a:ln>
        </p:spPr>
      </p:pic>
      <p:cxnSp>
        <p:nvCxnSpPr>
          <p:cNvPr id="69" name="Google Shape;69;p13"/>
          <p:cNvCxnSpPr/>
          <p:nvPr/>
        </p:nvCxnSpPr>
        <p:spPr>
          <a:xfrm>
            <a:off x="271800" y="6157828"/>
            <a:ext cx="7019100" cy="0"/>
          </a:xfrm>
          <a:prstGeom prst="straightConnector1">
            <a:avLst/>
          </a:prstGeom>
          <a:noFill/>
          <a:ln cap="flat" cmpd="sng" w="19050">
            <a:solidFill>
              <a:srgbClr val="281800"/>
            </a:solidFill>
            <a:prstDash val="solid"/>
            <a:round/>
            <a:headEnd len="med" w="med" type="none"/>
            <a:tailEnd len="med" w="med" type="none"/>
          </a:ln>
        </p:spPr>
      </p:cxnSp>
      <p:pic>
        <p:nvPicPr>
          <p:cNvPr id="70" name="Google Shape;70;p13"/>
          <p:cNvPicPr preferRelativeResize="0"/>
          <p:nvPr/>
        </p:nvPicPr>
        <p:blipFill>
          <a:blip r:embed="rId6">
            <a:alphaModFix/>
          </a:blip>
          <a:stretch>
            <a:fillRect/>
          </a:stretch>
        </p:blipFill>
        <p:spPr>
          <a:xfrm>
            <a:off x="3870000" y="6440425"/>
            <a:ext cx="3419999" cy="2281400"/>
          </a:xfrm>
          <a:prstGeom prst="rect">
            <a:avLst/>
          </a:prstGeom>
          <a:noFill/>
          <a:ln>
            <a:noFill/>
          </a:ln>
        </p:spPr>
      </p:pic>
      <p:sp>
        <p:nvSpPr>
          <p:cNvPr id="71" name="Google Shape;71;p13"/>
          <p:cNvSpPr txBox="1"/>
          <p:nvPr/>
        </p:nvSpPr>
        <p:spPr>
          <a:xfrm>
            <a:off x="4094400" y="8824824"/>
            <a:ext cx="2971200" cy="529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SzPts val="1100"/>
              <a:buFont typeface="Arial"/>
              <a:buNone/>
            </a:pPr>
            <a:r>
              <a:rPr lang="uk" sz="1600">
                <a:solidFill>
                  <a:srgbClr val="EBD3B0"/>
                </a:solidFill>
                <a:latin typeface="Bitter SemiBold"/>
                <a:ea typeface="Bitter SemiBold"/>
                <a:cs typeface="Bitter SemiBold"/>
                <a:sym typeface="Bitter SemiBold"/>
              </a:rPr>
              <a:t>Classic Movie Spotlight: </a:t>
            </a:r>
            <a:endParaRPr sz="1600">
              <a:solidFill>
                <a:srgbClr val="EBD3B0"/>
              </a:solidFill>
              <a:latin typeface="Bitter SemiBold"/>
              <a:ea typeface="Bitter SemiBold"/>
              <a:cs typeface="Bitter SemiBold"/>
              <a:sym typeface="Bitter SemiBold"/>
            </a:endParaRPr>
          </a:p>
          <a:p>
            <a:pPr indent="0" lvl="0" marL="0" rtl="0" algn="ctr">
              <a:lnSpc>
                <a:spcPct val="115000"/>
              </a:lnSpc>
              <a:spcBef>
                <a:spcPts val="0"/>
              </a:spcBef>
              <a:spcAft>
                <a:spcPts val="0"/>
              </a:spcAft>
              <a:buNone/>
            </a:pPr>
            <a:r>
              <a:rPr lang="uk" sz="1600">
                <a:solidFill>
                  <a:srgbClr val="EBD3B0"/>
                </a:solidFill>
                <a:latin typeface="Bitter SemiBold"/>
                <a:ea typeface="Bitter SemiBold"/>
                <a:cs typeface="Bitter SemiBold"/>
                <a:sym typeface="Bitter SemiBold"/>
              </a:rPr>
              <a:t>“Casablanca”</a:t>
            </a:r>
            <a:endParaRPr sz="1600">
              <a:solidFill>
                <a:srgbClr val="EBD3B0"/>
              </a:solidFill>
              <a:latin typeface="Bitter SemiBold"/>
              <a:ea typeface="Bitter SemiBold"/>
              <a:cs typeface="Bitter SemiBold"/>
              <a:sym typeface="Bitter SemiBold"/>
            </a:endParaRPr>
          </a:p>
        </p:txBody>
      </p:sp>
      <p:grpSp>
        <p:nvGrpSpPr>
          <p:cNvPr id="72" name="Google Shape;72;p13"/>
          <p:cNvGrpSpPr/>
          <p:nvPr/>
        </p:nvGrpSpPr>
        <p:grpSpPr>
          <a:xfrm>
            <a:off x="3964423" y="9315157"/>
            <a:ext cx="3264328" cy="1001691"/>
            <a:chOff x="3889178" y="2371657"/>
            <a:chExt cx="3420652" cy="1001691"/>
          </a:xfrm>
        </p:grpSpPr>
        <p:sp>
          <p:nvSpPr>
            <p:cNvPr id="73" name="Google Shape;73;p13"/>
            <p:cNvSpPr txBox="1"/>
            <p:nvPr/>
          </p:nvSpPr>
          <p:spPr>
            <a:xfrm>
              <a:off x="3889178" y="2371657"/>
              <a:ext cx="41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4100">
                  <a:solidFill>
                    <a:srgbClr val="EBD3B0"/>
                  </a:solidFill>
                  <a:latin typeface="Alegreya"/>
                  <a:ea typeface="Alegreya"/>
                  <a:cs typeface="Alegreya"/>
                  <a:sym typeface="Alegreya"/>
                </a:rPr>
                <a:t>D</a:t>
              </a:r>
              <a:endParaRPr sz="4100">
                <a:solidFill>
                  <a:srgbClr val="EBD3B0"/>
                </a:solidFill>
                <a:latin typeface="Alegreya"/>
                <a:ea typeface="Alegreya"/>
                <a:cs typeface="Alegreya"/>
                <a:sym typeface="Alegreya"/>
              </a:endParaRPr>
            </a:p>
          </p:txBody>
        </p:sp>
        <p:sp>
          <p:nvSpPr>
            <p:cNvPr id="74" name="Google Shape;74;p13"/>
            <p:cNvSpPr txBox="1"/>
            <p:nvPr/>
          </p:nvSpPr>
          <p:spPr>
            <a:xfrm>
              <a:off x="4304674" y="2488025"/>
              <a:ext cx="29853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EBD3B0"/>
                  </a:solidFill>
                  <a:latin typeface="Alegreya"/>
                  <a:ea typeface="Alegreya"/>
                  <a:cs typeface="Alegreya"/>
                  <a:sym typeface="Alegreya"/>
                </a:rPr>
                <a:t>elve into the timeless allure of the iconic film "Casablanca." Discover why this cinematic </a:t>
              </a:r>
              <a:endParaRPr sz="1200">
                <a:solidFill>
                  <a:srgbClr val="EBD3B0"/>
                </a:solidFill>
                <a:latin typeface="Alegreya"/>
                <a:ea typeface="Alegreya"/>
                <a:cs typeface="Alegreya"/>
                <a:sym typeface="Alegreya"/>
              </a:endParaRPr>
            </a:p>
          </p:txBody>
        </p:sp>
        <p:sp>
          <p:nvSpPr>
            <p:cNvPr id="75" name="Google Shape;75;p13"/>
            <p:cNvSpPr txBox="1"/>
            <p:nvPr/>
          </p:nvSpPr>
          <p:spPr>
            <a:xfrm>
              <a:off x="3889830" y="2957849"/>
              <a:ext cx="34200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EBD3B0"/>
                  </a:solidFill>
                  <a:latin typeface="Alegreya"/>
                  <a:ea typeface="Alegreya"/>
                  <a:cs typeface="Alegreya"/>
                  <a:sym typeface="Alegreya"/>
                </a:rPr>
                <a:t>masterpiece continues to captivate audiences decades after its release.</a:t>
              </a:r>
              <a:endParaRPr sz="1200">
                <a:solidFill>
                  <a:srgbClr val="EBD3B0"/>
                </a:solidFill>
                <a:latin typeface="Alegreya"/>
                <a:ea typeface="Alegreya"/>
                <a:cs typeface="Alegreya"/>
                <a:sym typeface="Alegreya"/>
              </a:endParaRPr>
            </a:p>
          </p:txBody>
        </p:sp>
      </p:grpSp>
      <p:sp>
        <p:nvSpPr>
          <p:cNvPr id="76" name="Google Shape;76;p13"/>
          <p:cNvSpPr txBox="1"/>
          <p:nvPr/>
        </p:nvSpPr>
        <p:spPr>
          <a:xfrm>
            <a:off x="269075" y="6349932"/>
            <a:ext cx="3420000" cy="1569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3400">
                <a:solidFill>
                  <a:srgbClr val="281800"/>
                </a:solidFill>
                <a:latin typeface="Bitter SemiBold"/>
                <a:ea typeface="Bitter SemiBold"/>
                <a:cs typeface="Bitter SemiBold"/>
                <a:sym typeface="Bitter SemiBold"/>
              </a:rPr>
              <a:t>"Prohibition Era: The Roaring Twenties"</a:t>
            </a:r>
            <a:endParaRPr i="1" sz="3400">
              <a:solidFill>
                <a:srgbClr val="281800"/>
              </a:solidFill>
              <a:latin typeface="Bitter SemiBold"/>
              <a:ea typeface="Bitter SemiBold"/>
              <a:cs typeface="Bitter SemiBold"/>
              <a:sym typeface="Bitter SemiBold"/>
            </a:endParaRPr>
          </a:p>
        </p:txBody>
      </p:sp>
      <p:grpSp>
        <p:nvGrpSpPr>
          <p:cNvPr id="77" name="Google Shape;77;p13"/>
          <p:cNvGrpSpPr/>
          <p:nvPr/>
        </p:nvGrpSpPr>
        <p:grpSpPr>
          <a:xfrm>
            <a:off x="270675" y="7911948"/>
            <a:ext cx="3420020" cy="1001702"/>
            <a:chOff x="3861032" y="2371657"/>
            <a:chExt cx="3583800" cy="1001702"/>
          </a:xfrm>
        </p:grpSpPr>
        <p:sp>
          <p:nvSpPr>
            <p:cNvPr id="78" name="Google Shape;78;p13"/>
            <p:cNvSpPr txBox="1"/>
            <p:nvPr/>
          </p:nvSpPr>
          <p:spPr>
            <a:xfrm>
              <a:off x="3889178" y="2371657"/>
              <a:ext cx="41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4100">
                  <a:solidFill>
                    <a:srgbClr val="281800"/>
                  </a:solidFill>
                  <a:latin typeface="Alegreya"/>
                  <a:ea typeface="Alegreya"/>
                  <a:cs typeface="Alegreya"/>
                  <a:sym typeface="Alegreya"/>
                </a:rPr>
                <a:t>E</a:t>
              </a:r>
              <a:endParaRPr sz="4100">
                <a:solidFill>
                  <a:srgbClr val="281800"/>
                </a:solidFill>
                <a:latin typeface="Alegreya"/>
                <a:ea typeface="Alegreya"/>
                <a:cs typeface="Alegreya"/>
                <a:sym typeface="Alegreya"/>
              </a:endParaRPr>
            </a:p>
          </p:txBody>
        </p:sp>
        <p:sp>
          <p:nvSpPr>
            <p:cNvPr id="79" name="Google Shape;79;p13"/>
            <p:cNvSpPr txBox="1"/>
            <p:nvPr/>
          </p:nvSpPr>
          <p:spPr>
            <a:xfrm>
              <a:off x="4304682" y="2488034"/>
              <a:ext cx="31395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xplore the tumultuous era of Prohibition, speakeasies, and the Jazz Age. Learn about the </a:t>
              </a:r>
              <a:endParaRPr sz="1200">
                <a:solidFill>
                  <a:srgbClr val="281800"/>
                </a:solidFill>
                <a:latin typeface="Alegreya"/>
                <a:ea typeface="Alegreya"/>
                <a:cs typeface="Alegreya"/>
                <a:sym typeface="Alegreya"/>
              </a:endParaRPr>
            </a:p>
          </p:txBody>
        </p:sp>
        <p:sp>
          <p:nvSpPr>
            <p:cNvPr id="80" name="Google Shape;80;p13"/>
            <p:cNvSpPr txBox="1"/>
            <p:nvPr/>
          </p:nvSpPr>
          <p:spPr>
            <a:xfrm>
              <a:off x="3861032" y="2957859"/>
              <a:ext cx="35838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societal changes and the impact of this transformative period in American history.</a:t>
              </a:r>
              <a:endParaRPr sz="1200">
                <a:solidFill>
                  <a:srgbClr val="281800"/>
                </a:solidFill>
                <a:latin typeface="Alegreya"/>
                <a:ea typeface="Alegreya"/>
                <a:cs typeface="Alegreya"/>
                <a:sym typeface="Alegreya"/>
              </a:endParaRPr>
            </a:p>
          </p:txBody>
        </p:sp>
      </p:grpSp>
      <p:cxnSp>
        <p:nvCxnSpPr>
          <p:cNvPr id="81" name="Google Shape;81;p13"/>
          <p:cNvCxnSpPr/>
          <p:nvPr/>
        </p:nvCxnSpPr>
        <p:spPr>
          <a:xfrm>
            <a:off x="271800" y="9288853"/>
            <a:ext cx="3424800" cy="0"/>
          </a:xfrm>
          <a:prstGeom prst="straightConnector1">
            <a:avLst/>
          </a:prstGeom>
          <a:noFill/>
          <a:ln cap="flat" cmpd="sng" w="19050">
            <a:solidFill>
              <a:srgbClr val="281800"/>
            </a:solidFill>
            <a:prstDash val="solid"/>
            <a:round/>
            <a:headEnd len="med" w="med" type="none"/>
            <a:tailEnd len="med" w="med" type="none"/>
          </a:ln>
        </p:spPr>
      </p:cxnSp>
      <p:grpSp>
        <p:nvGrpSpPr>
          <p:cNvPr id="82" name="Google Shape;82;p13"/>
          <p:cNvGrpSpPr/>
          <p:nvPr/>
        </p:nvGrpSpPr>
        <p:grpSpPr>
          <a:xfrm>
            <a:off x="270675" y="9413235"/>
            <a:ext cx="3420020" cy="1001702"/>
            <a:chOff x="3861032" y="2371657"/>
            <a:chExt cx="3583800" cy="1001702"/>
          </a:xfrm>
        </p:grpSpPr>
        <p:sp>
          <p:nvSpPr>
            <p:cNvPr id="83" name="Google Shape;83;p13"/>
            <p:cNvSpPr txBox="1"/>
            <p:nvPr/>
          </p:nvSpPr>
          <p:spPr>
            <a:xfrm>
              <a:off x="3889178" y="2371657"/>
              <a:ext cx="41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4100">
                  <a:solidFill>
                    <a:srgbClr val="281800"/>
                  </a:solidFill>
                  <a:latin typeface="Alegreya"/>
                  <a:ea typeface="Alegreya"/>
                  <a:cs typeface="Alegreya"/>
                  <a:sym typeface="Alegreya"/>
                </a:rPr>
                <a:t>S</a:t>
              </a:r>
              <a:endParaRPr sz="4100">
                <a:solidFill>
                  <a:srgbClr val="281800"/>
                </a:solidFill>
                <a:latin typeface="Alegreya"/>
                <a:ea typeface="Alegreya"/>
                <a:cs typeface="Alegreya"/>
                <a:sym typeface="Alegreya"/>
              </a:endParaRPr>
            </a:p>
          </p:txBody>
        </p:sp>
        <p:sp>
          <p:nvSpPr>
            <p:cNvPr id="84" name="Google Shape;84;p13"/>
            <p:cNvSpPr txBox="1"/>
            <p:nvPr/>
          </p:nvSpPr>
          <p:spPr>
            <a:xfrm>
              <a:off x="4304682" y="2488034"/>
              <a:ext cx="31395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tep Back in Time with Our Retro Collection! Discover classic fashion, home decor, and </a:t>
              </a:r>
              <a:endParaRPr sz="1200">
                <a:solidFill>
                  <a:srgbClr val="281800"/>
                </a:solidFill>
                <a:latin typeface="Alegreya"/>
                <a:ea typeface="Alegreya"/>
                <a:cs typeface="Alegreya"/>
                <a:sym typeface="Alegreya"/>
              </a:endParaRPr>
            </a:p>
          </p:txBody>
        </p:sp>
        <p:sp>
          <p:nvSpPr>
            <p:cNvPr id="85" name="Google Shape;85;p13"/>
            <p:cNvSpPr txBox="1"/>
            <p:nvPr/>
          </p:nvSpPr>
          <p:spPr>
            <a:xfrm>
              <a:off x="3861032" y="2957859"/>
              <a:ext cx="35838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accessories inspired by the glamour of bygone eras. Visit our store today</a:t>
              </a:r>
              <a:endParaRPr sz="1200">
                <a:solidFill>
                  <a:srgbClr val="281800"/>
                </a:solidFill>
                <a:latin typeface="Alegreya"/>
                <a:ea typeface="Alegreya"/>
                <a:cs typeface="Alegreya"/>
                <a:sym typeface="Alegreya"/>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grpSp>
        <p:nvGrpSpPr>
          <p:cNvPr id="90" name="Google Shape;90;p14"/>
          <p:cNvGrpSpPr/>
          <p:nvPr/>
        </p:nvGrpSpPr>
        <p:grpSpPr>
          <a:xfrm>
            <a:off x="0" y="0"/>
            <a:ext cx="7560000" cy="10692000"/>
            <a:chOff x="0" y="0"/>
            <a:chExt cx="7560000" cy="10692000"/>
          </a:xfrm>
        </p:grpSpPr>
        <p:sp>
          <p:nvSpPr>
            <p:cNvPr id="91" name="Google Shape;91;p14"/>
            <p:cNvSpPr/>
            <p:nvPr/>
          </p:nvSpPr>
          <p:spPr>
            <a:xfrm>
              <a:off x="0" y="0"/>
              <a:ext cx="7560000" cy="10692000"/>
            </a:xfrm>
            <a:prstGeom prst="rect">
              <a:avLst/>
            </a:prstGeom>
            <a:solidFill>
              <a:srgbClr val="EBD3B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2" name="Google Shape;92;p14"/>
            <p:cNvPicPr preferRelativeResize="0"/>
            <p:nvPr/>
          </p:nvPicPr>
          <p:blipFill rotWithShape="1">
            <a:blip r:embed="rId3">
              <a:alphaModFix/>
            </a:blip>
            <a:srcRect b="2207" l="2217" r="2207" t="2217"/>
            <a:stretch/>
          </p:blipFill>
          <p:spPr>
            <a:xfrm>
              <a:off x="1" y="1"/>
              <a:ext cx="7559999" cy="10691999"/>
            </a:xfrm>
            <a:prstGeom prst="rect">
              <a:avLst/>
            </a:prstGeom>
            <a:noFill/>
            <a:ln>
              <a:noFill/>
            </a:ln>
          </p:spPr>
        </p:pic>
      </p:grpSp>
      <p:sp>
        <p:nvSpPr>
          <p:cNvPr id="93" name="Google Shape;93;p14"/>
          <p:cNvSpPr/>
          <p:nvPr/>
        </p:nvSpPr>
        <p:spPr>
          <a:xfrm>
            <a:off x="270000" y="252000"/>
            <a:ext cx="7019100" cy="750300"/>
          </a:xfrm>
          <a:prstGeom prst="rect">
            <a:avLst/>
          </a:prstGeom>
          <a:solidFill>
            <a:srgbClr val="2818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 name="Google Shape;94;p14"/>
          <p:cNvSpPr txBox="1"/>
          <p:nvPr/>
        </p:nvSpPr>
        <p:spPr>
          <a:xfrm>
            <a:off x="378000" y="351675"/>
            <a:ext cx="3492000" cy="523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400">
                <a:solidFill>
                  <a:srgbClr val="EBD3B0"/>
                </a:solidFill>
                <a:latin typeface="Bevan"/>
                <a:ea typeface="Bevan"/>
                <a:cs typeface="Bevan"/>
                <a:sym typeface="Bevan"/>
              </a:rPr>
              <a:t>Local Events:</a:t>
            </a:r>
            <a:endParaRPr sz="3400">
              <a:solidFill>
                <a:srgbClr val="EBD3B0"/>
              </a:solidFill>
              <a:latin typeface="Bevan"/>
              <a:ea typeface="Bevan"/>
              <a:cs typeface="Bevan"/>
              <a:sym typeface="Bevan"/>
            </a:endParaRPr>
          </a:p>
        </p:txBody>
      </p:sp>
      <p:grpSp>
        <p:nvGrpSpPr>
          <p:cNvPr id="95" name="Google Shape;95;p14"/>
          <p:cNvGrpSpPr/>
          <p:nvPr/>
        </p:nvGrpSpPr>
        <p:grpSpPr>
          <a:xfrm>
            <a:off x="270450" y="2660885"/>
            <a:ext cx="3420000" cy="1906468"/>
            <a:chOff x="3870000" y="2219257"/>
            <a:chExt cx="3420000" cy="1906468"/>
          </a:xfrm>
        </p:grpSpPr>
        <p:sp>
          <p:nvSpPr>
            <p:cNvPr id="96" name="Google Shape;96;p14"/>
            <p:cNvSpPr txBox="1"/>
            <p:nvPr/>
          </p:nvSpPr>
          <p:spPr>
            <a:xfrm>
              <a:off x="3870501" y="2219257"/>
              <a:ext cx="41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4100">
                  <a:solidFill>
                    <a:srgbClr val="281800"/>
                  </a:solidFill>
                  <a:latin typeface="Alegreya"/>
                  <a:ea typeface="Alegreya"/>
                  <a:cs typeface="Alegreya"/>
                  <a:sym typeface="Alegreya"/>
                </a:rPr>
                <a:t>L</a:t>
              </a:r>
              <a:endParaRPr sz="4100">
                <a:solidFill>
                  <a:srgbClr val="281800"/>
                </a:solidFill>
                <a:latin typeface="Alegreya"/>
                <a:ea typeface="Alegreya"/>
                <a:cs typeface="Alegreya"/>
                <a:sym typeface="Alegreya"/>
              </a:endParaRPr>
            </a:p>
          </p:txBody>
        </p:sp>
        <p:sp>
          <p:nvSpPr>
            <p:cNvPr id="97" name="Google Shape;97;p14"/>
            <p:cNvSpPr txBox="1"/>
            <p:nvPr/>
          </p:nvSpPr>
          <p:spPr>
            <a:xfrm>
              <a:off x="4304674" y="2335625"/>
              <a:ext cx="29853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ast Saturday, families and friends gathered at Central Park for a delightful community picnic. </a:t>
              </a:r>
              <a:endParaRPr sz="1200">
                <a:solidFill>
                  <a:srgbClr val="281800"/>
                </a:solidFill>
                <a:latin typeface="Alegreya"/>
                <a:ea typeface="Alegreya"/>
                <a:cs typeface="Alegreya"/>
                <a:sym typeface="Alegreya"/>
              </a:endParaRPr>
            </a:p>
          </p:txBody>
        </p:sp>
        <p:sp>
          <p:nvSpPr>
            <p:cNvPr id="98" name="Google Shape;98;p14"/>
            <p:cNvSpPr txBox="1"/>
            <p:nvPr/>
          </p:nvSpPr>
          <p:spPr>
            <a:xfrm>
              <a:off x="3870000" y="2786525"/>
              <a:ext cx="3420000" cy="1339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Organized by the Neighborhood Association, the event featured live music, games, and a variety of delicious homemade dishes. </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The sunny weather added to the festive atmosphere, with attendees praising the event as a perfect way to connect with neighbors and enjoy the outdoors.</a:t>
              </a:r>
              <a:endParaRPr sz="1200">
                <a:solidFill>
                  <a:srgbClr val="281800"/>
                </a:solidFill>
                <a:latin typeface="Alegreya"/>
                <a:ea typeface="Alegreya"/>
                <a:cs typeface="Alegreya"/>
                <a:sym typeface="Alegreya"/>
              </a:endParaRPr>
            </a:p>
          </p:txBody>
        </p:sp>
      </p:grpSp>
      <p:cxnSp>
        <p:nvCxnSpPr>
          <p:cNvPr id="99" name="Google Shape;99;p14"/>
          <p:cNvCxnSpPr/>
          <p:nvPr/>
        </p:nvCxnSpPr>
        <p:spPr>
          <a:xfrm>
            <a:off x="270450" y="4985528"/>
            <a:ext cx="7019100" cy="0"/>
          </a:xfrm>
          <a:prstGeom prst="straightConnector1">
            <a:avLst/>
          </a:prstGeom>
          <a:noFill/>
          <a:ln cap="flat" cmpd="sng" w="19050">
            <a:solidFill>
              <a:srgbClr val="281800"/>
            </a:solidFill>
            <a:prstDash val="solid"/>
            <a:round/>
            <a:headEnd len="med" w="med" type="none"/>
            <a:tailEnd len="med" w="med" type="none"/>
          </a:ln>
        </p:spPr>
      </p:cxnSp>
      <p:grpSp>
        <p:nvGrpSpPr>
          <p:cNvPr id="100" name="Google Shape;100;p14"/>
          <p:cNvGrpSpPr/>
          <p:nvPr/>
        </p:nvGrpSpPr>
        <p:grpSpPr>
          <a:xfrm>
            <a:off x="251986" y="6307662"/>
            <a:ext cx="7037294" cy="1011327"/>
            <a:chOff x="3861054" y="2362036"/>
            <a:chExt cx="7374300" cy="1011327"/>
          </a:xfrm>
        </p:grpSpPr>
        <p:sp>
          <p:nvSpPr>
            <p:cNvPr id="101" name="Google Shape;101;p14"/>
            <p:cNvSpPr txBox="1"/>
            <p:nvPr/>
          </p:nvSpPr>
          <p:spPr>
            <a:xfrm>
              <a:off x="3889178" y="2362036"/>
              <a:ext cx="41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4100">
                  <a:solidFill>
                    <a:srgbClr val="281800"/>
                  </a:solidFill>
                  <a:latin typeface="Alegreya"/>
                  <a:ea typeface="Alegreya"/>
                  <a:cs typeface="Alegreya"/>
                  <a:sym typeface="Alegreya"/>
                </a:rPr>
                <a:t>T</a:t>
              </a:r>
              <a:endParaRPr sz="4100">
                <a:solidFill>
                  <a:srgbClr val="281800"/>
                </a:solidFill>
                <a:latin typeface="Alegreya"/>
                <a:ea typeface="Alegreya"/>
                <a:cs typeface="Alegreya"/>
                <a:sym typeface="Alegreya"/>
              </a:endParaRPr>
            </a:p>
          </p:txBody>
        </p:sp>
        <p:sp>
          <p:nvSpPr>
            <p:cNvPr id="102" name="Google Shape;102;p14"/>
            <p:cNvSpPr txBox="1"/>
            <p:nvPr/>
          </p:nvSpPr>
          <p:spPr>
            <a:xfrm>
              <a:off x="4304705" y="2488038"/>
              <a:ext cx="69306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he Town Hall Gallery hosted a captivating art exhibition featuring works from talented local artists. Paintings, sculptures, and mixed-media pieces adorned the gallery walls, showcasing the diverse creativity </a:t>
              </a:r>
              <a:endParaRPr sz="1200">
                <a:solidFill>
                  <a:srgbClr val="281800"/>
                </a:solidFill>
                <a:latin typeface="Alegreya"/>
                <a:ea typeface="Alegreya"/>
                <a:cs typeface="Alegreya"/>
                <a:sym typeface="Alegreya"/>
              </a:endParaRPr>
            </a:p>
          </p:txBody>
        </p:sp>
        <p:sp>
          <p:nvSpPr>
            <p:cNvPr id="103" name="Google Shape;103;p14"/>
            <p:cNvSpPr txBox="1"/>
            <p:nvPr/>
          </p:nvSpPr>
          <p:spPr>
            <a:xfrm>
              <a:off x="3861054" y="2957863"/>
              <a:ext cx="73743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within our community. Visitors praised the exhibition's quality and expressed admiration for the artists' unique perspectives.</a:t>
              </a:r>
              <a:endParaRPr sz="1200">
                <a:solidFill>
                  <a:srgbClr val="281800"/>
                </a:solidFill>
                <a:latin typeface="Alegreya"/>
                <a:ea typeface="Alegreya"/>
                <a:cs typeface="Alegreya"/>
                <a:sym typeface="Alegreya"/>
              </a:endParaRPr>
            </a:p>
          </p:txBody>
        </p:sp>
      </p:grpSp>
      <p:sp>
        <p:nvSpPr>
          <p:cNvPr id="104" name="Google Shape;104;p14"/>
          <p:cNvSpPr txBox="1"/>
          <p:nvPr/>
        </p:nvSpPr>
        <p:spPr>
          <a:xfrm>
            <a:off x="254993" y="1112749"/>
            <a:ext cx="3420000" cy="1523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uk" sz="3000">
                <a:solidFill>
                  <a:srgbClr val="281800"/>
                </a:solidFill>
                <a:latin typeface="Bitter SemiBold"/>
                <a:ea typeface="Bitter SemiBold"/>
                <a:cs typeface="Bitter SemiBold"/>
                <a:sym typeface="Bitter SemiBold"/>
              </a:rPr>
              <a:t>Community Picnic </a:t>
            </a:r>
            <a:endParaRPr sz="3000">
              <a:solidFill>
                <a:srgbClr val="281800"/>
              </a:solidFill>
              <a:latin typeface="Bitter SemiBold"/>
              <a:ea typeface="Bitter SemiBold"/>
              <a:cs typeface="Bitter SemiBold"/>
              <a:sym typeface="Bitter SemiBold"/>
            </a:endParaRPr>
          </a:p>
          <a:p>
            <a:pPr indent="0" lvl="0" marL="0" rtl="0" algn="l">
              <a:lnSpc>
                <a:spcPct val="115000"/>
              </a:lnSpc>
              <a:spcBef>
                <a:spcPts val="0"/>
              </a:spcBef>
              <a:spcAft>
                <a:spcPts val="0"/>
              </a:spcAft>
              <a:buClr>
                <a:schemeClr val="dk1"/>
              </a:buClr>
              <a:buSzPts val="1100"/>
              <a:buFont typeface="Arial"/>
              <a:buNone/>
            </a:pPr>
            <a:r>
              <a:rPr lang="uk" sz="3000">
                <a:solidFill>
                  <a:srgbClr val="281800"/>
                </a:solidFill>
                <a:latin typeface="Bitter SemiBold"/>
                <a:ea typeface="Bitter SemiBold"/>
                <a:cs typeface="Bitter SemiBold"/>
                <a:sym typeface="Bitter SemiBold"/>
              </a:rPr>
              <a:t>Delights Locals at </a:t>
            </a:r>
            <a:endParaRPr sz="3000">
              <a:solidFill>
                <a:srgbClr val="281800"/>
              </a:solidFill>
              <a:latin typeface="Bitter SemiBold"/>
              <a:ea typeface="Bitter SemiBold"/>
              <a:cs typeface="Bitter SemiBold"/>
              <a:sym typeface="Bitter SemiBold"/>
            </a:endParaRPr>
          </a:p>
          <a:p>
            <a:pPr indent="0" lvl="0" marL="0" rtl="0" algn="l">
              <a:lnSpc>
                <a:spcPct val="115000"/>
              </a:lnSpc>
              <a:spcBef>
                <a:spcPts val="0"/>
              </a:spcBef>
              <a:spcAft>
                <a:spcPts val="0"/>
              </a:spcAft>
              <a:buNone/>
            </a:pPr>
            <a:r>
              <a:rPr lang="uk" sz="3000">
                <a:solidFill>
                  <a:srgbClr val="281800"/>
                </a:solidFill>
                <a:latin typeface="Bitter SemiBold"/>
                <a:ea typeface="Bitter SemiBold"/>
                <a:cs typeface="Bitter SemiBold"/>
                <a:sym typeface="Bitter SemiBold"/>
              </a:rPr>
              <a:t>Central Park</a:t>
            </a:r>
            <a:endParaRPr sz="3000">
              <a:solidFill>
                <a:srgbClr val="281800"/>
              </a:solidFill>
              <a:latin typeface="Bitter SemiBold"/>
              <a:ea typeface="Bitter SemiBold"/>
              <a:cs typeface="Bitter SemiBold"/>
              <a:sym typeface="Bitter SemiBold"/>
            </a:endParaRPr>
          </a:p>
        </p:txBody>
      </p:sp>
      <p:sp>
        <p:nvSpPr>
          <p:cNvPr id="105" name="Google Shape;105;p14"/>
          <p:cNvSpPr txBox="1"/>
          <p:nvPr/>
        </p:nvSpPr>
        <p:spPr>
          <a:xfrm>
            <a:off x="5007441" y="573300"/>
            <a:ext cx="2169600" cy="138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900">
                <a:solidFill>
                  <a:srgbClr val="EBD3B0"/>
                </a:solidFill>
                <a:latin typeface="Alegreya"/>
                <a:ea typeface="Alegreya"/>
                <a:cs typeface="Alegreya"/>
                <a:sym typeface="Alegreya"/>
              </a:rPr>
              <a:t>Sunday, November 15, 1970</a:t>
            </a:r>
            <a:endParaRPr sz="900">
              <a:solidFill>
                <a:srgbClr val="EBD3B0"/>
              </a:solidFill>
              <a:latin typeface="Alegreya"/>
              <a:ea typeface="Alegreya"/>
              <a:cs typeface="Alegreya"/>
              <a:sym typeface="Alegreya"/>
            </a:endParaRPr>
          </a:p>
        </p:txBody>
      </p:sp>
      <p:sp>
        <p:nvSpPr>
          <p:cNvPr id="106" name="Google Shape;106;p14"/>
          <p:cNvSpPr txBox="1"/>
          <p:nvPr/>
        </p:nvSpPr>
        <p:spPr>
          <a:xfrm>
            <a:off x="4799850" y="351675"/>
            <a:ext cx="2367300" cy="215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a:solidFill>
                  <a:srgbClr val="EBD3B0"/>
                </a:solidFill>
                <a:latin typeface="Bevan"/>
                <a:ea typeface="Bevan"/>
                <a:cs typeface="Bevan"/>
                <a:sym typeface="Bevan"/>
              </a:rPr>
              <a:t>Vintage  Newspaper</a:t>
            </a:r>
            <a:endParaRPr>
              <a:solidFill>
                <a:srgbClr val="EBD3B0"/>
              </a:solidFill>
              <a:latin typeface="Bevan"/>
              <a:ea typeface="Bevan"/>
              <a:cs typeface="Bevan"/>
              <a:sym typeface="Bevan"/>
            </a:endParaRPr>
          </a:p>
        </p:txBody>
      </p:sp>
      <p:sp>
        <p:nvSpPr>
          <p:cNvPr id="107" name="Google Shape;107;p14"/>
          <p:cNvSpPr txBox="1"/>
          <p:nvPr/>
        </p:nvSpPr>
        <p:spPr>
          <a:xfrm>
            <a:off x="6449594" y="718125"/>
            <a:ext cx="727500" cy="138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900">
                <a:solidFill>
                  <a:srgbClr val="EBD3B0"/>
                </a:solidFill>
                <a:latin typeface="Alegreya"/>
                <a:ea typeface="Alegreya"/>
                <a:cs typeface="Alegreya"/>
                <a:sym typeface="Alegreya"/>
              </a:rPr>
              <a:t>Page - 2</a:t>
            </a:r>
            <a:endParaRPr sz="900">
              <a:solidFill>
                <a:srgbClr val="EBD3B0"/>
              </a:solidFill>
              <a:latin typeface="Alegreya"/>
              <a:ea typeface="Alegreya"/>
              <a:cs typeface="Alegreya"/>
              <a:sym typeface="Alegreya"/>
            </a:endParaRPr>
          </a:p>
        </p:txBody>
      </p:sp>
      <p:pic>
        <p:nvPicPr>
          <p:cNvPr id="108" name="Google Shape;108;p14"/>
          <p:cNvPicPr preferRelativeResize="0"/>
          <p:nvPr/>
        </p:nvPicPr>
        <p:blipFill rotWithShape="1">
          <a:blip r:embed="rId4">
            <a:alphaModFix/>
          </a:blip>
          <a:srcRect b="3836" l="0" r="0" t="0"/>
          <a:stretch/>
        </p:blipFill>
        <p:spPr>
          <a:xfrm>
            <a:off x="3870000" y="1174750"/>
            <a:ext cx="3424800" cy="3534888"/>
          </a:xfrm>
          <a:prstGeom prst="rect">
            <a:avLst/>
          </a:prstGeom>
          <a:noFill/>
          <a:ln>
            <a:noFill/>
          </a:ln>
        </p:spPr>
      </p:pic>
      <p:grpSp>
        <p:nvGrpSpPr>
          <p:cNvPr id="109" name="Google Shape;109;p14"/>
          <p:cNvGrpSpPr/>
          <p:nvPr/>
        </p:nvGrpSpPr>
        <p:grpSpPr>
          <a:xfrm>
            <a:off x="270450" y="7499050"/>
            <a:ext cx="7024341" cy="2940950"/>
            <a:chOff x="270450" y="7499050"/>
            <a:chExt cx="7024341" cy="2940950"/>
          </a:xfrm>
        </p:grpSpPr>
        <p:pic>
          <p:nvPicPr>
            <p:cNvPr id="110" name="Google Shape;110;p14"/>
            <p:cNvPicPr preferRelativeResize="0"/>
            <p:nvPr/>
          </p:nvPicPr>
          <p:blipFill>
            <a:blip r:embed="rId5">
              <a:alphaModFix/>
            </a:blip>
            <a:stretch>
              <a:fillRect/>
            </a:stretch>
          </p:blipFill>
          <p:spPr>
            <a:xfrm>
              <a:off x="270450" y="7499050"/>
              <a:ext cx="2253176" cy="2940950"/>
            </a:xfrm>
            <a:prstGeom prst="rect">
              <a:avLst/>
            </a:prstGeom>
            <a:noFill/>
            <a:ln>
              <a:noFill/>
            </a:ln>
          </p:spPr>
        </p:pic>
        <p:pic>
          <p:nvPicPr>
            <p:cNvPr id="111" name="Google Shape;111;p14"/>
            <p:cNvPicPr preferRelativeResize="0"/>
            <p:nvPr/>
          </p:nvPicPr>
          <p:blipFill>
            <a:blip r:embed="rId6">
              <a:alphaModFix/>
            </a:blip>
            <a:stretch>
              <a:fillRect/>
            </a:stretch>
          </p:blipFill>
          <p:spPr>
            <a:xfrm>
              <a:off x="2658142" y="7499050"/>
              <a:ext cx="2253176" cy="2940950"/>
            </a:xfrm>
            <a:prstGeom prst="rect">
              <a:avLst/>
            </a:prstGeom>
            <a:noFill/>
            <a:ln>
              <a:noFill/>
            </a:ln>
          </p:spPr>
        </p:pic>
        <p:pic>
          <p:nvPicPr>
            <p:cNvPr id="112" name="Google Shape;112;p14"/>
            <p:cNvPicPr preferRelativeResize="0"/>
            <p:nvPr/>
          </p:nvPicPr>
          <p:blipFill>
            <a:blip r:embed="rId7">
              <a:alphaModFix/>
            </a:blip>
            <a:stretch>
              <a:fillRect/>
            </a:stretch>
          </p:blipFill>
          <p:spPr>
            <a:xfrm>
              <a:off x="5045835" y="7499050"/>
              <a:ext cx="2248956" cy="2940950"/>
            </a:xfrm>
            <a:prstGeom prst="rect">
              <a:avLst/>
            </a:prstGeom>
            <a:noFill/>
            <a:ln>
              <a:noFill/>
            </a:ln>
          </p:spPr>
        </p:pic>
      </p:grpSp>
      <p:sp>
        <p:nvSpPr>
          <p:cNvPr id="113" name="Google Shape;113;p14"/>
          <p:cNvSpPr txBox="1"/>
          <p:nvPr/>
        </p:nvSpPr>
        <p:spPr>
          <a:xfrm>
            <a:off x="255008" y="5204989"/>
            <a:ext cx="7037400" cy="992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3000">
                <a:solidFill>
                  <a:srgbClr val="281800"/>
                </a:solidFill>
                <a:latin typeface="Bitter SemiBold"/>
                <a:ea typeface="Bitter SemiBold"/>
                <a:cs typeface="Bitter SemiBold"/>
                <a:sym typeface="Bitter SemiBold"/>
              </a:rPr>
              <a:t>Art Exhibition Showcases Local Talent at the Town Hall Gallery</a:t>
            </a:r>
            <a:endParaRPr sz="3000">
              <a:solidFill>
                <a:srgbClr val="281800"/>
              </a:solidFill>
              <a:latin typeface="Bitter SemiBold"/>
              <a:ea typeface="Bitter SemiBold"/>
              <a:cs typeface="Bitter SemiBold"/>
              <a:sym typeface="Bitter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grpSp>
        <p:nvGrpSpPr>
          <p:cNvPr id="118" name="Google Shape;118;p15"/>
          <p:cNvGrpSpPr/>
          <p:nvPr/>
        </p:nvGrpSpPr>
        <p:grpSpPr>
          <a:xfrm>
            <a:off x="0" y="0"/>
            <a:ext cx="7560000" cy="10692000"/>
            <a:chOff x="0" y="0"/>
            <a:chExt cx="7560000" cy="10692000"/>
          </a:xfrm>
        </p:grpSpPr>
        <p:sp>
          <p:nvSpPr>
            <p:cNvPr id="119" name="Google Shape;119;p15"/>
            <p:cNvSpPr/>
            <p:nvPr/>
          </p:nvSpPr>
          <p:spPr>
            <a:xfrm>
              <a:off x="0" y="0"/>
              <a:ext cx="7560000" cy="10692000"/>
            </a:xfrm>
            <a:prstGeom prst="rect">
              <a:avLst/>
            </a:prstGeom>
            <a:solidFill>
              <a:srgbClr val="EBD3B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0" name="Google Shape;120;p15"/>
            <p:cNvPicPr preferRelativeResize="0"/>
            <p:nvPr/>
          </p:nvPicPr>
          <p:blipFill rotWithShape="1">
            <a:blip r:embed="rId3">
              <a:alphaModFix/>
            </a:blip>
            <a:srcRect b="2207" l="2217" r="2207" t="2217"/>
            <a:stretch/>
          </p:blipFill>
          <p:spPr>
            <a:xfrm>
              <a:off x="1" y="1"/>
              <a:ext cx="7559999" cy="10691999"/>
            </a:xfrm>
            <a:prstGeom prst="rect">
              <a:avLst/>
            </a:prstGeom>
            <a:noFill/>
            <a:ln>
              <a:noFill/>
            </a:ln>
          </p:spPr>
        </p:pic>
      </p:grpSp>
      <p:sp>
        <p:nvSpPr>
          <p:cNvPr id="121" name="Google Shape;121;p15"/>
          <p:cNvSpPr/>
          <p:nvPr/>
        </p:nvSpPr>
        <p:spPr>
          <a:xfrm>
            <a:off x="270000" y="252000"/>
            <a:ext cx="7019100" cy="750300"/>
          </a:xfrm>
          <a:prstGeom prst="rect">
            <a:avLst/>
          </a:prstGeom>
          <a:solidFill>
            <a:srgbClr val="2818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 name="Google Shape;122;p15"/>
          <p:cNvSpPr txBox="1"/>
          <p:nvPr/>
        </p:nvSpPr>
        <p:spPr>
          <a:xfrm>
            <a:off x="378000" y="351675"/>
            <a:ext cx="4194000" cy="523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400">
                <a:solidFill>
                  <a:srgbClr val="EBD3B0"/>
                </a:solidFill>
                <a:latin typeface="Bevan"/>
                <a:ea typeface="Bevan"/>
                <a:cs typeface="Bevan"/>
                <a:sym typeface="Bevan"/>
              </a:rPr>
              <a:t>Featured Story:</a:t>
            </a:r>
            <a:endParaRPr sz="3400">
              <a:solidFill>
                <a:srgbClr val="EBD3B0"/>
              </a:solidFill>
              <a:latin typeface="Bevan"/>
              <a:ea typeface="Bevan"/>
              <a:cs typeface="Bevan"/>
              <a:sym typeface="Bevan"/>
            </a:endParaRPr>
          </a:p>
        </p:txBody>
      </p:sp>
      <p:grpSp>
        <p:nvGrpSpPr>
          <p:cNvPr id="123" name="Google Shape;123;p15"/>
          <p:cNvGrpSpPr/>
          <p:nvPr/>
        </p:nvGrpSpPr>
        <p:grpSpPr>
          <a:xfrm>
            <a:off x="3830115" y="1615497"/>
            <a:ext cx="3564885" cy="3527503"/>
            <a:chOff x="3827115" y="2214322"/>
            <a:chExt cx="3564885" cy="3527503"/>
          </a:xfrm>
        </p:grpSpPr>
        <p:sp>
          <p:nvSpPr>
            <p:cNvPr id="124" name="Google Shape;124;p15"/>
            <p:cNvSpPr txBox="1"/>
            <p:nvPr/>
          </p:nvSpPr>
          <p:spPr>
            <a:xfrm>
              <a:off x="3827115" y="2214322"/>
              <a:ext cx="41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4100">
                  <a:solidFill>
                    <a:srgbClr val="281800"/>
                  </a:solidFill>
                  <a:latin typeface="Alegreya"/>
                  <a:ea typeface="Alegreya"/>
                  <a:cs typeface="Alegreya"/>
                  <a:sym typeface="Alegreya"/>
                </a:rPr>
                <a:t>I</a:t>
              </a:r>
              <a:endParaRPr sz="4100">
                <a:solidFill>
                  <a:srgbClr val="281800"/>
                </a:solidFill>
                <a:latin typeface="Alegreya"/>
                <a:ea typeface="Alegreya"/>
                <a:cs typeface="Alegreya"/>
                <a:sym typeface="Alegreya"/>
              </a:endParaRPr>
            </a:p>
          </p:txBody>
        </p:sp>
        <p:sp>
          <p:nvSpPr>
            <p:cNvPr id="125" name="Google Shape;125;p15"/>
            <p:cNvSpPr txBox="1"/>
            <p:nvPr/>
          </p:nvSpPr>
          <p:spPr>
            <a:xfrm>
              <a:off x="4058687" y="2335626"/>
              <a:ext cx="33123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n the roaring twenties, an artistic movement emerged, revolutionizing skylines and </a:t>
              </a:r>
              <a:r>
                <a:rPr lang="uk" sz="1200">
                  <a:solidFill>
                    <a:srgbClr val="281800"/>
                  </a:solidFill>
                  <a:latin typeface="Alegreya"/>
                  <a:ea typeface="Alegreya"/>
                  <a:cs typeface="Alegreya"/>
                  <a:sym typeface="Alegreya"/>
                </a:rPr>
                <a:t>transforming</a:t>
              </a:r>
              <a:endParaRPr sz="1200">
                <a:solidFill>
                  <a:srgbClr val="281800"/>
                </a:solidFill>
                <a:latin typeface="Alegreya"/>
                <a:ea typeface="Alegreya"/>
                <a:cs typeface="Alegreya"/>
                <a:sym typeface="Alegreya"/>
              </a:endParaRPr>
            </a:p>
          </p:txBody>
        </p:sp>
        <p:sp>
          <p:nvSpPr>
            <p:cNvPr id="126" name="Google Shape;126;p15"/>
            <p:cNvSpPr txBox="1"/>
            <p:nvPr/>
          </p:nvSpPr>
          <p:spPr>
            <a:xfrm>
              <a:off x="3870000" y="2786526"/>
              <a:ext cx="3522000" cy="29553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cityscapes. Art Deco, the architectural embodiment of modernity and elegance, has taken the globe by storm. This innovative design style, with its geometric shapes, sleek lines, and lavish embellishments, has become the hallmark of sophistication.</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One iconic example of this architectural prowess is the Chrysler Building in New York City. Rising triumphantly, its metallic sheen and intricate ornamentation symbolize the zenith of Art Deco grandeur. From the opulent lobbies to its crowning spire, this skyscraper stands as a testament to the movement's ingenuity.</a:t>
              </a:r>
              <a:endParaRPr sz="1200">
                <a:solidFill>
                  <a:srgbClr val="281800"/>
                </a:solidFill>
                <a:latin typeface="Alegreya"/>
                <a:ea typeface="Alegreya"/>
                <a:cs typeface="Alegreya"/>
                <a:sym typeface="Alegreya"/>
              </a:endParaRPr>
            </a:p>
          </p:txBody>
        </p:sp>
      </p:grpSp>
      <p:sp>
        <p:nvSpPr>
          <p:cNvPr id="127" name="Google Shape;127;p15"/>
          <p:cNvSpPr txBox="1"/>
          <p:nvPr/>
        </p:nvSpPr>
        <p:spPr>
          <a:xfrm>
            <a:off x="269997" y="1065700"/>
            <a:ext cx="7019100" cy="538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3500">
                <a:solidFill>
                  <a:srgbClr val="281800"/>
                </a:solidFill>
                <a:latin typeface="Bitter SemiBold"/>
                <a:ea typeface="Bitter SemiBold"/>
                <a:cs typeface="Bitter SemiBold"/>
                <a:sym typeface="Bitter SemiBold"/>
              </a:rPr>
              <a:t>The Rise of Art Deco Architecture</a:t>
            </a:r>
            <a:endParaRPr sz="3500">
              <a:solidFill>
                <a:srgbClr val="281800"/>
              </a:solidFill>
              <a:latin typeface="Bitter SemiBold"/>
              <a:ea typeface="Bitter SemiBold"/>
              <a:cs typeface="Bitter SemiBold"/>
              <a:sym typeface="Bitter SemiBold"/>
            </a:endParaRPr>
          </a:p>
        </p:txBody>
      </p:sp>
      <p:grpSp>
        <p:nvGrpSpPr>
          <p:cNvPr id="128" name="Google Shape;128;p15"/>
          <p:cNvGrpSpPr/>
          <p:nvPr/>
        </p:nvGrpSpPr>
        <p:grpSpPr>
          <a:xfrm>
            <a:off x="4799850" y="351675"/>
            <a:ext cx="2377244" cy="505050"/>
            <a:chOff x="4799850" y="351675"/>
            <a:chExt cx="2377244" cy="505050"/>
          </a:xfrm>
        </p:grpSpPr>
        <p:sp>
          <p:nvSpPr>
            <p:cNvPr id="129" name="Google Shape;129;p15"/>
            <p:cNvSpPr txBox="1"/>
            <p:nvPr/>
          </p:nvSpPr>
          <p:spPr>
            <a:xfrm>
              <a:off x="5007441" y="573300"/>
              <a:ext cx="2169600" cy="138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900">
                  <a:solidFill>
                    <a:srgbClr val="EBD3B0"/>
                  </a:solidFill>
                  <a:latin typeface="Alegreya"/>
                  <a:ea typeface="Alegreya"/>
                  <a:cs typeface="Alegreya"/>
                  <a:sym typeface="Alegreya"/>
                </a:rPr>
                <a:t>Sunday</a:t>
              </a:r>
              <a:r>
                <a:rPr lang="uk" sz="900">
                  <a:solidFill>
                    <a:srgbClr val="EBD3B0"/>
                  </a:solidFill>
                  <a:latin typeface="Alegreya"/>
                  <a:ea typeface="Alegreya"/>
                  <a:cs typeface="Alegreya"/>
                  <a:sym typeface="Alegreya"/>
                </a:rPr>
                <a:t>, November 15, 1970</a:t>
              </a:r>
              <a:endParaRPr sz="900">
                <a:solidFill>
                  <a:srgbClr val="EBD3B0"/>
                </a:solidFill>
                <a:latin typeface="Alegreya"/>
                <a:ea typeface="Alegreya"/>
                <a:cs typeface="Alegreya"/>
                <a:sym typeface="Alegreya"/>
              </a:endParaRPr>
            </a:p>
          </p:txBody>
        </p:sp>
        <p:sp>
          <p:nvSpPr>
            <p:cNvPr id="130" name="Google Shape;130;p15"/>
            <p:cNvSpPr txBox="1"/>
            <p:nvPr/>
          </p:nvSpPr>
          <p:spPr>
            <a:xfrm>
              <a:off x="4799850" y="351675"/>
              <a:ext cx="2367300" cy="215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a:solidFill>
                    <a:srgbClr val="EBD3B0"/>
                  </a:solidFill>
                  <a:latin typeface="Bevan"/>
                  <a:ea typeface="Bevan"/>
                  <a:cs typeface="Bevan"/>
                  <a:sym typeface="Bevan"/>
                </a:rPr>
                <a:t>Vintage  Newspaper</a:t>
              </a:r>
              <a:endParaRPr>
                <a:solidFill>
                  <a:srgbClr val="EBD3B0"/>
                </a:solidFill>
                <a:latin typeface="Bevan"/>
                <a:ea typeface="Bevan"/>
                <a:cs typeface="Bevan"/>
                <a:sym typeface="Bevan"/>
              </a:endParaRPr>
            </a:p>
          </p:txBody>
        </p:sp>
        <p:sp>
          <p:nvSpPr>
            <p:cNvPr id="131" name="Google Shape;131;p15"/>
            <p:cNvSpPr txBox="1"/>
            <p:nvPr/>
          </p:nvSpPr>
          <p:spPr>
            <a:xfrm>
              <a:off x="6449594" y="718125"/>
              <a:ext cx="727500" cy="138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900">
                  <a:solidFill>
                    <a:srgbClr val="EBD3B0"/>
                  </a:solidFill>
                  <a:latin typeface="Alegreya"/>
                  <a:ea typeface="Alegreya"/>
                  <a:cs typeface="Alegreya"/>
                  <a:sym typeface="Alegreya"/>
                </a:rPr>
                <a:t>Page - 3</a:t>
              </a:r>
              <a:endParaRPr sz="900">
                <a:solidFill>
                  <a:srgbClr val="EBD3B0"/>
                </a:solidFill>
                <a:latin typeface="Alegreya"/>
                <a:ea typeface="Alegreya"/>
                <a:cs typeface="Alegreya"/>
                <a:sym typeface="Alegreya"/>
              </a:endParaRPr>
            </a:p>
          </p:txBody>
        </p:sp>
      </p:grpSp>
      <p:cxnSp>
        <p:nvCxnSpPr>
          <p:cNvPr id="132" name="Google Shape;132;p15"/>
          <p:cNvCxnSpPr/>
          <p:nvPr/>
        </p:nvCxnSpPr>
        <p:spPr>
          <a:xfrm>
            <a:off x="3870000" y="5327178"/>
            <a:ext cx="3426000" cy="0"/>
          </a:xfrm>
          <a:prstGeom prst="straightConnector1">
            <a:avLst/>
          </a:prstGeom>
          <a:noFill/>
          <a:ln cap="flat" cmpd="sng" w="19050">
            <a:solidFill>
              <a:srgbClr val="281800"/>
            </a:solidFill>
            <a:prstDash val="solid"/>
            <a:round/>
            <a:headEnd len="med" w="med" type="none"/>
            <a:tailEnd len="med" w="med" type="none"/>
          </a:ln>
        </p:spPr>
      </p:cxnSp>
      <p:pic>
        <p:nvPicPr>
          <p:cNvPr id="133" name="Google Shape;133;p15"/>
          <p:cNvPicPr preferRelativeResize="0"/>
          <p:nvPr/>
        </p:nvPicPr>
        <p:blipFill>
          <a:blip r:embed="rId4">
            <a:alphaModFix/>
          </a:blip>
          <a:stretch>
            <a:fillRect/>
          </a:stretch>
        </p:blipFill>
        <p:spPr>
          <a:xfrm>
            <a:off x="270000" y="1728000"/>
            <a:ext cx="3425999" cy="3591556"/>
          </a:xfrm>
          <a:prstGeom prst="rect">
            <a:avLst/>
          </a:prstGeom>
          <a:noFill/>
          <a:ln>
            <a:noFill/>
          </a:ln>
        </p:spPr>
      </p:pic>
      <p:pic>
        <p:nvPicPr>
          <p:cNvPr id="134" name="Google Shape;134;p15"/>
          <p:cNvPicPr preferRelativeResize="0"/>
          <p:nvPr/>
        </p:nvPicPr>
        <p:blipFill>
          <a:blip r:embed="rId5">
            <a:alphaModFix/>
          </a:blip>
          <a:stretch>
            <a:fillRect/>
          </a:stretch>
        </p:blipFill>
        <p:spPr>
          <a:xfrm>
            <a:off x="3885679" y="5631421"/>
            <a:ext cx="3393800" cy="4808579"/>
          </a:xfrm>
          <a:prstGeom prst="rect">
            <a:avLst/>
          </a:prstGeom>
          <a:noFill/>
          <a:ln>
            <a:noFill/>
          </a:ln>
        </p:spPr>
      </p:pic>
      <p:cxnSp>
        <p:nvCxnSpPr>
          <p:cNvPr id="135" name="Google Shape;135;p15"/>
          <p:cNvCxnSpPr/>
          <p:nvPr/>
        </p:nvCxnSpPr>
        <p:spPr>
          <a:xfrm>
            <a:off x="264000" y="10440003"/>
            <a:ext cx="3426000" cy="0"/>
          </a:xfrm>
          <a:prstGeom prst="straightConnector1">
            <a:avLst/>
          </a:prstGeom>
          <a:noFill/>
          <a:ln cap="flat" cmpd="sng" w="19050">
            <a:solidFill>
              <a:srgbClr val="281800"/>
            </a:solidFill>
            <a:prstDash val="solid"/>
            <a:round/>
            <a:headEnd len="med" w="med" type="none"/>
            <a:tailEnd len="med" w="med" type="none"/>
          </a:ln>
        </p:spPr>
      </p:cxnSp>
      <p:grpSp>
        <p:nvGrpSpPr>
          <p:cNvPr id="136" name="Google Shape;136;p15"/>
          <p:cNvGrpSpPr/>
          <p:nvPr/>
        </p:nvGrpSpPr>
        <p:grpSpPr>
          <a:xfrm>
            <a:off x="264000" y="5465378"/>
            <a:ext cx="3555200" cy="4446268"/>
            <a:chOff x="3870000" y="2219257"/>
            <a:chExt cx="3555200" cy="4446268"/>
          </a:xfrm>
        </p:grpSpPr>
        <p:sp>
          <p:nvSpPr>
            <p:cNvPr id="137" name="Google Shape;137;p15"/>
            <p:cNvSpPr txBox="1"/>
            <p:nvPr/>
          </p:nvSpPr>
          <p:spPr>
            <a:xfrm>
              <a:off x="3870501" y="2219257"/>
              <a:ext cx="41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4100">
                  <a:solidFill>
                    <a:srgbClr val="281800"/>
                  </a:solidFill>
                  <a:latin typeface="Alegreya"/>
                  <a:ea typeface="Alegreya"/>
                  <a:cs typeface="Alegreya"/>
                  <a:sym typeface="Alegreya"/>
                </a:rPr>
                <a:t>A</a:t>
              </a:r>
              <a:endParaRPr sz="4100">
                <a:solidFill>
                  <a:srgbClr val="281800"/>
                </a:solidFill>
                <a:latin typeface="Alegreya"/>
                <a:ea typeface="Alegreya"/>
                <a:cs typeface="Alegreya"/>
                <a:sym typeface="Alegreya"/>
              </a:endParaRPr>
            </a:p>
          </p:txBody>
        </p:sp>
        <p:sp>
          <p:nvSpPr>
            <p:cNvPr id="138" name="Google Shape;138;p15"/>
            <p:cNvSpPr txBox="1"/>
            <p:nvPr/>
          </p:nvSpPr>
          <p:spPr>
            <a:xfrm>
              <a:off x="4286000" y="2335630"/>
              <a:ext cx="31392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cross the Atlantic, the Palais de Chaillot in Paris commands attention with its geometric </a:t>
              </a:r>
              <a:endParaRPr sz="1200">
                <a:solidFill>
                  <a:srgbClr val="281800"/>
                </a:solidFill>
                <a:latin typeface="Alegreya"/>
                <a:ea typeface="Alegreya"/>
                <a:cs typeface="Alegreya"/>
                <a:sym typeface="Alegreya"/>
              </a:endParaRPr>
            </a:p>
          </p:txBody>
        </p:sp>
        <p:sp>
          <p:nvSpPr>
            <p:cNvPr id="139" name="Google Shape;139;p15"/>
            <p:cNvSpPr txBox="1"/>
            <p:nvPr/>
          </p:nvSpPr>
          <p:spPr>
            <a:xfrm>
              <a:off x="3870000" y="2786526"/>
              <a:ext cx="3522000" cy="38790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precision and stunning visual appeal. Its symmetrical facades and decorative elements exemplify the elegance and glamour synonymous with Art Deco.</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Not confined by borders, Art Deco's influence extends worldwide, gracing theaters, hotels, and even everyday objects with its signature style. From Miami's vibrant pastel-hued buildings to Mumbai's majestic cinemas, Art Deco continues to captivate and inspire.</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With its marriage of form and function, Art Deco architecture embodies the spirit of an era and remains a timeless testament to human creativity.</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Witness the revolution firsthand and marvel at the magnificence of Art Deco - a testament to innovation, elegance, and the human spirit's quest for beauty!</a:t>
              </a:r>
              <a:endParaRPr sz="1200">
                <a:solidFill>
                  <a:srgbClr val="281800"/>
                </a:solidFill>
                <a:latin typeface="Alegreya"/>
                <a:ea typeface="Alegreya"/>
                <a:cs typeface="Alegreya"/>
                <a:sym typeface="Alegreya"/>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grpSp>
        <p:nvGrpSpPr>
          <p:cNvPr id="144" name="Google Shape;144;p16"/>
          <p:cNvGrpSpPr/>
          <p:nvPr/>
        </p:nvGrpSpPr>
        <p:grpSpPr>
          <a:xfrm>
            <a:off x="0" y="0"/>
            <a:ext cx="7560000" cy="10692000"/>
            <a:chOff x="0" y="0"/>
            <a:chExt cx="7560000" cy="10692000"/>
          </a:xfrm>
        </p:grpSpPr>
        <p:sp>
          <p:nvSpPr>
            <p:cNvPr id="145" name="Google Shape;145;p16"/>
            <p:cNvSpPr/>
            <p:nvPr/>
          </p:nvSpPr>
          <p:spPr>
            <a:xfrm>
              <a:off x="0" y="0"/>
              <a:ext cx="7560000" cy="10692000"/>
            </a:xfrm>
            <a:prstGeom prst="rect">
              <a:avLst/>
            </a:prstGeom>
            <a:solidFill>
              <a:srgbClr val="EBD3B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6" name="Google Shape;146;p16"/>
            <p:cNvPicPr preferRelativeResize="0"/>
            <p:nvPr/>
          </p:nvPicPr>
          <p:blipFill rotWithShape="1">
            <a:blip r:embed="rId3">
              <a:alphaModFix/>
            </a:blip>
            <a:srcRect b="2207" l="2217" r="2207" t="2217"/>
            <a:stretch/>
          </p:blipFill>
          <p:spPr>
            <a:xfrm>
              <a:off x="1" y="1"/>
              <a:ext cx="7559999" cy="10691999"/>
            </a:xfrm>
            <a:prstGeom prst="rect">
              <a:avLst/>
            </a:prstGeom>
            <a:noFill/>
            <a:ln>
              <a:noFill/>
            </a:ln>
          </p:spPr>
        </p:pic>
      </p:grpSp>
      <p:sp>
        <p:nvSpPr>
          <p:cNvPr id="147" name="Google Shape;147;p16"/>
          <p:cNvSpPr/>
          <p:nvPr/>
        </p:nvSpPr>
        <p:spPr>
          <a:xfrm>
            <a:off x="270000" y="252000"/>
            <a:ext cx="7019100" cy="750300"/>
          </a:xfrm>
          <a:prstGeom prst="rect">
            <a:avLst/>
          </a:prstGeom>
          <a:solidFill>
            <a:srgbClr val="2818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p16"/>
          <p:cNvSpPr txBox="1"/>
          <p:nvPr/>
        </p:nvSpPr>
        <p:spPr>
          <a:xfrm>
            <a:off x="378000" y="351675"/>
            <a:ext cx="4194000" cy="523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400">
                <a:solidFill>
                  <a:srgbClr val="EBD3B0"/>
                </a:solidFill>
                <a:latin typeface="Bevan"/>
                <a:ea typeface="Bevan"/>
                <a:cs typeface="Bevan"/>
                <a:sym typeface="Bevan"/>
              </a:rPr>
              <a:t>Lifestyle:</a:t>
            </a:r>
            <a:endParaRPr sz="3400">
              <a:solidFill>
                <a:srgbClr val="EBD3B0"/>
              </a:solidFill>
              <a:latin typeface="Bevan"/>
              <a:ea typeface="Bevan"/>
              <a:cs typeface="Bevan"/>
              <a:sym typeface="Bevan"/>
            </a:endParaRPr>
          </a:p>
        </p:txBody>
      </p:sp>
      <p:sp>
        <p:nvSpPr>
          <p:cNvPr id="149" name="Google Shape;149;p16"/>
          <p:cNvSpPr txBox="1"/>
          <p:nvPr/>
        </p:nvSpPr>
        <p:spPr>
          <a:xfrm>
            <a:off x="3863098" y="1065700"/>
            <a:ext cx="3426000" cy="992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3000">
                <a:solidFill>
                  <a:srgbClr val="281800"/>
                </a:solidFill>
                <a:latin typeface="Bitter SemiBold"/>
                <a:ea typeface="Bitter SemiBold"/>
                <a:cs typeface="Bitter SemiBold"/>
                <a:sym typeface="Bitter SemiBold"/>
              </a:rPr>
              <a:t>Fashion Tips for Vintage Glamour</a:t>
            </a:r>
            <a:endParaRPr sz="3000">
              <a:solidFill>
                <a:srgbClr val="281800"/>
              </a:solidFill>
              <a:latin typeface="Bitter SemiBold"/>
              <a:ea typeface="Bitter SemiBold"/>
              <a:cs typeface="Bitter SemiBold"/>
              <a:sym typeface="Bitter SemiBold"/>
            </a:endParaRPr>
          </a:p>
        </p:txBody>
      </p:sp>
      <p:grpSp>
        <p:nvGrpSpPr>
          <p:cNvPr id="150" name="Google Shape;150;p16"/>
          <p:cNvGrpSpPr/>
          <p:nvPr/>
        </p:nvGrpSpPr>
        <p:grpSpPr>
          <a:xfrm>
            <a:off x="4799850" y="351675"/>
            <a:ext cx="2377244" cy="505050"/>
            <a:chOff x="4799850" y="351675"/>
            <a:chExt cx="2377244" cy="505050"/>
          </a:xfrm>
        </p:grpSpPr>
        <p:sp>
          <p:nvSpPr>
            <p:cNvPr id="151" name="Google Shape;151;p16"/>
            <p:cNvSpPr txBox="1"/>
            <p:nvPr/>
          </p:nvSpPr>
          <p:spPr>
            <a:xfrm>
              <a:off x="5007441" y="573300"/>
              <a:ext cx="2169600" cy="138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900">
                  <a:solidFill>
                    <a:srgbClr val="EBD3B0"/>
                  </a:solidFill>
                  <a:latin typeface="Alegreya"/>
                  <a:ea typeface="Alegreya"/>
                  <a:cs typeface="Alegreya"/>
                  <a:sym typeface="Alegreya"/>
                </a:rPr>
                <a:t>Sunday</a:t>
              </a:r>
              <a:r>
                <a:rPr lang="uk" sz="900">
                  <a:solidFill>
                    <a:srgbClr val="EBD3B0"/>
                  </a:solidFill>
                  <a:latin typeface="Alegreya"/>
                  <a:ea typeface="Alegreya"/>
                  <a:cs typeface="Alegreya"/>
                  <a:sym typeface="Alegreya"/>
                </a:rPr>
                <a:t>, November 15, 1970</a:t>
              </a:r>
              <a:endParaRPr sz="900">
                <a:solidFill>
                  <a:srgbClr val="EBD3B0"/>
                </a:solidFill>
                <a:latin typeface="Alegreya"/>
                <a:ea typeface="Alegreya"/>
                <a:cs typeface="Alegreya"/>
                <a:sym typeface="Alegreya"/>
              </a:endParaRPr>
            </a:p>
          </p:txBody>
        </p:sp>
        <p:sp>
          <p:nvSpPr>
            <p:cNvPr id="152" name="Google Shape;152;p16"/>
            <p:cNvSpPr txBox="1"/>
            <p:nvPr/>
          </p:nvSpPr>
          <p:spPr>
            <a:xfrm>
              <a:off x="4799850" y="351675"/>
              <a:ext cx="2367300" cy="215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a:solidFill>
                    <a:srgbClr val="EBD3B0"/>
                  </a:solidFill>
                  <a:latin typeface="Bevan"/>
                  <a:ea typeface="Bevan"/>
                  <a:cs typeface="Bevan"/>
                  <a:sym typeface="Bevan"/>
                </a:rPr>
                <a:t>Vintage  Newspaper</a:t>
              </a:r>
              <a:endParaRPr>
                <a:solidFill>
                  <a:srgbClr val="EBD3B0"/>
                </a:solidFill>
                <a:latin typeface="Bevan"/>
                <a:ea typeface="Bevan"/>
                <a:cs typeface="Bevan"/>
                <a:sym typeface="Bevan"/>
              </a:endParaRPr>
            </a:p>
          </p:txBody>
        </p:sp>
        <p:sp>
          <p:nvSpPr>
            <p:cNvPr id="153" name="Google Shape;153;p16"/>
            <p:cNvSpPr txBox="1"/>
            <p:nvPr/>
          </p:nvSpPr>
          <p:spPr>
            <a:xfrm>
              <a:off x="6449594" y="718125"/>
              <a:ext cx="727500" cy="138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900">
                  <a:solidFill>
                    <a:srgbClr val="EBD3B0"/>
                  </a:solidFill>
                  <a:latin typeface="Alegreya"/>
                  <a:ea typeface="Alegreya"/>
                  <a:cs typeface="Alegreya"/>
                  <a:sym typeface="Alegreya"/>
                </a:rPr>
                <a:t>Page - 4</a:t>
              </a:r>
              <a:endParaRPr sz="900">
                <a:solidFill>
                  <a:srgbClr val="EBD3B0"/>
                </a:solidFill>
                <a:latin typeface="Alegreya"/>
                <a:ea typeface="Alegreya"/>
                <a:cs typeface="Alegreya"/>
                <a:sym typeface="Alegreya"/>
              </a:endParaRPr>
            </a:p>
          </p:txBody>
        </p:sp>
      </p:grpSp>
      <p:grpSp>
        <p:nvGrpSpPr>
          <p:cNvPr id="154" name="Google Shape;154;p16"/>
          <p:cNvGrpSpPr/>
          <p:nvPr/>
        </p:nvGrpSpPr>
        <p:grpSpPr>
          <a:xfrm>
            <a:off x="3869990" y="2631982"/>
            <a:ext cx="3510585" cy="2361918"/>
            <a:chOff x="3827115" y="2138122"/>
            <a:chExt cx="3510585" cy="2361918"/>
          </a:xfrm>
        </p:grpSpPr>
        <p:sp>
          <p:nvSpPr>
            <p:cNvPr id="155" name="Google Shape;155;p16"/>
            <p:cNvSpPr txBox="1"/>
            <p:nvPr/>
          </p:nvSpPr>
          <p:spPr>
            <a:xfrm>
              <a:off x="3827115" y="2138122"/>
              <a:ext cx="41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4100">
                  <a:solidFill>
                    <a:srgbClr val="281800"/>
                  </a:solidFill>
                  <a:latin typeface="Alegreya"/>
                  <a:ea typeface="Alegreya"/>
                  <a:cs typeface="Alegreya"/>
                  <a:sym typeface="Alegreya"/>
                </a:rPr>
                <a:t>W</a:t>
              </a:r>
              <a:endParaRPr sz="4100">
                <a:solidFill>
                  <a:srgbClr val="281800"/>
                </a:solidFill>
                <a:latin typeface="Alegreya"/>
                <a:ea typeface="Alegreya"/>
                <a:cs typeface="Alegreya"/>
                <a:sym typeface="Alegreya"/>
              </a:endParaRPr>
            </a:p>
          </p:txBody>
        </p:sp>
        <p:sp>
          <p:nvSpPr>
            <p:cNvPr id="156" name="Google Shape;156;p16"/>
            <p:cNvSpPr txBox="1"/>
            <p:nvPr/>
          </p:nvSpPr>
          <p:spPr>
            <a:xfrm>
              <a:off x="4374900" y="2259415"/>
              <a:ext cx="29628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omen's Fashion: Look for images or descriptions of women wearing dresses with</a:t>
              </a:r>
              <a:endParaRPr sz="1200">
                <a:solidFill>
                  <a:srgbClr val="281800"/>
                </a:solidFill>
                <a:latin typeface="Alegreya"/>
                <a:ea typeface="Alegreya"/>
                <a:cs typeface="Alegreya"/>
                <a:sym typeface="Alegreya"/>
              </a:endParaRPr>
            </a:p>
          </p:txBody>
        </p:sp>
        <p:sp>
          <p:nvSpPr>
            <p:cNvPr id="157" name="Google Shape;157;p16"/>
            <p:cNvSpPr txBox="1"/>
            <p:nvPr/>
          </p:nvSpPr>
          <p:spPr>
            <a:xfrm>
              <a:off x="3827125" y="2699140"/>
              <a:ext cx="3465900" cy="18009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defined </a:t>
              </a:r>
              <a:r>
                <a:rPr lang="uk" sz="1200">
                  <a:solidFill>
                    <a:srgbClr val="281800"/>
                  </a:solidFill>
                  <a:latin typeface="Alegreya"/>
                  <a:ea typeface="Alegreya"/>
                  <a:cs typeface="Alegreya"/>
                  <a:sym typeface="Alegreya"/>
                </a:rPr>
                <a:t>waistlines, full skirts, pencil skirts, and tailored suits. The 1920s featured flapper dresses with dropped waists, while the 1950s showcased hourglass silhouettes.</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Men's Fashion: Men's suits often had a slim, structured silhouette with wide lapels. Trousers were typically high-waisted and tailored.</a:t>
              </a:r>
              <a:endParaRPr sz="1200">
                <a:solidFill>
                  <a:srgbClr val="281800"/>
                </a:solidFill>
                <a:latin typeface="Alegreya"/>
                <a:ea typeface="Alegreya"/>
                <a:cs typeface="Alegreya"/>
                <a:sym typeface="Alegreya"/>
              </a:endParaRPr>
            </a:p>
          </p:txBody>
        </p:sp>
      </p:grpSp>
      <p:cxnSp>
        <p:nvCxnSpPr>
          <p:cNvPr id="158" name="Google Shape;158;p16"/>
          <p:cNvCxnSpPr/>
          <p:nvPr/>
        </p:nvCxnSpPr>
        <p:spPr>
          <a:xfrm>
            <a:off x="3863100" y="5174814"/>
            <a:ext cx="3426000" cy="0"/>
          </a:xfrm>
          <a:prstGeom prst="straightConnector1">
            <a:avLst/>
          </a:prstGeom>
          <a:noFill/>
          <a:ln cap="flat" cmpd="sng" w="19050">
            <a:solidFill>
              <a:srgbClr val="281800"/>
            </a:solidFill>
            <a:prstDash val="solid"/>
            <a:round/>
            <a:headEnd len="med" w="med" type="none"/>
            <a:tailEnd len="med" w="med" type="none"/>
          </a:ln>
        </p:spPr>
      </p:cxnSp>
      <p:sp>
        <p:nvSpPr>
          <p:cNvPr id="159" name="Google Shape;159;p16"/>
          <p:cNvSpPr txBox="1"/>
          <p:nvPr/>
        </p:nvSpPr>
        <p:spPr>
          <a:xfrm>
            <a:off x="3863098" y="2258296"/>
            <a:ext cx="3426000" cy="27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800">
                <a:solidFill>
                  <a:srgbClr val="281800"/>
                </a:solidFill>
                <a:latin typeface="Bitter SemiBold"/>
                <a:ea typeface="Bitter SemiBold"/>
                <a:cs typeface="Bitter SemiBold"/>
                <a:sym typeface="Bitter SemiBold"/>
              </a:rPr>
              <a:t>Silhouettes and Cuts:</a:t>
            </a:r>
            <a:endParaRPr sz="1800">
              <a:solidFill>
                <a:srgbClr val="281800"/>
              </a:solidFill>
              <a:latin typeface="Bitter SemiBold"/>
              <a:ea typeface="Bitter SemiBold"/>
              <a:cs typeface="Bitter SemiBold"/>
              <a:sym typeface="Bitter SemiBold"/>
            </a:endParaRPr>
          </a:p>
        </p:txBody>
      </p:sp>
      <p:pic>
        <p:nvPicPr>
          <p:cNvPr id="160" name="Google Shape;160;p16"/>
          <p:cNvPicPr preferRelativeResize="0"/>
          <p:nvPr/>
        </p:nvPicPr>
        <p:blipFill rotWithShape="1">
          <a:blip r:embed="rId4">
            <a:alphaModFix/>
          </a:blip>
          <a:srcRect b="7517" l="799" r="2833" t="578"/>
          <a:stretch/>
        </p:blipFill>
        <p:spPr>
          <a:xfrm>
            <a:off x="270000" y="1143500"/>
            <a:ext cx="3426001" cy="4031325"/>
          </a:xfrm>
          <a:prstGeom prst="rect">
            <a:avLst/>
          </a:prstGeom>
          <a:noFill/>
          <a:ln>
            <a:noFill/>
          </a:ln>
        </p:spPr>
      </p:pic>
      <p:grpSp>
        <p:nvGrpSpPr>
          <p:cNvPr id="161" name="Google Shape;161;p16"/>
          <p:cNvGrpSpPr/>
          <p:nvPr/>
        </p:nvGrpSpPr>
        <p:grpSpPr>
          <a:xfrm>
            <a:off x="3869990" y="5891959"/>
            <a:ext cx="3510585" cy="1900218"/>
            <a:chOff x="3827115" y="2138122"/>
            <a:chExt cx="3510585" cy="1900218"/>
          </a:xfrm>
        </p:grpSpPr>
        <p:sp>
          <p:nvSpPr>
            <p:cNvPr id="162" name="Google Shape;162;p16"/>
            <p:cNvSpPr txBox="1"/>
            <p:nvPr/>
          </p:nvSpPr>
          <p:spPr>
            <a:xfrm>
              <a:off x="3827115" y="2138122"/>
              <a:ext cx="41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4100">
                  <a:solidFill>
                    <a:srgbClr val="281800"/>
                  </a:solidFill>
                  <a:latin typeface="Alegreya"/>
                  <a:ea typeface="Alegreya"/>
                  <a:cs typeface="Alegreya"/>
                  <a:sym typeface="Alegreya"/>
                </a:rPr>
                <a:t>H</a:t>
              </a:r>
              <a:endParaRPr sz="4100">
                <a:solidFill>
                  <a:srgbClr val="281800"/>
                </a:solidFill>
                <a:latin typeface="Alegreya"/>
                <a:ea typeface="Alegreya"/>
                <a:cs typeface="Alegreya"/>
                <a:sym typeface="Alegreya"/>
              </a:endParaRPr>
            </a:p>
          </p:txBody>
        </p:sp>
        <p:sp>
          <p:nvSpPr>
            <p:cNvPr id="163" name="Google Shape;163;p16"/>
            <p:cNvSpPr txBox="1"/>
            <p:nvPr/>
          </p:nvSpPr>
          <p:spPr>
            <a:xfrm>
              <a:off x="4374900" y="2259415"/>
              <a:ext cx="29628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ats: Women adorned themselves with pillbox hats, cloche hats, or wide-brimmed hats. Men </a:t>
              </a:r>
              <a:endParaRPr sz="1200">
                <a:solidFill>
                  <a:srgbClr val="281800"/>
                </a:solidFill>
                <a:latin typeface="Alegreya"/>
                <a:ea typeface="Alegreya"/>
                <a:cs typeface="Alegreya"/>
                <a:sym typeface="Alegreya"/>
              </a:endParaRPr>
            </a:p>
          </p:txBody>
        </p:sp>
        <p:sp>
          <p:nvSpPr>
            <p:cNvPr id="164" name="Google Shape;164;p16"/>
            <p:cNvSpPr txBox="1"/>
            <p:nvPr/>
          </p:nvSpPr>
          <p:spPr>
            <a:xfrm>
              <a:off x="3827125" y="2699140"/>
              <a:ext cx="3465900" cy="1339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often wore fedoras or flat caps.</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Jewelry: Statement pieces like pearls, long necklaces, brooches, and Art Deco-inspired jewelry were common for women. Men wore cufflinks, tie pins, and pocket squares.</a:t>
              </a:r>
              <a:endParaRPr sz="1200">
                <a:solidFill>
                  <a:srgbClr val="281800"/>
                </a:solidFill>
                <a:latin typeface="Alegreya"/>
                <a:ea typeface="Alegreya"/>
                <a:cs typeface="Alegreya"/>
                <a:sym typeface="Alegreya"/>
              </a:endParaRPr>
            </a:p>
          </p:txBody>
        </p:sp>
      </p:grpSp>
      <p:sp>
        <p:nvSpPr>
          <p:cNvPr id="165" name="Google Shape;165;p16"/>
          <p:cNvSpPr txBox="1"/>
          <p:nvPr/>
        </p:nvSpPr>
        <p:spPr>
          <a:xfrm>
            <a:off x="3863098" y="5518273"/>
            <a:ext cx="3426000" cy="27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800">
                <a:solidFill>
                  <a:srgbClr val="281800"/>
                </a:solidFill>
                <a:latin typeface="Bitter SemiBold"/>
                <a:ea typeface="Bitter SemiBold"/>
                <a:cs typeface="Bitter SemiBold"/>
                <a:sym typeface="Bitter SemiBold"/>
              </a:rPr>
              <a:t>Accessories:</a:t>
            </a:r>
            <a:endParaRPr sz="1800">
              <a:solidFill>
                <a:srgbClr val="281800"/>
              </a:solidFill>
              <a:latin typeface="Bitter SemiBold"/>
              <a:ea typeface="Bitter SemiBold"/>
              <a:cs typeface="Bitter SemiBold"/>
              <a:sym typeface="Bitter SemiBold"/>
            </a:endParaRPr>
          </a:p>
        </p:txBody>
      </p:sp>
      <p:cxnSp>
        <p:nvCxnSpPr>
          <p:cNvPr id="166" name="Google Shape;166;p16"/>
          <p:cNvCxnSpPr/>
          <p:nvPr/>
        </p:nvCxnSpPr>
        <p:spPr>
          <a:xfrm>
            <a:off x="3863100" y="7992914"/>
            <a:ext cx="3426000" cy="0"/>
          </a:xfrm>
          <a:prstGeom prst="straightConnector1">
            <a:avLst/>
          </a:prstGeom>
          <a:noFill/>
          <a:ln cap="flat" cmpd="sng" w="19050">
            <a:solidFill>
              <a:srgbClr val="281800"/>
            </a:solidFill>
            <a:prstDash val="solid"/>
            <a:round/>
            <a:headEnd len="med" w="med" type="none"/>
            <a:tailEnd len="med" w="med" type="none"/>
          </a:ln>
        </p:spPr>
      </p:cxnSp>
      <p:grpSp>
        <p:nvGrpSpPr>
          <p:cNvPr id="167" name="Google Shape;167;p16"/>
          <p:cNvGrpSpPr/>
          <p:nvPr/>
        </p:nvGrpSpPr>
        <p:grpSpPr>
          <a:xfrm>
            <a:off x="3869990" y="8659974"/>
            <a:ext cx="3510585" cy="1669218"/>
            <a:chOff x="3827115" y="2138122"/>
            <a:chExt cx="3510585" cy="1669218"/>
          </a:xfrm>
        </p:grpSpPr>
        <p:sp>
          <p:nvSpPr>
            <p:cNvPr id="168" name="Google Shape;168;p16"/>
            <p:cNvSpPr txBox="1"/>
            <p:nvPr/>
          </p:nvSpPr>
          <p:spPr>
            <a:xfrm>
              <a:off x="3827115" y="2138122"/>
              <a:ext cx="415500" cy="631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4100">
                  <a:solidFill>
                    <a:srgbClr val="281800"/>
                  </a:solidFill>
                  <a:latin typeface="Alegreya"/>
                  <a:ea typeface="Alegreya"/>
                  <a:cs typeface="Alegreya"/>
                  <a:sym typeface="Alegreya"/>
                </a:rPr>
                <a:t>W</a:t>
              </a:r>
              <a:endParaRPr sz="4100">
                <a:solidFill>
                  <a:srgbClr val="281800"/>
                </a:solidFill>
                <a:latin typeface="Alegreya"/>
                <a:ea typeface="Alegreya"/>
                <a:cs typeface="Alegreya"/>
                <a:sym typeface="Alegreya"/>
              </a:endParaRPr>
            </a:p>
          </p:txBody>
        </p:sp>
        <p:sp>
          <p:nvSpPr>
            <p:cNvPr id="169" name="Google Shape;169;p16"/>
            <p:cNvSpPr txBox="1"/>
            <p:nvPr/>
          </p:nvSpPr>
          <p:spPr>
            <a:xfrm>
              <a:off x="4374900" y="2259415"/>
              <a:ext cx="29628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omen's Fashion: Fabrics like satin, silk, lace, and chiffon were popular. Consider images </a:t>
              </a:r>
              <a:endParaRPr sz="1200">
                <a:solidFill>
                  <a:srgbClr val="281800"/>
                </a:solidFill>
                <a:latin typeface="Alegreya"/>
                <a:ea typeface="Alegreya"/>
                <a:cs typeface="Alegreya"/>
                <a:sym typeface="Alegreya"/>
              </a:endParaRPr>
            </a:p>
          </p:txBody>
        </p:sp>
        <p:sp>
          <p:nvSpPr>
            <p:cNvPr id="170" name="Google Shape;170;p16"/>
            <p:cNvSpPr txBox="1"/>
            <p:nvPr/>
          </p:nvSpPr>
          <p:spPr>
            <a:xfrm>
              <a:off x="3827125" y="2699140"/>
              <a:ext cx="3465900" cy="1108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showcasing these materials in evening gowns, cocktail dresses, or blouses.</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t/>
              </a:r>
              <a:endParaRPr sz="1200">
                <a:solidFill>
                  <a:srgbClr val="281800"/>
                </a:solidFill>
                <a:latin typeface="Alegreya"/>
                <a:ea typeface="Alegreya"/>
                <a:cs typeface="Alegreya"/>
                <a:sym typeface="Alegreya"/>
              </a:endParaRPr>
            </a:p>
            <a:p>
              <a:pPr indent="0" lvl="0" marL="0" rtl="0" algn="l">
                <a:lnSpc>
                  <a:spcPct val="125000"/>
                </a:lnSpc>
                <a:spcBef>
                  <a:spcPts val="0"/>
                </a:spcBef>
                <a:spcAft>
                  <a:spcPts val="0"/>
                </a:spcAft>
                <a:buNone/>
              </a:pPr>
              <a:r>
                <a:rPr lang="uk" sz="1200">
                  <a:solidFill>
                    <a:srgbClr val="281800"/>
                  </a:solidFill>
                  <a:latin typeface="Alegreya"/>
                  <a:ea typeface="Alegreya"/>
                  <a:cs typeface="Alegreya"/>
                  <a:sym typeface="Alegreya"/>
                </a:rPr>
                <a:t>Men's Fashion: Wool suits were prevalent, often with pinstripes or herringbone patterns.</a:t>
              </a:r>
              <a:endParaRPr sz="1200">
                <a:solidFill>
                  <a:srgbClr val="281800"/>
                </a:solidFill>
                <a:latin typeface="Alegreya"/>
                <a:ea typeface="Alegreya"/>
                <a:cs typeface="Alegreya"/>
                <a:sym typeface="Alegreya"/>
              </a:endParaRPr>
            </a:p>
          </p:txBody>
        </p:sp>
      </p:grpSp>
      <p:sp>
        <p:nvSpPr>
          <p:cNvPr id="171" name="Google Shape;171;p16"/>
          <p:cNvSpPr txBox="1"/>
          <p:nvPr/>
        </p:nvSpPr>
        <p:spPr>
          <a:xfrm>
            <a:off x="3863098" y="8286288"/>
            <a:ext cx="3426000" cy="27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800">
                <a:solidFill>
                  <a:srgbClr val="281800"/>
                </a:solidFill>
                <a:latin typeface="Bitter SemiBold"/>
                <a:ea typeface="Bitter SemiBold"/>
                <a:cs typeface="Bitter SemiBold"/>
                <a:sym typeface="Bitter SemiBold"/>
              </a:rPr>
              <a:t>Fabrics and Textures:</a:t>
            </a:r>
            <a:endParaRPr sz="1800">
              <a:solidFill>
                <a:srgbClr val="281800"/>
              </a:solidFill>
              <a:latin typeface="Bitter SemiBold"/>
              <a:ea typeface="Bitter SemiBold"/>
              <a:cs typeface="Bitter SemiBold"/>
              <a:sym typeface="Bitter SemiBold"/>
            </a:endParaRPr>
          </a:p>
        </p:txBody>
      </p:sp>
      <p:pic>
        <p:nvPicPr>
          <p:cNvPr id="172" name="Google Shape;172;p16"/>
          <p:cNvPicPr preferRelativeResize="0"/>
          <p:nvPr/>
        </p:nvPicPr>
        <p:blipFill rotWithShape="1">
          <a:blip r:embed="rId5">
            <a:alphaModFix/>
          </a:blip>
          <a:srcRect b="1730" l="0" r="0" t="2105"/>
          <a:stretch/>
        </p:blipFill>
        <p:spPr>
          <a:xfrm>
            <a:off x="270000" y="5518275"/>
            <a:ext cx="3426001" cy="49217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