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Tourney"/>
      <p:regular r:id="rId7"/>
      <p:bold r:id="rId8"/>
      <p:italic r:id="rId9"/>
      <p:boldItalic r:id="rId10"/>
    </p:embeddedFont>
    <p:embeddedFont>
      <p:font typeface="Reddit Sans"/>
      <p:regular r:id="rId11"/>
      <p:bold r:id="rId12"/>
      <p:italic r:id="rId13"/>
      <p:boldItalic r:id="rId14"/>
    </p:embeddedFont>
    <p:embeddedFont>
      <p:font typeface="Bebas Neue"/>
      <p:regular r:id="rId15"/>
    </p:embeddedFont>
    <p:embeddedFont>
      <p:font typeface="Dancing Script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52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52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edditSans-regular.fntdata"/><Relationship Id="rId10" Type="http://schemas.openxmlformats.org/officeDocument/2006/relationships/font" Target="fonts/Tourney-boldItalic.fntdata"/><Relationship Id="rId13" Type="http://schemas.openxmlformats.org/officeDocument/2006/relationships/font" Target="fonts/RedditSans-italic.fntdata"/><Relationship Id="rId12" Type="http://schemas.openxmlformats.org/officeDocument/2006/relationships/font" Target="fonts/Reddit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ourney-italic.fntdata"/><Relationship Id="rId15" Type="http://schemas.openxmlformats.org/officeDocument/2006/relationships/font" Target="fonts/BebasNeue-regular.fntdata"/><Relationship Id="rId14" Type="http://schemas.openxmlformats.org/officeDocument/2006/relationships/font" Target="fonts/RedditSans-boldItalic.fntdata"/><Relationship Id="rId17" Type="http://schemas.openxmlformats.org/officeDocument/2006/relationships/font" Target="fonts/DancingScript-bold.fntdata"/><Relationship Id="rId16" Type="http://schemas.openxmlformats.org/officeDocument/2006/relationships/font" Target="fonts/DancingScrip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ourney-regular.fntdata"/><Relationship Id="rId8" Type="http://schemas.openxmlformats.org/officeDocument/2006/relationships/font" Target="fonts/Tourne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4.png"/><Relationship Id="rId13" Type="http://schemas.openxmlformats.org/officeDocument/2006/relationships/image" Target="../media/image1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12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538"/>
            <a:ext cx="3886198" cy="571352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93575" y="1535300"/>
            <a:ext cx="3396153" cy="7001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E33162">
                    <a:alpha val="27039"/>
                  </a:srgbClr>
                </a:solidFill>
                <a:latin typeface="Dancing Script"/>
              </a:rPr>
              <a:t>Valentine’s</a:t>
            </a:r>
          </a:p>
        </p:txBody>
      </p:sp>
      <p:sp>
        <p:nvSpPr>
          <p:cNvPr id="56" name="Google Shape;56;p13"/>
          <p:cNvSpPr txBox="1"/>
          <p:nvPr/>
        </p:nvSpPr>
        <p:spPr>
          <a:xfrm>
            <a:off x="256469" y="1366092"/>
            <a:ext cx="3454500" cy="10005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57150">
              <a:srgbClr val="E33162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rgbClr val="FFEFEE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Valentine s</a:t>
            </a:r>
            <a:endParaRPr b="1" sz="6500">
              <a:solidFill>
                <a:srgbClr val="FFEFEE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29550" y="2314249"/>
            <a:ext cx="1427100" cy="8004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57150">
              <a:srgbClr val="E33162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EFEE"/>
                </a:solidFill>
                <a:latin typeface="Bebas Neue"/>
                <a:ea typeface="Bebas Neue"/>
                <a:cs typeface="Bebas Neue"/>
                <a:sym typeface="Bebas Neue"/>
              </a:rPr>
              <a:t>Night</a:t>
            </a:r>
            <a:endParaRPr b="1" sz="5200">
              <a:solidFill>
                <a:srgbClr val="FFEFEE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358548" y="99525"/>
            <a:ext cx="2693902" cy="4786077"/>
            <a:chOff x="358548" y="99525"/>
            <a:chExt cx="2693902" cy="4786077"/>
          </a:xfrm>
        </p:grpSpPr>
        <p:pic>
          <p:nvPicPr>
            <p:cNvPr id="59" name="Google Shape;59;p13" title="Small heart bottom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79375" y="3346675"/>
              <a:ext cx="273075" cy="26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 title="Small heart bottom-1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54524" y="1023551"/>
              <a:ext cx="398875" cy="38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 title="Small heart bottom-2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5648" y="4566377"/>
              <a:ext cx="340275" cy="31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 title="Small heart top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8548" y="303021"/>
              <a:ext cx="343475" cy="332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 title="Small heart top-1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49650" y="2238300"/>
              <a:ext cx="517450" cy="50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 title="Small heart top-2.png"/>
            <p:cNvPicPr preferRelativeResize="0"/>
            <p:nvPr/>
          </p:nvPicPr>
          <p:blipFill rotWithShape="1">
            <a:blip r:embed="rId9">
              <a:alphaModFix/>
            </a:blip>
            <a:srcRect b="7777" l="7777" r="7777" t="7777"/>
            <a:stretch/>
          </p:blipFill>
          <p:spPr>
            <a:xfrm>
              <a:off x="534375" y="4110150"/>
              <a:ext cx="210325" cy="2065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5" name="Google Shape;65;p13"/>
            <p:cNvGrpSpPr/>
            <p:nvPr/>
          </p:nvGrpSpPr>
          <p:grpSpPr>
            <a:xfrm>
              <a:off x="1753875" y="99525"/>
              <a:ext cx="886325" cy="759125"/>
              <a:chOff x="1753875" y="99525"/>
              <a:chExt cx="886325" cy="759125"/>
            </a:xfrm>
          </p:grpSpPr>
          <p:pic>
            <p:nvPicPr>
              <p:cNvPr id="66" name="Google Shape;66;p13" title="Heart top.png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1960800" y="262525"/>
                <a:ext cx="624825" cy="5961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67;p13" title="5.png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1753875" y="99525"/>
                <a:ext cx="886325" cy="7419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8" name="Google Shape;68;p13"/>
            <p:cNvGrpSpPr/>
            <p:nvPr/>
          </p:nvGrpSpPr>
          <p:grpSpPr>
            <a:xfrm>
              <a:off x="784323" y="3588078"/>
              <a:ext cx="820575" cy="844800"/>
              <a:chOff x="784323" y="3588078"/>
              <a:chExt cx="820575" cy="844800"/>
            </a:xfrm>
          </p:grpSpPr>
          <p:pic>
            <p:nvPicPr>
              <p:cNvPr id="69" name="Google Shape;69;p13" title="Heart bottom.png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987531" y="3843146"/>
                <a:ext cx="595925" cy="58972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70;p13" title="6.png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784323" y="3588078"/>
                <a:ext cx="820575" cy="844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1" name="Google Shape;71;p13"/>
          <p:cNvSpPr txBox="1"/>
          <p:nvPr/>
        </p:nvSpPr>
        <p:spPr>
          <a:xfrm>
            <a:off x="474060" y="656165"/>
            <a:ext cx="1427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E33162"/>
                </a:solidFill>
                <a:latin typeface="Reddit Sans"/>
                <a:ea typeface="Reddit Sans"/>
                <a:cs typeface="Reddit Sans"/>
                <a:sym typeface="Reddit Sans"/>
              </a:rPr>
              <a:t>SATURDAY</a:t>
            </a:r>
            <a:endParaRPr b="1" sz="900">
              <a:solidFill>
                <a:srgbClr val="E33162"/>
              </a:solidFill>
              <a:latin typeface="Reddit Sans"/>
              <a:ea typeface="Reddit Sans"/>
              <a:cs typeface="Reddit Sans"/>
              <a:sym typeface="Reddi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EFEE"/>
                </a:solidFill>
                <a:latin typeface="Reddit Sans"/>
                <a:ea typeface="Reddit Sans"/>
                <a:cs typeface="Reddit Sans"/>
                <a:sym typeface="Reddit Sans"/>
              </a:rPr>
              <a:t>14 Feb 2026</a:t>
            </a:r>
            <a:endParaRPr b="1" sz="1200">
              <a:solidFill>
                <a:srgbClr val="FFEFEE"/>
              </a:solidFill>
              <a:latin typeface="Reddit Sans"/>
              <a:ea typeface="Reddit Sans"/>
              <a:cs typeface="Reddit Sans"/>
              <a:sym typeface="Reddit Sans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792124" y="4064594"/>
            <a:ext cx="142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E33162"/>
                </a:solidFill>
                <a:latin typeface="Trebuchet MS"/>
                <a:ea typeface="Trebuchet MS"/>
                <a:cs typeface="Trebuchet MS"/>
                <a:sym typeface="Trebuchet MS"/>
              </a:rPr>
              <a:t>FEATURING</a:t>
            </a:r>
            <a:endParaRPr b="1" sz="7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792124" y="4207381"/>
            <a:ext cx="1427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EFEE"/>
                </a:solidFill>
                <a:latin typeface="Bebas Neue"/>
                <a:ea typeface="Bebas Neue"/>
                <a:cs typeface="Bebas Neue"/>
                <a:sym typeface="Bebas Neue"/>
              </a:rPr>
              <a:t>Raving Phil </a:t>
            </a:r>
            <a:endParaRPr sz="1700">
              <a:solidFill>
                <a:srgbClr val="FFEFEE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EFEE"/>
                </a:solidFill>
                <a:latin typeface="Bebas Neue"/>
                <a:ea typeface="Bebas Neue"/>
                <a:cs typeface="Bebas Neue"/>
                <a:sym typeface="Bebas Neue"/>
              </a:rPr>
              <a:t>the heartbeats</a:t>
            </a:r>
            <a:endParaRPr sz="1700">
              <a:solidFill>
                <a:srgbClr val="FFEFEE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587201" y="4794729"/>
            <a:ext cx="26319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33162"/>
                </a:solidFill>
                <a:latin typeface="Bebas Neue"/>
                <a:ea typeface="Bebas Neue"/>
                <a:cs typeface="Bebas Neue"/>
                <a:sym typeface="Bebas Neue"/>
              </a:rPr>
              <a:t>Doors open </a:t>
            </a:r>
            <a:r>
              <a:rPr lang="en" sz="1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10 pm</a:t>
            </a:r>
            <a:r>
              <a:rPr lang="en" sz="1000">
                <a:solidFill>
                  <a:srgbClr val="E33162"/>
                </a:solidFill>
                <a:latin typeface="Bebas Neue"/>
                <a:ea typeface="Bebas Neue"/>
                <a:cs typeface="Bebas Neue"/>
                <a:sym typeface="Bebas Neue"/>
              </a:rPr>
              <a:t> |  Tickets </a:t>
            </a:r>
            <a:r>
              <a:rPr lang="en" sz="1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$15</a:t>
            </a:r>
            <a:r>
              <a:rPr lang="en" sz="1000">
                <a:solidFill>
                  <a:srgbClr val="E33162"/>
                </a:solidFill>
                <a:latin typeface="Bebas Neue"/>
                <a:ea typeface="Bebas Neue"/>
                <a:cs typeface="Bebas Neue"/>
                <a:sym typeface="Bebas Neue"/>
              </a:rPr>
              <a:t>  |  Min. Age </a:t>
            </a:r>
            <a:r>
              <a:rPr lang="en" sz="1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18</a:t>
            </a:r>
            <a:endParaRPr sz="1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58550" y="4939471"/>
            <a:ext cx="2860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33162"/>
                </a:solidFill>
                <a:latin typeface="Bebas Neue"/>
                <a:ea typeface="Bebas Neue"/>
                <a:cs typeface="Bebas Neue"/>
                <a:sym typeface="Bebas Neue"/>
              </a:rPr>
              <a:t>www.your-club-name.LTD  |  contact:  (123) 456 7890  |  10 Hill Street, Seattle</a:t>
            </a:r>
            <a:endParaRPr sz="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1860050" y="5172637"/>
            <a:ext cx="1359300" cy="138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E33162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Tourney"/>
                <a:ea typeface="Tourney"/>
                <a:cs typeface="Tourney"/>
                <a:sym typeface="Tourney"/>
              </a:rPr>
              <a:t>YOUR CLUB</a:t>
            </a:r>
            <a:endParaRPr sz="1200">
              <a:solidFill>
                <a:schemeClr val="lt1"/>
              </a:solidFill>
              <a:latin typeface="Tourney"/>
              <a:ea typeface="Tourney"/>
              <a:cs typeface="Tourney"/>
              <a:sym typeface="Tourney"/>
            </a:endParaRPr>
          </a:p>
        </p:txBody>
      </p:sp>
      <p:pic>
        <p:nvPicPr>
          <p:cNvPr id="77" name="Google Shape;77;p13" title="Feather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03475" y="1429358"/>
            <a:ext cx="393775" cy="5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