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Playfair Display"/>
      <p:regular r:id="rId10"/>
      <p:bold r:id="rId11"/>
      <p:italic r:id="rId12"/>
      <p:boldItalic r:id="rId13"/>
    </p:embeddedFont>
    <p:embeddedFont>
      <p:font typeface="Poppins"/>
      <p:regular r:id="rId14"/>
      <p:bold r:id="rId15"/>
      <p:italic r:id="rId16"/>
      <p:boldItalic r:id="rId17"/>
    </p:embeddedFont>
    <p:embeddedFont>
      <p:font typeface="Poppins Light"/>
      <p:regular r:id="rId18"/>
      <p:bold r:id="rId19"/>
      <p:italic r:id="rId20"/>
      <p:boldItalic r:id="rId21"/>
    </p:embeddedFont>
    <p:embeddedFont>
      <p:font typeface="Poppins SemiBold"/>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
          <p15:clr>
            <a:srgbClr val="747775"/>
          </p15:clr>
        </p15:guide>
        <p15:guide id="2" pos="4422">
          <p15:clr>
            <a:srgbClr val="747775"/>
          </p15:clr>
        </p15:guide>
        <p15:guide id="3" pos="1950">
          <p15:clr>
            <a:srgbClr val="747775"/>
          </p15:clr>
        </p15:guide>
        <p15:guide id="4" pos="2268">
          <p15:clr>
            <a:srgbClr val="747775"/>
          </p15:clr>
        </p15:guide>
        <p15:guide id="5" orient="horz" pos="3097">
          <p15:clr>
            <a:srgbClr val="747775"/>
          </p15:clr>
        </p15:guide>
        <p15:guide id="6" orient="horz" pos="334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
        <p:guide pos="4422"/>
        <p:guide pos="1950"/>
        <p:guide pos="2268"/>
        <p:guide pos="3097" orient="horz"/>
        <p:guide pos="3345"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Light-italic.fntdata"/><Relationship Id="rId22" Type="http://schemas.openxmlformats.org/officeDocument/2006/relationships/font" Target="fonts/PoppinsSemiBold-regular.fntdata"/><Relationship Id="rId21" Type="http://schemas.openxmlformats.org/officeDocument/2006/relationships/font" Target="fonts/PoppinsLight-boldItalic.fntdata"/><Relationship Id="rId24" Type="http://schemas.openxmlformats.org/officeDocument/2006/relationships/font" Target="fonts/PoppinsSemiBold-italic.fntdata"/><Relationship Id="rId23" Type="http://schemas.openxmlformats.org/officeDocument/2006/relationships/font" Target="fonts/Poppins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oppinsSemiBol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PlayfairDisplay-bold.fntdata"/><Relationship Id="rId10" Type="http://schemas.openxmlformats.org/officeDocument/2006/relationships/font" Target="fonts/PlayfairDisplay-regular.fntdata"/><Relationship Id="rId13" Type="http://schemas.openxmlformats.org/officeDocument/2006/relationships/font" Target="fonts/PlayfairDisplay-boldItalic.fntdata"/><Relationship Id="rId12" Type="http://schemas.openxmlformats.org/officeDocument/2006/relationships/font" Target="fonts/PlayfairDisplay-italic.fntdata"/><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PoppinsLight-bold.fntdata"/><Relationship Id="rId18" Type="http://schemas.openxmlformats.org/officeDocument/2006/relationships/font" Target="fonts/PoppinsLigh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954951763d_0_9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954951763d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954951763d_0_17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954951763d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954951763d_0_24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954951763d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1.png"/><Relationship Id="rId6"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544275" y="660706"/>
            <a:ext cx="25515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Playfair Display"/>
                <a:ea typeface="Playfair Display"/>
                <a:cs typeface="Playfair Display"/>
                <a:sym typeface="Playfair Display"/>
              </a:rPr>
              <a:t>Jane Smith</a:t>
            </a:r>
            <a:endParaRPr sz="3600">
              <a:latin typeface="Playfair Display"/>
              <a:ea typeface="Playfair Display"/>
              <a:cs typeface="Playfair Display"/>
              <a:sym typeface="Playfair Display"/>
            </a:endParaRPr>
          </a:p>
        </p:txBody>
      </p:sp>
      <p:sp>
        <p:nvSpPr>
          <p:cNvPr id="55" name="Google Shape;55;p13"/>
          <p:cNvSpPr txBox="1"/>
          <p:nvPr/>
        </p:nvSpPr>
        <p:spPr>
          <a:xfrm>
            <a:off x="537471" y="1285274"/>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Student</a:t>
            </a:r>
            <a:endParaRPr sz="1600">
              <a:latin typeface="Poppins Light"/>
              <a:ea typeface="Poppins Light"/>
              <a:cs typeface="Poppins Light"/>
              <a:sym typeface="Poppins Light"/>
            </a:endParaRPr>
          </a:p>
        </p:txBody>
      </p:sp>
      <p:pic>
        <p:nvPicPr>
          <p:cNvPr id="56" name="Google Shape;56;p13"/>
          <p:cNvPicPr preferRelativeResize="0"/>
          <p:nvPr/>
        </p:nvPicPr>
        <p:blipFill rotWithShape="1">
          <a:blip r:embed="rId3">
            <a:alphaModFix/>
          </a:blip>
          <a:srcRect b="4843" l="0" r="4843" t="0"/>
          <a:stretch/>
        </p:blipFill>
        <p:spPr>
          <a:xfrm>
            <a:off x="6116400" y="587020"/>
            <a:ext cx="903600" cy="903600"/>
          </a:xfrm>
          <a:prstGeom prst="ellipse">
            <a:avLst/>
          </a:prstGeom>
          <a:noFill/>
          <a:ln>
            <a:noFill/>
          </a:ln>
        </p:spPr>
      </p:pic>
      <p:cxnSp>
        <p:nvCxnSpPr>
          <p:cNvPr id="57" name="Google Shape;57;p13"/>
          <p:cNvCxnSpPr/>
          <p:nvPr/>
        </p:nvCxnSpPr>
        <p:spPr>
          <a:xfrm>
            <a:off x="544275" y="1926167"/>
            <a:ext cx="6477000" cy="0"/>
          </a:xfrm>
          <a:prstGeom prst="straightConnector1">
            <a:avLst/>
          </a:prstGeom>
          <a:noFill/>
          <a:ln cap="flat" cmpd="sng" w="19050">
            <a:solidFill>
              <a:srgbClr val="000000"/>
            </a:solidFill>
            <a:prstDash val="solid"/>
            <a:round/>
            <a:headEnd len="med" w="med" type="none"/>
            <a:tailEnd len="med" w="med" type="none"/>
          </a:ln>
        </p:spPr>
      </p:cxnSp>
      <p:cxnSp>
        <p:nvCxnSpPr>
          <p:cNvPr id="58" name="Google Shape;58;p13"/>
          <p:cNvCxnSpPr/>
          <p:nvPr/>
        </p:nvCxnSpPr>
        <p:spPr>
          <a:xfrm>
            <a:off x="3095625" y="2328945"/>
            <a:ext cx="0" cy="7688400"/>
          </a:xfrm>
          <a:prstGeom prst="straightConnector1">
            <a:avLst/>
          </a:prstGeom>
          <a:noFill/>
          <a:ln cap="flat" cmpd="sng" w="19050">
            <a:solidFill>
              <a:schemeClr val="dk2"/>
            </a:solidFill>
            <a:prstDash val="solid"/>
            <a:round/>
            <a:headEnd len="med" w="med" type="none"/>
            <a:tailEnd len="med" w="med" type="none"/>
          </a:ln>
        </p:spPr>
      </p:cxnSp>
      <p:sp>
        <p:nvSpPr>
          <p:cNvPr id="59" name="Google Shape;59;p13"/>
          <p:cNvSpPr txBox="1"/>
          <p:nvPr/>
        </p:nvSpPr>
        <p:spPr>
          <a:xfrm>
            <a:off x="537475" y="2315350"/>
            <a:ext cx="2423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Contact:</a:t>
            </a:r>
            <a:endParaRPr sz="1600">
              <a:latin typeface="Poppins Light"/>
              <a:ea typeface="Poppins Light"/>
              <a:cs typeface="Poppins Light"/>
              <a:sym typeface="Poppins Light"/>
            </a:endParaRPr>
          </a:p>
        </p:txBody>
      </p:sp>
      <p:sp>
        <p:nvSpPr>
          <p:cNvPr id="60" name="Google Shape;60;p13"/>
          <p:cNvSpPr txBox="1"/>
          <p:nvPr/>
        </p:nvSpPr>
        <p:spPr>
          <a:xfrm>
            <a:off x="3592111" y="2315342"/>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Professional Profile:</a:t>
            </a:r>
            <a:endParaRPr sz="1600">
              <a:latin typeface="Poppins Light"/>
              <a:ea typeface="Poppins Light"/>
              <a:cs typeface="Poppins Light"/>
              <a:sym typeface="Poppins Light"/>
            </a:endParaRPr>
          </a:p>
        </p:txBody>
      </p:sp>
      <p:grpSp>
        <p:nvGrpSpPr>
          <p:cNvPr id="61" name="Google Shape;61;p13"/>
          <p:cNvGrpSpPr/>
          <p:nvPr/>
        </p:nvGrpSpPr>
        <p:grpSpPr>
          <a:xfrm>
            <a:off x="550013" y="2762291"/>
            <a:ext cx="2410760" cy="169856"/>
            <a:chOff x="550013" y="2610496"/>
            <a:chExt cx="2410760" cy="169856"/>
          </a:xfrm>
        </p:grpSpPr>
        <p:pic>
          <p:nvPicPr>
            <p:cNvPr id="62" name="Google Shape;62;p13"/>
            <p:cNvPicPr preferRelativeResize="0"/>
            <p:nvPr/>
          </p:nvPicPr>
          <p:blipFill>
            <a:blip r:embed="rId4">
              <a:alphaModFix/>
            </a:blip>
            <a:stretch>
              <a:fillRect/>
            </a:stretch>
          </p:blipFill>
          <p:spPr>
            <a:xfrm>
              <a:off x="550013" y="2610496"/>
              <a:ext cx="129550" cy="169856"/>
            </a:xfrm>
            <a:prstGeom prst="rect">
              <a:avLst/>
            </a:prstGeom>
            <a:noFill/>
            <a:ln>
              <a:noFill/>
            </a:ln>
          </p:spPr>
        </p:pic>
        <p:sp>
          <p:nvSpPr>
            <p:cNvPr id="63" name="Google Shape;63;p13"/>
            <p:cNvSpPr txBox="1"/>
            <p:nvPr/>
          </p:nvSpPr>
          <p:spPr>
            <a:xfrm>
              <a:off x="878173" y="26261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8 College Street, Town, 543</a:t>
              </a:r>
              <a:endParaRPr sz="900">
                <a:latin typeface="Poppins Light"/>
                <a:ea typeface="Poppins Light"/>
                <a:cs typeface="Poppins Light"/>
                <a:sym typeface="Poppins Light"/>
              </a:endParaRPr>
            </a:p>
          </p:txBody>
        </p:sp>
      </p:grpSp>
      <p:grpSp>
        <p:nvGrpSpPr>
          <p:cNvPr id="64" name="Google Shape;64;p13"/>
          <p:cNvGrpSpPr/>
          <p:nvPr/>
        </p:nvGrpSpPr>
        <p:grpSpPr>
          <a:xfrm>
            <a:off x="537076" y="3148420"/>
            <a:ext cx="2423698" cy="138600"/>
            <a:chOff x="537076" y="2996625"/>
            <a:chExt cx="2423698" cy="138600"/>
          </a:xfrm>
        </p:grpSpPr>
        <p:pic>
          <p:nvPicPr>
            <p:cNvPr id="65" name="Google Shape;65;p13"/>
            <p:cNvPicPr preferRelativeResize="0"/>
            <p:nvPr/>
          </p:nvPicPr>
          <p:blipFill>
            <a:blip r:embed="rId5">
              <a:alphaModFix/>
            </a:blip>
            <a:stretch>
              <a:fillRect/>
            </a:stretch>
          </p:blipFill>
          <p:spPr>
            <a:xfrm>
              <a:off x="537076" y="3013587"/>
              <a:ext cx="155450" cy="104676"/>
            </a:xfrm>
            <a:prstGeom prst="rect">
              <a:avLst/>
            </a:prstGeom>
            <a:noFill/>
            <a:ln>
              <a:noFill/>
            </a:ln>
          </p:spPr>
        </p:pic>
        <p:sp>
          <p:nvSpPr>
            <p:cNvPr id="66" name="Google Shape;66;p13"/>
            <p:cNvSpPr txBox="1"/>
            <p:nvPr/>
          </p:nvSpPr>
          <p:spPr>
            <a:xfrm>
              <a:off x="878173" y="29966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janesmith@email.com</a:t>
              </a:r>
              <a:endParaRPr sz="900">
                <a:latin typeface="Poppins Light"/>
                <a:ea typeface="Poppins Light"/>
                <a:cs typeface="Poppins Light"/>
                <a:sym typeface="Poppins Light"/>
              </a:endParaRPr>
            </a:p>
          </p:txBody>
        </p:sp>
      </p:grpSp>
      <p:grpSp>
        <p:nvGrpSpPr>
          <p:cNvPr id="67" name="Google Shape;67;p13"/>
          <p:cNvGrpSpPr/>
          <p:nvPr/>
        </p:nvGrpSpPr>
        <p:grpSpPr>
          <a:xfrm>
            <a:off x="562975" y="3491564"/>
            <a:ext cx="2397798" cy="166606"/>
            <a:chOff x="562975" y="3339769"/>
            <a:chExt cx="2397798" cy="166606"/>
          </a:xfrm>
        </p:grpSpPr>
        <p:pic>
          <p:nvPicPr>
            <p:cNvPr id="68" name="Google Shape;68;p13"/>
            <p:cNvPicPr preferRelativeResize="0"/>
            <p:nvPr/>
          </p:nvPicPr>
          <p:blipFill>
            <a:blip r:embed="rId6">
              <a:alphaModFix/>
            </a:blip>
            <a:stretch>
              <a:fillRect/>
            </a:stretch>
          </p:blipFill>
          <p:spPr>
            <a:xfrm>
              <a:off x="562975" y="3339769"/>
              <a:ext cx="116600" cy="166606"/>
            </a:xfrm>
            <a:prstGeom prst="rect">
              <a:avLst/>
            </a:prstGeom>
            <a:noFill/>
            <a:ln>
              <a:noFill/>
            </a:ln>
          </p:spPr>
        </p:pic>
        <p:sp>
          <p:nvSpPr>
            <p:cNvPr id="69" name="Google Shape;69;p13"/>
            <p:cNvSpPr txBox="1"/>
            <p:nvPr/>
          </p:nvSpPr>
          <p:spPr>
            <a:xfrm>
              <a:off x="878173" y="3353772"/>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(987) 654-3210</a:t>
              </a:r>
              <a:endParaRPr sz="900">
                <a:latin typeface="Poppins Light"/>
                <a:ea typeface="Poppins Light"/>
                <a:cs typeface="Poppins Light"/>
                <a:sym typeface="Poppins Light"/>
              </a:endParaRPr>
            </a:p>
          </p:txBody>
        </p:sp>
      </p:grpSp>
      <p:grpSp>
        <p:nvGrpSpPr>
          <p:cNvPr id="70" name="Google Shape;70;p13"/>
          <p:cNvGrpSpPr/>
          <p:nvPr/>
        </p:nvGrpSpPr>
        <p:grpSpPr>
          <a:xfrm>
            <a:off x="537471" y="3991142"/>
            <a:ext cx="2551500" cy="1882581"/>
            <a:chOff x="537471" y="3839346"/>
            <a:chExt cx="2551500" cy="1882581"/>
          </a:xfrm>
        </p:grpSpPr>
        <p:sp>
          <p:nvSpPr>
            <p:cNvPr id="71" name="Google Shape;71;p13"/>
            <p:cNvSpPr txBox="1"/>
            <p:nvPr/>
          </p:nvSpPr>
          <p:spPr>
            <a:xfrm>
              <a:off x="537471" y="3839346"/>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Skills:</a:t>
              </a:r>
              <a:endParaRPr sz="1600">
                <a:latin typeface="Poppins Light"/>
                <a:ea typeface="Poppins Light"/>
                <a:cs typeface="Poppins Light"/>
                <a:sym typeface="Poppins Light"/>
              </a:endParaRPr>
            </a:p>
          </p:txBody>
        </p:sp>
        <p:grpSp>
          <p:nvGrpSpPr>
            <p:cNvPr id="72" name="Google Shape;72;p13"/>
            <p:cNvGrpSpPr/>
            <p:nvPr/>
          </p:nvGrpSpPr>
          <p:grpSpPr>
            <a:xfrm>
              <a:off x="545025" y="4296553"/>
              <a:ext cx="2415748" cy="304800"/>
              <a:chOff x="545025" y="4296553"/>
              <a:chExt cx="2415748" cy="304800"/>
            </a:xfrm>
          </p:grpSpPr>
          <p:sp>
            <p:nvSpPr>
              <p:cNvPr id="73" name="Google Shape;73;p13"/>
              <p:cNvSpPr txBox="1"/>
              <p:nvPr/>
            </p:nvSpPr>
            <p:spPr>
              <a:xfrm>
                <a:off x="878173" y="4296553"/>
                <a:ext cx="2082600" cy="30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Clr>
                    <a:schemeClr val="dk1"/>
                  </a:buClr>
                  <a:buSzPts val="1100"/>
                  <a:buFont typeface="Arial"/>
                  <a:buNone/>
                </a:pPr>
                <a:r>
                  <a:rPr lang="ru" sz="900">
                    <a:latin typeface="Poppins Light"/>
                    <a:ea typeface="Poppins Light"/>
                    <a:cs typeface="Poppins Light"/>
                    <a:sym typeface="Poppins Light"/>
                  </a:rPr>
                  <a:t>Strong analytical and</a:t>
                </a:r>
                <a:endParaRPr sz="900">
                  <a:latin typeface="Poppins Light"/>
                  <a:ea typeface="Poppins Light"/>
                  <a:cs typeface="Poppins Light"/>
                  <a:sym typeface="Poppins Light"/>
                </a:endParaRPr>
              </a:p>
              <a:p>
                <a:pPr indent="0" lvl="0" marL="0" rtl="0" algn="l">
                  <a:lnSpc>
                    <a:spcPct val="120000"/>
                  </a:lnSpc>
                  <a:spcBef>
                    <a:spcPts val="0"/>
                  </a:spcBef>
                  <a:spcAft>
                    <a:spcPts val="0"/>
                  </a:spcAft>
                  <a:buNone/>
                </a:pPr>
                <a:r>
                  <a:rPr lang="ru" sz="900">
                    <a:latin typeface="Poppins Light"/>
                    <a:ea typeface="Poppins Light"/>
                    <a:cs typeface="Poppins Light"/>
                    <a:sym typeface="Poppins Light"/>
                  </a:rPr>
                  <a:t>problem-solving skills</a:t>
                </a:r>
                <a:endParaRPr sz="900">
                  <a:latin typeface="Poppins Light"/>
                  <a:ea typeface="Poppins Light"/>
                  <a:cs typeface="Poppins Light"/>
                  <a:sym typeface="Poppins Light"/>
                </a:endParaRPr>
              </a:p>
            </p:txBody>
          </p:sp>
          <p:cxnSp>
            <p:nvCxnSpPr>
              <p:cNvPr id="74" name="Google Shape;74;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75" name="Google Shape;75;p13"/>
            <p:cNvGrpSpPr/>
            <p:nvPr/>
          </p:nvGrpSpPr>
          <p:grpSpPr>
            <a:xfrm>
              <a:off x="545025" y="4846653"/>
              <a:ext cx="2415748" cy="304800"/>
              <a:chOff x="545025" y="4296553"/>
              <a:chExt cx="2415748" cy="304800"/>
            </a:xfrm>
          </p:grpSpPr>
          <p:sp>
            <p:nvSpPr>
              <p:cNvPr id="76" name="Google Shape;76;p13"/>
              <p:cNvSpPr txBox="1"/>
              <p:nvPr/>
            </p:nvSpPr>
            <p:spPr>
              <a:xfrm>
                <a:off x="878173" y="4296553"/>
                <a:ext cx="2082600" cy="30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Excellent written and verbal communication abilities</a:t>
                </a:r>
                <a:endParaRPr sz="900">
                  <a:latin typeface="Poppins Light"/>
                  <a:ea typeface="Poppins Light"/>
                  <a:cs typeface="Poppins Light"/>
                  <a:sym typeface="Poppins Light"/>
                </a:endParaRPr>
              </a:p>
            </p:txBody>
          </p:sp>
          <p:cxnSp>
            <p:nvCxnSpPr>
              <p:cNvPr id="77" name="Google Shape;77;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78" name="Google Shape;78;p13"/>
            <p:cNvGrpSpPr/>
            <p:nvPr/>
          </p:nvGrpSpPr>
          <p:grpSpPr>
            <a:xfrm>
              <a:off x="545025" y="5417128"/>
              <a:ext cx="2415748" cy="304800"/>
              <a:chOff x="545025" y="4296553"/>
              <a:chExt cx="2415748" cy="304800"/>
            </a:xfrm>
          </p:grpSpPr>
          <p:sp>
            <p:nvSpPr>
              <p:cNvPr id="79" name="Google Shape;79;p13"/>
              <p:cNvSpPr txBox="1"/>
              <p:nvPr/>
            </p:nvSpPr>
            <p:spPr>
              <a:xfrm>
                <a:off x="878173" y="4296553"/>
                <a:ext cx="2082600" cy="30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Proficient in Microsoft Office</a:t>
                </a:r>
                <a:endParaRPr sz="900">
                  <a:latin typeface="Poppins Light"/>
                  <a:ea typeface="Poppins Light"/>
                  <a:cs typeface="Poppins Light"/>
                  <a:sym typeface="Poppins Light"/>
                </a:endParaRPr>
              </a:p>
              <a:p>
                <a:pPr indent="0" lvl="0" marL="0" rtl="0" algn="l">
                  <a:lnSpc>
                    <a:spcPct val="120000"/>
                  </a:lnSpc>
                  <a:spcBef>
                    <a:spcPts val="0"/>
                  </a:spcBef>
                  <a:spcAft>
                    <a:spcPts val="0"/>
                  </a:spcAft>
                  <a:buNone/>
                </a:pPr>
                <a:r>
                  <a:rPr lang="ru" sz="900">
                    <a:latin typeface="Poppins Light"/>
                    <a:ea typeface="Poppins Light"/>
                    <a:cs typeface="Poppins Light"/>
                    <a:sym typeface="Poppins Light"/>
                  </a:rPr>
                  <a:t>Suite (Word, Excel, PowerPoint)</a:t>
                </a:r>
                <a:endParaRPr sz="900">
                  <a:latin typeface="Poppins Light"/>
                  <a:ea typeface="Poppins Light"/>
                  <a:cs typeface="Poppins Light"/>
                  <a:sym typeface="Poppins Light"/>
                </a:endParaRPr>
              </a:p>
            </p:txBody>
          </p:sp>
          <p:cxnSp>
            <p:nvCxnSpPr>
              <p:cNvPr id="80" name="Google Shape;80;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81" name="Google Shape;81;p13"/>
          <p:cNvGrpSpPr/>
          <p:nvPr/>
        </p:nvGrpSpPr>
        <p:grpSpPr>
          <a:xfrm>
            <a:off x="537471" y="6206692"/>
            <a:ext cx="2551500" cy="1635596"/>
            <a:chOff x="537471" y="6054896"/>
            <a:chExt cx="2551500" cy="1635596"/>
          </a:xfrm>
        </p:grpSpPr>
        <p:sp>
          <p:nvSpPr>
            <p:cNvPr id="82" name="Google Shape;82;p13"/>
            <p:cNvSpPr txBox="1"/>
            <p:nvPr/>
          </p:nvSpPr>
          <p:spPr>
            <a:xfrm>
              <a:off x="537471" y="6054896"/>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Certifications:</a:t>
              </a:r>
              <a:endParaRPr sz="1600">
                <a:latin typeface="Poppins Light"/>
                <a:ea typeface="Poppins Light"/>
                <a:cs typeface="Poppins Light"/>
                <a:sym typeface="Poppins Light"/>
              </a:endParaRPr>
            </a:p>
          </p:txBody>
        </p:sp>
        <p:grpSp>
          <p:nvGrpSpPr>
            <p:cNvPr id="83" name="Google Shape;83;p13"/>
            <p:cNvGrpSpPr/>
            <p:nvPr/>
          </p:nvGrpSpPr>
          <p:grpSpPr>
            <a:xfrm>
              <a:off x="545025" y="6512103"/>
              <a:ext cx="2415748" cy="471000"/>
              <a:chOff x="545025" y="4296553"/>
              <a:chExt cx="2415748" cy="471000"/>
            </a:xfrm>
          </p:grpSpPr>
          <p:sp>
            <p:nvSpPr>
              <p:cNvPr id="84" name="Google Shape;84;p13"/>
              <p:cNvSpPr txBox="1"/>
              <p:nvPr/>
            </p:nvSpPr>
            <p:spPr>
              <a:xfrm>
                <a:off x="878173" y="4296553"/>
                <a:ext cx="2082600" cy="471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Certified Psychological</a:t>
                </a:r>
                <a:endParaRPr sz="900">
                  <a:latin typeface="Poppins Light"/>
                  <a:ea typeface="Poppins Light"/>
                  <a:cs typeface="Poppins Light"/>
                  <a:sym typeface="Poppins Light"/>
                </a:endParaRPr>
              </a:p>
              <a:p>
                <a:pPr indent="0" lvl="0" marL="0" rtl="0" algn="l">
                  <a:lnSpc>
                    <a:spcPct val="120000"/>
                  </a:lnSpc>
                  <a:spcBef>
                    <a:spcPts val="0"/>
                  </a:spcBef>
                  <a:spcAft>
                    <a:spcPts val="0"/>
                  </a:spcAft>
                  <a:buNone/>
                </a:pPr>
                <a:r>
                  <a:rPr lang="ru" sz="900">
                    <a:latin typeface="Poppins Light"/>
                    <a:ea typeface="Poppins Light"/>
                    <a:cs typeface="Poppins Light"/>
                    <a:sym typeface="Poppins Light"/>
                  </a:rPr>
                  <a:t>Assistant, Town Psychologists Association - July 2022</a:t>
                </a:r>
                <a:endParaRPr sz="900">
                  <a:latin typeface="Poppins Light"/>
                  <a:ea typeface="Poppins Light"/>
                  <a:cs typeface="Poppins Light"/>
                  <a:sym typeface="Poppins Light"/>
                </a:endParaRPr>
              </a:p>
            </p:txBody>
          </p:sp>
          <p:cxnSp>
            <p:nvCxnSpPr>
              <p:cNvPr id="85" name="Google Shape;85;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86" name="Google Shape;86;p13"/>
            <p:cNvGrpSpPr/>
            <p:nvPr/>
          </p:nvGrpSpPr>
          <p:grpSpPr>
            <a:xfrm>
              <a:off x="545025" y="7219493"/>
              <a:ext cx="2415748" cy="471000"/>
              <a:chOff x="545025" y="4296553"/>
              <a:chExt cx="2415748" cy="471000"/>
            </a:xfrm>
          </p:grpSpPr>
          <p:sp>
            <p:nvSpPr>
              <p:cNvPr id="87" name="Google Shape;87;p13"/>
              <p:cNvSpPr txBox="1"/>
              <p:nvPr/>
            </p:nvSpPr>
            <p:spPr>
              <a:xfrm>
                <a:off x="878173" y="4296553"/>
                <a:ext cx="2082600" cy="4710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First Aid and CPR Certification, American Red Cross</a:t>
                </a:r>
                <a:endParaRPr sz="900">
                  <a:latin typeface="Poppins Light"/>
                  <a:ea typeface="Poppins Light"/>
                  <a:cs typeface="Poppins Light"/>
                  <a:sym typeface="Poppins Light"/>
                </a:endParaRPr>
              </a:p>
              <a:p>
                <a:pPr indent="0" lvl="0" marL="0" rtl="0" algn="l">
                  <a:lnSpc>
                    <a:spcPct val="120000"/>
                  </a:lnSpc>
                  <a:spcBef>
                    <a:spcPts val="0"/>
                  </a:spcBef>
                  <a:spcAft>
                    <a:spcPts val="0"/>
                  </a:spcAft>
                  <a:buNone/>
                </a:pPr>
                <a:r>
                  <a:rPr lang="ru" sz="900">
                    <a:latin typeface="Poppins Light"/>
                    <a:ea typeface="Poppins Light"/>
                    <a:cs typeface="Poppins Light"/>
                    <a:sym typeface="Poppins Light"/>
                  </a:rPr>
                  <a:t>- August 2023</a:t>
                </a:r>
                <a:endParaRPr sz="900">
                  <a:latin typeface="Poppins Light"/>
                  <a:ea typeface="Poppins Light"/>
                  <a:cs typeface="Poppins Light"/>
                  <a:sym typeface="Poppins Light"/>
                </a:endParaRPr>
              </a:p>
            </p:txBody>
          </p:sp>
          <p:cxnSp>
            <p:nvCxnSpPr>
              <p:cNvPr id="88" name="Google Shape;88;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89" name="Google Shape;89;p13"/>
          <p:cNvGrpSpPr/>
          <p:nvPr/>
        </p:nvGrpSpPr>
        <p:grpSpPr>
          <a:xfrm>
            <a:off x="537471" y="8296892"/>
            <a:ext cx="2551500" cy="1156934"/>
            <a:chOff x="537471" y="8145096"/>
            <a:chExt cx="2551500" cy="1156934"/>
          </a:xfrm>
        </p:grpSpPr>
        <p:sp>
          <p:nvSpPr>
            <p:cNvPr id="90" name="Google Shape;90;p13"/>
            <p:cNvSpPr txBox="1"/>
            <p:nvPr/>
          </p:nvSpPr>
          <p:spPr>
            <a:xfrm>
              <a:off x="537471" y="8145096"/>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Activities:</a:t>
              </a:r>
              <a:endParaRPr sz="1600">
                <a:latin typeface="Poppins Light"/>
                <a:ea typeface="Poppins Light"/>
                <a:cs typeface="Poppins Light"/>
                <a:sym typeface="Poppins Light"/>
              </a:endParaRPr>
            </a:p>
          </p:txBody>
        </p:sp>
        <p:grpSp>
          <p:nvGrpSpPr>
            <p:cNvPr id="91" name="Google Shape;91;p13"/>
            <p:cNvGrpSpPr/>
            <p:nvPr/>
          </p:nvGrpSpPr>
          <p:grpSpPr>
            <a:xfrm>
              <a:off x="545025" y="8602303"/>
              <a:ext cx="2415748" cy="304800"/>
              <a:chOff x="545025" y="4296553"/>
              <a:chExt cx="2415748" cy="304800"/>
            </a:xfrm>
          </p:grpSpPr>
          <p:sp>
            <p:nvSpPr>
              <p:cNvPr id="92" name="Google Shape;92;p13"/>
              <p:cNvSpPr txBox="1"/>
              <p:nvPr/>
            </p:nvSpPr>
            <p:spPr>
              <a:xfrm>
                <a:off x="878173" y="4296553"/>
                <a:ext cx="2082600" cy="3048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President, University</a:t>
                </a:r>
                <a:endParaRPr sz="900">
                  <a:latin typeface="Poppins Light"/>
                  <a:ea typeface="Poppins Light"/>
                  <a:cs typeface="Poppins Light"/>
                  <a:sym typeface="Poppins Light"/>
                </a:endParaRPr>
              </a:p>
              <a:p>
                <a:pPr indent="0" lvl="0" marL="0" rtl="0" algn="l">
                  <a:lnSpc>
                    <a:spcPct val="120000"/>
                  </a:lnSpc>
                  <a:spcBef>
                    <a:spcPts val="0"/>
                  </a:spcBef>
                  <a:spcAft>
                    <a:spcPts val="0"/>
                  </a:spcAft>
                  <a:buNone/>
                </a:pPr>
                <a:r>
                  <a:rPr lang="ru" sz="900">
                    <a:latin typeface="Poppins Light"/>
                    <a:ea typeface="Poppins Light"/>
                    <a:cs typeface="Poppins Light"/>
                    <a:sym typeface="Poppins Light"/>
                  </a:rPr>
                  <a:t>Psychology Club</a:t>
                </a:r>
                <a:endParaRPr sz="900">
                  <a:latin typeface="Poppins Light"/>
                  <a:ea typeface="Poppins Light"/>
                  <a:cs typeface="Poppins Light"/>
                  <a:sym typeface="Poppins Light"/>
                </a:endParaRPr>
              </a:p>
            </p:txBody>
          </p:sp>
          <p:cxnSp>
            <p:nvCxnSpPr>
              <p:cNvPr id="93" name="Google Shape;93;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94" name="Google Shape;94;p13"/>
            <p:cNvGrpSpPr/>
            <p:nvPr/>
          </p:nvGrpSpPr>
          <p:grpSpPr>
            <a:xfrm>
              <a:off x="545025" y="9163431"/>
              <a:ext cx="2415748" cy="138600"/>
              <a:chOff x="545025" y="4296553"/>
              <a:chExt cx="2415748" cy="138600"/>
            </a:xfrm>
          </p:grpSpPr>
          <p:sp>
            <p:nvSpPr>
              <p:cNvPr id="95" name="Google Shape;95;p13"/>
              <p:cNvSpPr txBox="1"/>
              <p:nvPr/>
            </p:nvSpPr>
            <p:spPr>
              <a:xfrm>
                <a:off x="878173" y="4296553"/>
                <a:ext cx="2082600" cy="138600"/>
              </a:xfrm>
              <a:prstGeom prst="rect">
                <a:avLst/>
              </a:prstGeom>
              <a:noFill/>
              <a:ln>
                <a:noFill/>
              </a:ln>
            </p:spPr>
            <p:txBody>
              <a:bodyPr anchorCtr="0" anchor="t" bIns="0" lIns="0" spcFirstLastPara="1" rIns="0" wrap="square" tIns="0">
                <a:spAutoFit/>
              </a:bodyPr>
              <a:lstStyle/>
              <a:p>
                <a:pPr indent="0" lvl="0" marL="0" rtl="0" algn="l">
                  <a:lnSpc>
                    <a:spcPct val="120000"/>
                  </a:lnSpc>
                  <a:spcBef>
                    <a:spcPts val="0"/>
                  </a:spcBef>
                  <a:spcAft>
                    <a:spcPts val="0"/>
                  </a:spcAft>
                  <a:buNone/>
                </a:pPr>
                <a:r>
                  <a:rPr lang="ru" sz="900">
                    <a:latin typeface="Poppins Light"/>
                    <a:ea typeface="Poppins Light"/>
                    <a:cs typeface="Poppins Light"/>
                    <a:sym typeface="Poppins Light"/>
                  </a:rPr>
                  <a:t>Volunteer, Crisis Hotline</a:t>
                </a:r>
                <a:endParaRPr sz="900">
                  <a:latin typeface="Poppins Light"/>
                  <a:ea typeface="Poppins Light"/>
                  <a:cs typeface="Poppins Light"/>
                  <a:sym typeface="Poppins Light"/>
                </a:endParaRPr>
              </a:p>
            </p:txBody>
          </p:sp>
          <p:cxnSp>
            <p:nvCxnSpPr>
              <p:cNvPr id="96" name="Google Shape;96;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grpSp>
        <p:nvGrpSpPr>
          <p:cNvPr id="97" name="Google Shape;97;p13"/>
          <p:cNvGrpSpPr/>
          <p:nvPr/>
        </p:nvGrpSpPr>
        <p:grpSpPr>
          <a:xfrm>
            <a:off x="3600000" y="2762295"/>
            <a:ext cx="3420151" cy="2382600"/>
            <a:chOff x="545025" y="4296550"/>
            <a:chExt cx="3420151" cy="2382600"/>
          </a:xfrm>
        </p:grpSpPr>
        <p:sp>
          <p:nvSpPr>
            <p:cNvPr id="98" name="Google Shape;98;p13"/>
            <p:cNvSpPr txBox="1"/>
            <p:nvPr/>
          </p:nvSpPr>
          <p:spPr>
            <a:xfrm>
              <a:off x="878176" y="4296550"/>
              <a:ext cx="3087000" cy="2382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Dedicated and ambitious high school graduate with </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 passion for academic excellence and community engagement. Proven track record of exemplary leadership, effective communication, and strong problem-solving abilities. Skilled in organizing and leading various extracurricular activities, demonstrating a commitment to fostering a positive impact within the school and local community. Possesses a strong work ethic and a keen interest in pursuing a higher education to further develop skills and contribute to society's advancement. Eager to leverage achievements and volunteer experiences to excel in a challenging university environment.</a:t>
              </a:r>
              <a:endParaRPr sz="900">
                <a:latin typeface="Poppins Light"/>
                <a:ea typeface="Poppins Light"/>
                <a:cs typeface="Poppins Light"/>
                <a:sym typeface="Poppins Light"/>
              </a:endParaRPr>
            </a:p>
          </p:txBody>
        </p:sp>
        <p:cxnSp>
          <p:nvCxnSpPr>
            <p:cNvPr id="99" name="Google Shape;99;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100" name="Google Shape;100;p13"/>
          <p:cNvSpPr txBox="1"/>
          <p:nvPr/>
        </p:nvSpPr>
        <p:spPr>
          <a:xfrm>
            <a:off x="3592111" y="5441844"/>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Education:</a:t>
            </a:r>
            <a:endParaRPr sz="1600">
              <a:latin typeface="Poppins Light"/>
              <a:ea typeface="Poppins Light"/>
              <a:cs typeface="Poppins Light"/>
              <a:sym typeface="Poppins Light"/>
            </a:endParaRPr>
          </a:p>
        </p:txBody>
      </p:sp>
      <p:grpSp>
        <p:nvGrpSpPr>
          <p:cNvPr id="101" name="Google Shape;101;p13"/>
          <p:cNvGrpSpPr/>
          <p:nvPr/>
        </p:nvGrpSpPr>
        <p:grpSpPr>
          <a:xfrm>
            <a:off x="3600000" y="5888798"/>
            <a:ext cx="3420151" cy="1073700"/>
            <a:chOff x="545025" y="4296550"/>
            <a:chExt cx="3420151" cy="1073700"/>
          </a:xfrm>
        </p:grpSpPr>
        <p:sp>
          <p:nvSpPr>
            <p:cNvPr id="102" name="Google Shape;102;p13"/>
            <p:cNvSpPr txBox="1"/>
            <p:nvPr/>
          </p:nvSpPr>
          <p:spPr>
            <a:xfrm>
              <a:off x="878176" y="4296550"/>
              <a:ext cx="3087000" cy="1073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High School Diploma</a:t>
              </a:r>
              <a:endParaRPr b="1" sz="900">
                <a:latin typeface="Poppins"/>
                <a:ea typeface="Poppins"/>
                <a:cs typeface="Poppins"/>
                <a:sym typeface="Poppins"/>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Hillside High School, Town, Province, USA - September 2019 to June 2023</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Relevant Coursework: Advanced Placement (AP) Courses in Mathematics, Science, and Literature</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GPA: 4.0/4.0</a:t>
              </a:r>
              <a:endParaRPr sz="900">
                <a:latin typeface="Poppins Light"/>
                <a:ea typeface="Poppins Light"/>
                <a:cs typeface="Poppins Light"/>
                <a:sym typeface="Poppins Light"/>
              </a:endParaRPr>
            </a:p>
          </p:txBody>
        </p:sp>
        <p:cxnSp>
          <p:nvCxnSpPr>
            <p:cNvPr id="103" name="Google Shape;103;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104" name="Google Shape;104;p13"/>
          <p:cNvGrpSpPr/>
          <p:nvPr/>
        </p:nvGrpSpPr>
        <p:grpSpPr>
          <a:xfrm>
            <a:off x="3600000" y="7212991"/>
            <a:ext cx="3420151" cy="1073700"/>
            <a:chOff x="545025" y="4296550"/>
            <a:chExt cx="3420151" cy="1073700"/>
          </a:xfrm>
        </p:grpSpPr>
        <p:sp>
          <p:nvSpPr>
            <p:cNvPr id="105" name="Google Shape;105;p13"/>
            <p:cNvSpPr txBox="1"/>
            <p:nvPr/>
          </p:nvSpPr>
          <p:spPr>
            <a:xfrm>
              <a:off x="878176" y="4296550"/>
              <a:ext cx="3087000" cy="1073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Academic Achievements</a:t>
              </a:r>
              <a:endParaRPr b="1" sz="900">
                <a:latin typeface="Poppins"/>
                <a:ea typeface="Poppins"/>
                <a:cs typeface="Poppins"/>
                <a:sym typeface="Poppins"/>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Recipient of the High Honor Roll for all four years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of high school</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Awarded the Mathematics Excellence Prize for exceptional in Advanced Placement Calculus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Extracurricular Activities</a:t>
              </a:r>
              <a:endParaRPr sz="900">
                <a:latin typeface="Poppins Light"/>
                <a:ea typeface="Poppins Light"/>
                <a:cs typeface="Poppins Light"/>
                <a:sym typeface="Poppins Light"/>
              </a:endParaRPr>
            </a:p>
          </p:txBody>
        </p:sp>
        <p:cxnSp>
          <p:nvCxnSpPr>
            <p:cNvPr id="106" name="Google Shape;106;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grpSp>
        <p:nvGrpSpPr>
          <p:cNvPr id="107" name="Google Shape;107;p13"/>
          <p:cNvGrpSpPr/>
          <p:nvPr/>
        </p:nvGrpSpPr>
        <p:grpSpPr>
          <a:xfrm>
            <a:off x="3600000" y="8537184"/>
            <a:ext cx="3420151" cy="1073700"/>
            <a:chOff x="545025" y="4296550"/>
            <a:chExt cx="3420151" cy="1073700"/>
          </a:xfrm>
        </p:grpSpPr>
        <p:sp>
          <p:nvSpPr>
            <p:cNvPr id="108" name="Google Shape;108;p13"/>
            <p:cNvSpPr txBox="1"/>
            <p:nvPr/>
          </p:nvSpPr>
          <p:spPr>
            <a:xfrm>
              <a:off x="878176" y="4296550"/>
              <a:ext cx="3087000" cy="1073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President, School Science Club </a:t>
              </a:r>
              <a:r>
                <a:rPr lang="ru" sz="900">
                  <a:latin typeface="Poppins Light"/>
                  <a:ea typeface="Poppins Light"/>
                  <a:cs typeface="Poppins Light"/>
                  <a:sym typeface="Poppins Light"/>
                </a:rPr>
                <a:t>-</a:t>
              </a:r>
              <a:r>
                <a:rPr b="1" lang="ru" sz="900">
                  <a:latin typeface="Poppins"/>
                  <a:ea typeface="Poppins"/>
                  <a:cs typeface="Poppins"/>
                  <a:sym typeface="Poppins"/>
                </a:rPr>
                <a:t> </a:t>
              </a:r>
              <a:r>
                <a:rPr lang="ru" sz="900">
                  <a:latin typeface="Poppins Light"/>
                  <a:ea typeface="Poppins Light"/>
                  <a:cs typeface="Poppins Light"/>
                  <a:sym typeface="Poppins Light"/>
                </a:rPr>
                <a:t>Organized various science fairs and competitions, fostering interest in STEM fields among fellow students.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Lead Actress, School Drama Club - Showcased acting skills in annual school plays, enhancing public speaking and teamwork abilities.</a:t>
              </a:r>
              <a:endParaRPr sz="900">
                <a:latin typeface="Poppins Light"/>
                <a:ea typeface="Poppins Light"/>
                <a:cs typeface="Poppins Light"/>
                <a:sym typeface="Poppins Light"/>
              </a:endParaRPr>
            </a:p>
          </p:txBody>
        </p:sp>
        <p:cxnSp>
          <p:nvCxnSpPr>
            <p:cNvPr id="109" name="Google Shape;109;p13"/>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4"/>
          <p:cNvSpPr txBox="1"/>
          <p:nvPr/>
        </p:nvSpPr>
        <p:spPr>
          <a:xfrm>
            <a:off x="544275" y="660706"/>
            <a:ext cx="25515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Playfair Display"/>
                <a:ea typeface="Playfair Display"/>
                <a:cs typeface="Playfair Display"/>
                <a:sym typeface="Playfair Display"/>
              </a:rPr>
              <a:t>Jane Smith</a:t>
            </a:r>
            <a:endParaRPr sz="3600">
              <a:latin typeface="Playfair Display"/>
              <a:ea typeface="Playfair Display"/>
              <a:cs typeface="Playfair Display"/>
              <a:sym typeface="Playfair Display"/>
            </a:endParaRPr>
          </a:p>
        </p:txBody>
      </p:sp>
      <p:sp>
        <p:nvSpPr>
          <p:cNvPr id="115" name="Google Shape;115;p14"/>
          <p:cNvSpPr txBox="1"/>
          <p:nvPr/>
        </p:nvSpPr>
        <p:spPr>
          <a:xfrm>
            <a:off x="537471" y="1285274"/>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Student</a:t>
            </a:r>
            <a:endParaRPr sz="1600">
              <a:latin typeface="Poppins Light"/>
              <a:ea typeface="Poppins Light"/>
              <a:cs typeface="Poppins Light"/>
              <a:sym typeface="Poppins Light"/>
            </a:endParaRPr>
          </a:p>
        </p:txBody>
      </p:sp>
      <p:pic>
        <p:nvPicPr>
          <p:cNvPr id="116" name="Google Shape;116;p14"/>
          <p:cNvPicPr preferRelativeResize="0"/>
          <p:nvPr/>
        </p:nvPicPr>
        <p:blipFill rotWithShape="1">
          <a:blip r:embed="rId3">
            <a:alphaModFix/>
          </a:blip>
          <a:srcRect b="4843" l="0" r="4843" t="0"/>
          <a:stretch/>
        </p:blipFill>
        <p:spPr>
          <a:xfrm>
            <a:off x="6116400" y="587020"/>
            <a:ext cx="903600" cy="903600"/>
          </a:xfrm>
          <a:prstGeom prst="ellipse">
            <a:avLst/>
          </a:prstGeom>
          <a:noFill/>
          <a:ln>
            <a:noFill/>
          </a:ln>
        </p:spPr>
      </p:pic>
      <p:cxnSp>
        <p:nvCxnSpPr>
          <p:cNvPr id="117" name="Google Shape;117;p14"/>
          <p:cNvCxnSpPr/>
          <p:nvPr/>
        </p:nvCxnSpPr>
        <p:spPr>
          <a:xfrm>
            <a:off x="544275" y="1926167"/>
            <a:ext cx="6477000" cy="0"/>
          </a:xfrm>
          <a:prstGeom prst="straightConnector1">
            <a:avLst/>
          </a:prstGeom>
          <a:noFill/>
          <a:ln cap="flat" cmpd="sng" w="19050">
            <a:solidFill>
              <a:srgbClr val="000000"/>
            </a:solidFill>
            <a:prstDash val="solid"/>
            <a:round/>
            <a:headEnd len="med" w="med" type="none"/>
            <a:tailEnd len="med" w="med" type="none"/>
          </a:ln>
        </p:spPr>
      </p:cxnSp>
      <p:cxnSp>
        <p:nvCxnSpPr>
          <p:cNvPr id="118" name="Google Shape;118;p14"/>
          <p:cNvCxnSpPr/>
          <p:nvPr/>
        </p:nvCxnSpPr>
        <p:spPr>
          <a:xfrm>
            <a:off x="3095625" y="2328945"/>
            <a:ext cx="0" cy="7688400"/>
          </a:xfrm>
          <a:prstGeom prst="straightConnector1">
            <a:avLst/>
          </a:prstGeom>
          <a:noFill/>
          <a:ln cap="flat" cmpd="sng" w="19050">
            <a:solidFill>
              <a:schemeClr val="dk2"/>
            </a:solidFill>
            <a:prstDash val="solid"/>
            <a:round/>
            <a:headEnd len="med" w="med" type="none"/>
            <a:tailEnd len="med" w="med" type="none"/>
          </a:ln>
        </p:spPr>
      </p:cxnSp>
      <p:sp>
        <p:nvSpPr>
          <p:cNvPr id="119" name="Google Shape;119;p14"/>
          <p:cNvSpPr txBox="1"/>
          <p:nvPr/>
        </p:nvSpPr>
        <p:spPr>
          <a:xfrm>
            <a:off x="537475" y="2315350"/>
            <a:ext cx="2423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Contact:</a:t>
            </a:r>
            <a:endParaRPr sz="1600">
              <a:latin typeface="Poppins Light"/>
              <a:ea typeface="Poppins Light"/>
              <a:cs typeface="Poppins Light"/>
              <a:sym typeface="Poppins Light"/>
            </a:endParaRPr>
          </a:p>
        </p:txBody>
      </p:sp>
      <p:grpSp>
        <p:nvGrpSpPr>
          <p:cNvPr id="120" name="Google Shape;120;p14"/>
          <p:cNvGrpSpPr/>
          <p:nvPr/>
        </p:nvGrpSpPr>
        <p:grpSpPr>
          <a:xfrm>
            <a:off x="550013" y="2762291"/>
            <a:ext cx="2410760" cy="169856"/>
            <a:chOff x="550013" y="2610496"/>
            <a:chExt cx="2410760" cy="169856"/>
          </a:xfrm>
        </p:grpSpPr>
        <p:pic>
          <p:nvPicPr>
            <p:cNvPr id="121" name="Google Shape;121;p14"/>
            <p:cNvPicPr preferRelativeResize="0"/>
            <p:nvPr/>
          </p:nvPicPr>
          <p:blipFill>
            <a:blip r:embed="rId4">
              <a:alphaModFix/>
            </a:blip>
            <a:stretch>
              <a:fillRect/>
            </a:stretch>
          </p:blipFill>
          <p:spPr>
            <a:xfrm>
              <a:off x="550013" y="2610496"/>
              <a:ext cx="129550" cy="169856"/>
            </a:xfrm>
            <a:prstGeom prst="rect">
              <a:avLst/>
            </a:prstGeom>
            <a:noFill/>
            <a:ln>
              <a:noFill/>
            </a:ln>
          </p:spPr>
        </p:pic>
        <p:sp>
          <p:nvSpPr>
            <p:cNvPr id="122" name="Google Shape;122;p14"/>
            <p:cNvSpPr txBox="1"/>
            <p:nvPr/>
          </p:nvSpPr>
          <p:spPr>
            <a:xfrm>
              <a:off x="878173" y="26261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8 College Street, Town, 543</a:t>
              </a:r>
              <a:endParaRPr sz="900">
                <a:latin typeface="Poppins Light"/>
                <a:ea typeface="Poppins Light"/>
                <a:cs typeface="Poppins Light"/>
                <a:sym typeface="Poppins Light"/>
              </a:endParaRPr>
            </a:p>
          </p:txBody>
        </p:sp>
      </p:grpSp>
      <p:grpSp>
        <p:nvGrpSpPr>
          <p:cNvPr id="123" name="Google Shape;123;p14"/>
          <p:cNvGrpSpPr/>
          <p:nvPr/>
        </p:nvGrpSpPr>
        <p:grpSpPr>
          <a:xfrm>
            <a:off x="537076" y="3148420"/>
            <a:ext cx="2423698" cy="138600"/>
            <a:chOff x="537076" y="2996625"/>
            <a:chExt cx="2423698" cy="138600"/>
          </a:xfrm>
        </p:grpSpPr>
        <p:pic>
          <p:nvPicPr>
            <p:cNvPr id="124" name="Google Shape;124;p14"/>
            <p:cNvPicPr preferRelativeResize="0"/>
            <p:nvPr/>
          </p:nvPicPr>
          <p:blipFill>
            <a:blip r:embed="rId5">
              <a:alphaModFix/>
            </a:blip>
            <a:stretch>
              <a:fillRect/>
            </a:stretch>
          </p:blipFill>
          <p:spPr>
            <a:xfrm>
              <a:off x="537076" y="3013587"/>
              <a:ext cx="155450" cy="104676"/>
            </a:xfrm>
            <a:prstGeom prst="rect">
              <a:avLst/>
            </a:prstGeom>
            <a:noFill/>
            <a:ln>
              <a:noFill/>
            </a:ln>
          </p:spPr>
        </p:pic>
        <p:sp>
          <p:nvSpPr>
            <p:cNvPr id="125" name="Google Shape;125;p14"/>
            <p:cNvSpPr txBox="1"/>
            <p:nvPr/>
          </p:nvSpPr>
          <p:spPr>
            <a:xfrm>
              <a:off x="878173" y="29966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janesmith@email.com</a:t>
              </a:r>
              <a:endParaRPr sz="900">
                <a:latin typeface="Poppins Light"/>
                <a:ea typeface="Poppins Light"/>
                <a:cs typeface="Poppins Light"/>
                <a:sym typeface="Poppins Light"/>
              </a:endParaRPr>
            </a:p>
          </p:txBody>
        </p:sp>
      </p:grpSp>
      <p:grpSp>
        <p:nvGrpSpPr>
          <p:cNvPr id="126" name="Google Shape;126;p14"/>
          <p:cNvGrpSpPr/>
          <p:nvPr/>
        </p:nvGrpSpPr>
        <p:grpSpPr>
          <a:xfrm>
            <a:off x="562975" y="3491564"/>
            <a:ext cx="2397798" cy="166606"/>
            <a:chOff x="562975" y="3339769"/>
            <a:chExt cx="2397798" cy="166606"/>
          </a:xfrm>
        </p:grpSpPr>
        <p:pic>
          <p:nvPicPr>
            <p:cNvPr id="127" name="Google Shape;127;p14"/>
            <p:cNvPicPr preferRelativeResize="0"/>
            <p:nvPr/>
          </p:nvPicPr>
          <p:blipFill>
            <a:blip r:embed="rId6">
              <a:alphaModFix/>
            </a:blip>
            <a:stretch>
              <a:fillRect/>
            </a:stretch>
          </p:blipFill>
          <p:spPr>
            <a:xfrm>
              <a:off x="562975" y="3339769"/>
              <a:ext cx="116600" cy="166606"/>
            </a:xfrm>
            <a:prstGeom prst="rect">
              <a:avLst/>
            </a:prstGeom>
            <a:noFill/>
            <a:ln>
              <a:noFill/>
            </a:ln>
          </p:spPr>
        </p:pic>
        <p:sp>
          <p:nvSpPr>
            <p:cNvPr id="128" name="Google Shape;128;p14"/>
            <p:cNvSpPr txBox="1"/>
            <p:nvPr/>
          </p:nvSpPr>
          <p:spPr>
            <a:xfrm>
              <a:off x="878173" y="3353772"/>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(987) 654-3210</a:t>
              </a:r>
              <a:endParaRPr sz="900">
                <a:latin typeface="Poppins Light"/>
                <a:ea typeface="Poppins Light"/>
                <a:cs typeface="Poppins Light"/>
                <a:sym typeface="Poppins Light"/>
              </a:endParaRPr>
            </a:p>
          </p:txBody>
        </p:sp>
      </p:grpSp>
      <p:sp>
        <p:nvSpPr>
          <p:cNvPr id="129" name="Google Shape;129;p14"/>
          <p:cNvSpPr txBox="1"/>
          <p:nvPr/>
        </p:nvSpPr>
        <p:spPr>
          <a:xfrm>
            <a:off x="3592111" y="2315342"/>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Work Experience:</a:t>
            </a:r>
            <a:endParaRPr sz="1600">
              <a:latin typeface="Poppins Light"/>
              <a:ea typeface="Poppins Light"/>
              <a:cs typeface="Poppins Light"/>
              <a:sym typeface="Poppins Light"/>
            </a:endParaRPr>
          </a:p>
        </p:txBody>
      </p:sp>
      <p:grpSp>
        <p:nvGrpSpPr>
          <p:cNvPr id="130" name="Google Shape;130;p14"/>
          <p:cNvGrpSpPr/>
          <p:nvPr/>
        </p:nvGrpSpPr>
        <p:grpSpPr>
          <a:xfrm>
            <a:off x="3600000" y="2762295"/>
            <a:ext cx="3617250" cy="1615780"/>
            <a:chOff x="3600000" y="2762295"/>
            <a:chExt cx="3617250" cy="1615780"/>
          </a:xfrm>
        </p:grpSpPr>
        <p:grpSp>
          <p:nvGrpSpPr>
            <p:cNvPr id="131" name="Google Shape;131;p14"/>
            <p:cNvGrpSpPr/>
            <p:nvPr/>
          </p:nvGrpSpPr>
          <p:grpSpPr>
            <a:xfrm>
              <a:off x="3600000" y="2762295"/>
              <a:ext cx="3420151" cy="512700"/>
              <a:chOff x="545025" y="4296550"/>
              <a:chExt cx="3420151" cy="512700"/>
            </a:xfrm>
          </p:grpSpPr>
          <p:sp>
            <p:nvSpPr>
              <p:cNvPr id="132" name="Google Shape;132;p14"/>
              <p:cNvSpPr txBox="1"/>
              <p:nvPr/>
            </p:nvSpPr>
            <p:spPr>
              <a:xfrm>
                <a:off x="878176" y="4296550"/>
                <a:ext cx="3087000" cy="512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Research Assistant</a:t>
                </a:r>
                <a:endParaRPr b="1" sz="900">
                  <a:latin typeface="Poppins"/>
                  <a:ea typeface="Poppins"/>
                  <a:cs typeface="Poppins"/>
                  <a:sym typeface="Poppins"/>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ABC Psychological Research Institute, Town, Province,</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USA - June 2020 to August 2020</a:t>
                </a:r>
                <a:endParaRPr sz="900">
                  <a:latin typeface="Poppins Light"/>
                  <a:ea typeface="Poppins Light"/>
                  <a:cs typeface="Poppins Light"/>
                  <a:sym typeface="Poppins Light"/>
                </a:endParaRPr>
              </a:p>
            </p:txBody>
          </p:sp>
          <p:cxnSp>
            <p:nvCxnSpPr>
              <p:cNvPr id="133" name="Google Shape;133;p14"/>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134" name="Google Shape;134;p14"/>
            <p:cNvSpPr txBox="1"/>
            <p:nvPr/>
          </p:nvSpPr>
          <p:spPr>
            <a:xfrm>
              <a:off x="3933150" y="3491575"/>
              <a:ext cx="3284100" cy="8865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 Assisted in conducting research on the impact of</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social media on adolescent mental health, contributing</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to a published paper in a reputable journal.</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 Collected and analyzed data, using statistical software</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to identify significant trends and correlations.</a:t>
              </a:r>
              <a:endParaRPr sz="900">
                <a:latin typeface="Poppins Light"/>
                <a:ea typeface="Poppins Light"/>
                <a:cs typeface="Poppins Light"/>
                <a:sym typeface="Poppins Light"/>
              </a:endParaRPr>
            </a:p>
          </p:txBody>
        </p:sp>
      </p:grpSp>
      <p:grpSp>
        <p:nvGrpSpPr>
          <p:cNvPr id="135" name="Google Shape;135;p14"/>
          <p:cNvGrpSpPr/>
          <p:nvPr/>
        </p:nvGrpSpPr>
        <p:grpSpPr>
          <a:xfrm>
            <a:off x="3600000" y="4617076"/>
            <a:ext cx="3617250" cy="1615780"/>
            <a:chOff x="3600000" y="2762295"/>
            <a:chExt cx="3617250" cy="1615780"/>
          </a:xfrm>
        </p:grpSpPr>
        <p:grpSp>
          <p:nvGrpSpPr>
            <p:cNvPr id="136" name="Google Shape;136;p14"/>
            <p:cNvGrpSpPr/>
            <p:nvPr/>
          </p:nvGrpSpPr>
          <p:grpSpPr>
            <a:xfrm>
              <a:off x="3600000" y="2762295"/>
              <a:ext cx="3420151" cy="512700"/>
              <a:chOff x="545025" y="4296550"/>
              <a:chExt cx="3420151" cy="512700"/>
            </a:xfrm>
          </p:grpSpPr>
          <p:sp>
            <p:nvSpPr>
              <p:cNvPr id="137" name="Google Shape;137;p14"/>
              <p:cNvSpPr txBox="1"/>
              <p:nvPr/>
            </p:nvSpPr>
            <p:spPr>
              <a:xfrm>
                <a:off x="878176" y="4296550"/>
                <a:ext cx="3087000" cy="512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Psychology Intern</a:t>
                </a:r>
                <a:endParaRPr b="1" sz="900">
                  <a:latin typeface="Poppins"/>
                  <a:ea typeface="Poppins"/>
                  <a:cs typeface="Poppins"/>
                  <a:sym typeface="Poppins"/>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XYZ Counseling Center, Town, Province, USA - July 2021 to Present</a:t>
                </a:r>
                <a:endParaRPr sz="900">
                  <a:latin typeface="Poppins Light"/>
                  <a:ea typeface="Poppins Light"/>
                  <a:cs typeface="Poppins Light"/>
                  <a:sym typeface="Poppins Light"/>
                </a:endParaRPr>
              </a:p>
            </p:txBody>
          </p:sp>
          <p:cxnSp>
            <p:nvCxnSpPr>
              <p:cNvPr id="138" name="Google Shape;138;p14"/>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139" name="Google Shape;139;p14"/>
            <p:cNvSpPr txBox="1"/>
            <p:nvPr/>
          </p:nvSpPr>
          <p:spPr>
            <a:xfrm>
              <a:off x="3933150" y="3491575"/>
              <a:ext cx="3284100" cy="8865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 Provided support to licensed psychologists in</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conducting individual and group therapy sessions, specializing in cognitive and interpersonal therapies.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 Assisted in the development of treatment plans and conducted intake interviews with new clients.</a:t>
              </a:r>
              <a:endParaRPr sz="900">
                <a:latin typeface="Poppins Light"/>
                <a:ea typeface="Poppins Light"/>
                <a:cs typeface="Poppins Light"/>
                <a:sym typeface="Poppins Light"/>
              </a:endParaRPr>
            </a:p>
          </p:txBody>
        </p:sp>
      </p:grpSp>
      <p:sp>
        <p:nvSpPr>
          <p:cNvPr id="140" name="Google Shape;140;p14"/>
          <p:cNvSpPr txBox="1"/>
          <p:nvPr/>
        </p:nvSpPr>
        <p:spPr>
          <a:xfrm>
            <a:off x="3592111" y="6528092"/>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Research Projects:</a:t>
            </a:r>
            <a:endParaRPr sz="1600">
              <a:latin typeface="Poppins Light"/>
              <a:ea typeface="Poppins Light"/>
              <a:cs typeface="Poppins Light"/>
              <a:sym typeface="Poppins Light"/>
            </a:endParaRPr>
          </a:p>
        </p:txBody>
      </p:sp>
      <p:grpSp>
        <p:nvGrpSpPr>
          <p:cNvPr id="141" name="Google Shape;141;p14"/>
          <p:cNvGrpSpPr/>
          <p:nvPr/>
        </p:nvGrpSpPr>
        <p:grpSpPr>
          <a:xfrm>
            <a:off x="3600000" y="6975045"/>
            <a:ext cx="3617250" cy="1989880"/>
            <a:chOff x="3600000" y="2762295"/>
            <a:chExt cx="3617250" cy="1989880"/>
          </a:xfrm>
        </p:grpSpPr>
        <p:grpSp>
          <p:nvGrpSpPr>
            <p:cNvPr id="142" name="Google Shape;142;p14"/>
            <p:cNvGrpSpPr/>
            <p:nvPr/>
          </p:nvGrpSpPr>
          <p:grpSpPr>
            <a:xfrm>
              <a:off x="3600000" y="2762295"/>
              <a:ext cx="3420151" cy="512700"/>
              <a:chOff x="545025" y="4296550"/>
              <a:chExt cx="3420151" cy="512700"/>
            </a:xfrm>
          </p:grpSpPr>
          <p:sp>
            <p:nvSpPr>
              <p:cNvPr id="143" name="Google Shape;143;p14"/>
              <p:cNvSpPr txBox="1"/>
              <p:nvPr/>
            </p:nvSpPr>
            <p:spPr>
              <a:xfrm>
                <a:off x="878176" y="4296550"/>
                <a:ext cx="3087000" cy="5127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Emotion Regulation Study</a:t>
                </a:r>
                <a:endParaRPr b="1" sz="900">
                  <a:latin typeface="Poppins"/>
                  <a:ea typeface="Poppins"/>
                  <a:cs typeface="Poppins"/>
                  <a:sym typeface="Poppins"/>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Eastern State University, Town, Province, USA - January</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2021 to May 2021</a:t>
                </a:r>
                <a:endParaRPr sz="900">
                  <a:latin typeface="Poppins Light"/>
                  <a:ea typeface="Poppins Light"/>
                  <a:cs typeface="Poppins Light"/>
                  <a:sym typeface="Poppins Light"/>
                </a:endParaRPr>
              </a:p>
            </p:txBody>
          </p:sp>
          <p:cxnSp>
            <p:nvCxnSpPr>
              <p:cNvPr id="144" name="Google Shape;144;p14"/>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145" name="Google Shape;145;p14"/>
            <p:cNvSpPr txBox="1"/>
            <p:nvPr/>
          </p:nvSpPr>
          <p:spPr>
            <a:xfrm>
              <a:off x="3933150" y="3491575"/>
              <a:ext cx="3284100" cy="1260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 Conducted an independent research study on the relationship between emotional regulation strategies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and stress levels among college students, contributing</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to a comprehensive understanding of effective coping mechanisms.</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 Presented findings at the university's annual</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psychology symposium.</a:t>
              </a:r>
              <a:endParaRPr sz="900">
                <a:latin typeface="Poppins Light"/>
                <a:ea typeface="Poppins Light"/>
                <a:cs typeface="Poppins Light"/>
                <a:sym typeface="Poppins Ligh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nvSpPr>
        <p:spPr>
          <a:xfrm>
            <a:off x="544275" y="660706"/>
            <a:ext cx="25515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Playfair Display"/>
                <a:ea typeface="Playfair Display"/>
                <a:cs typeface="Playfair Display"/>
                <a:sym typeface="Playfair Display"/>
              </a:rPr>
              <a:t>Jane Smith</a:t>
            </a:r>
            <a:endParaRPr sz="3600">
              <a:latin typeface="Playfair Display"/>
              <a:ea typeface="Playfair Display"/>
              <a:cs typeface="Playfair Display"/>
              <a:sym typeface="Playfair Display"/>
            </a:endParaRPr>
          </a:p>
        </p:txBody>
      </p:sp>
      <p:sp>
        <p:nvSpPr>
          <p:cNvPr id="151" name="Google Shape;151;p15"/>
          <p:cNvSpPr txBox="1"/>
          <p:nvPr/>
        </p:nvSpPr>
        <p:spPr>
          <a:xfrm>
            <a:off x="537471" y="1285274"/>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Student</a:t>
            </a:r>
            <a:endParaRPr sz="1600">
              <a:latin typeface="Poppins Light"/>
              <a:ea typeface="Poppins Light"/>
              <a:cs typeface="Poppins Light"/>
              <a:sym typeface="Poppins Light"/>
            </a:endParaRPr>
          </a:p>
        </p:txBody>
      </p:sp>
      <p:pic>
        <p:nvPicPr>
          <p:cNvPr id="152" name="Google Shape;152;p15"/>
          <p:cNvPicPr preferRelativeResize="0"/>
          <p:nvPr/>
        </p:nvPicPr>
        <p:blipFill rotWithShape="1">
          <a:blip r:embed="rId3">
            <a:alphaModFix/>
          </a:blip>
          <a:srcRect b="4843" l="0" r="4843" t="0"/>
          <a:stretch/>
        </p:blipFill>
        <p:spPr>
          <a:xfrm>
            <a:off x="6116400" y="587020"/>
            <a:ext cx="903600" cy="903600"/>
          </a:xfrm>
          <a:prstGeom prst="ellipse">
            <a:avLst/>
          </a:prstGeom>
          <a:noFill/>
          <a:ln>
            <a:noFill/>
          </a:ln>
        </p:spPr>
      </p:pic>
      <p:cxnSp>
        <p:nvCxnSpPr>
          <p:cNvPr id="153" name="Google Shape;153;p15"/>
          <p:cNvCxnSpPr/>
          <p:nvPr/>
        </p:nvCxnSpPr>
        <p:spPr>
          <a:xfrm>
            <a:off x="544275" y="1926167"/>
            <a:ext cx="6477000" cy="0"/>
          </a:xfrm>
          <a:prstGeom prst="straightConnector1">
            <a:avLst/>
          </a:prstGeom>
          <a:noFill/>
          <a:ln cap="flat" cmpd="sng" w="19050">
            <a:solidFill>
              <a:srgbClr val="000000"/>
            </a:solidFill>
            <a:prstDash val="solid"/>
            <a:round/>
            <a:headEnd len="med" w="med" type="none"/>
            <a:tailEnd len="med" w="med" type="none"/>
          </a:ln>
        </p:spPr>
      </p:cxnSp>
      <p:cxnSp>
        <p:nvCxnSpPr>
          <p:cNvPr id="154" name="Google Shape;154;p15"/>
          <p:cNvCxnSpPr/>
          <p:nvPr/>
        </p:nvCxnSpPr>
        <p:spPr>
          <a:xfrm>
            <a:off x="3095625" y="2328945"/>
            <a:ext cx="0" cy="7688400"/>
          </a:xfrm>
          <a:prstGeom prst="straightConnector1">
            <a:avLst/>
          </a:prstGeom>
          <a:noFill/>
          <a:ln cap="flat" cmpd="sng" w="19050">
            <a:solidFill>
              <a:schemeClr val="dk2"/>
            </a:solidFill>
            <a:prstDash val="solid"/>
            <a:round/>
            <a:headEnd len="med" w="med" type="none"/>
            <a:tailEnd len="med" w="med" type="none"/>
          </a:ln>
        </p:spPr>
      </p:cxnSp>
      <p:sp>
        <p:nvSpPr>
          <p:cNvPr id="155" name="Google Shape;155;p15"/>
          <p:cNvSpPr txBox="1"/>
          <p:nvPr/>
        </p:nvSpPr>
        <p:spPr>
          <a:xfrm>
            <a:off x="537475" y="2315350"/>
            <a:ext cx="2423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Contact:</a:t>
            </a:r>
            <a:endParaRPr sz="1600">
              <a:latin typeface="Poppins Light"/>
              <a:ea typeface="Poppins Light"/>
              <a:cs typeface="Poppins Light"/>
              <a:sym typeface="Poppins Light"/>
            </a:endParaRPr>
          </a:p>
        </p:txBody>
      </p:sp>
      <p:grpSp>
        <p:nvGrpSpPr>
          <p:cNvPr id="156" name="Google Shape;156;p15"/>
          <p:cNvGrpSpPr/>
          <p:nvPr/>
        </p:nvGrpSpPr>
        <p:grpSpPr>
          <a:xfrm>
            <a:off x="550013" y="2762291"/>
            <a:ext cx="2410760" cy="169856"/>
            <a:chOff x="550013" y="2610496"/>
            <a:chExt cx="2410760" cy="169856"/>
          </a:xfrm>
        </p:grpSpPr>
        <p:pic>
          <p:nvPicPr>
            <p:cNvPr id="157" name="Google Shape;157;p15"/>
            <p:cNvPicPr preferRelativeResize="0"/>
            <p:nvPr/>
          </p:nvPicPr>
          <p:blipFill>
            <a:blip r:embed="rId4">
              <a:alphaModFix/>
            </a:blip>
            <a:stretch>
              <a:fillRect/>
            </a:stretch>
          </p:blipFill>
          <p:spPr>
            <a:xfrm>
              <a:off x="550013" y="2610496"/>
              <a:ext cx="129550" cy="169856"/>
            </a:xfrm>
            <a:prstGeom prst="rect">
              <a:avLst/>
            </a:prstGeom>
            <a:noFill/>
            <a:ln>
              <a:noFill/>
            </a:ln>
          </p:spPr>
        </p:pic>
        <p:sp>
          <p:nvSpPr>
            <p:cNvPr id="158" name="Google Shape;158;p15"/>
            <p:cNvSpPr txBox="1"/>
            <p:nvPr/>
          </p:nvSpPr>
          <p:spPr>
            <a:xfrm>
              <a:off x="878173" y="26261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8 College Street, Town, 543</a:t>
              </a:r>
              <a:endParaRPr sz="900">
                <a:latin typeface="Poppins Light"/>
                <a:ea typeface="Poppins Light"/>
                <a:cs typeface="Poppins Light"/>
                <a:sym typeface="Poppins Light"/>
              </a:endParaRPr>
            </a:p>
          </p:txBody>
        </p:sp>
      </p:grpSp>
      <p:grpSp>
        <p:nvGrpSpPr>
          <p:cNvPr id="159" name="Google Shape;159;p15"/>
          <p:cNvGrpSpPr/>
          <p:nvPr/>
        </p:nvGrpSpPr>
        <p:grpSpPr>
          <a:xfrm>
            <a:off x="537076" y="3148420"/>
            <a:ext cx="2423698" cy="138600"/>
            <a:chOff x="537076" y="2996625"/>
            <a:chExt cx="2423698" cy="138600"/>
          </a:xfrm>
        </p:grpSpPr>
        <p:pic>
          <p:nvPicPr>
            <p:cNvPr id="160" name="Google Shape;160;p15"/>
            <p:cNvPicPr preferRelativeResize="0"/>
            <p:nvPr/>
          </p:nvPicPr>
          <p:blipFill>
            <a:blip r:embed="rId5">
              <a:alphaModFix/>
            </a:blip>
            <a:stretch>
              <a:fillRect/>
            </a:stretch>
          </p:blipFill>
          <p:spPr>
            <a:xfrm>
              <a:off x="537076" y="3013587"/>
              <a:ext cx="155450" cy="104676"/>
            </a:xfrm>
            <a:prstGeom prst="rect">
              <a:avLst/>
            </a:prstGeom>
            <a:noFill/>
            <a:ln>
              <a:noFill/>
            </a:ln>
          </p:spPr>
        </p:pic>
        <p:sp>
          <p:nvSpPr>
            <p:cNvPr id="161" name="Google Shape;161;p15"/>
            <p:cNvSpPr txBox="1"/>
            <p:nvPr/>
          </p:nvSpPr>
          <p:spPr>
            <a:xfrm>
              <a:off x="878173" y="29966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janesmith@email.com</a:t>
              </a:r>
              <a:endParaRPr sz="900">
                <a:latin typeface="Poppins Light"/>
                <a:ea typeface="Poppins Light"/>
                <a:cs typeface="Poppins Light"/>
                <a:sym typeface="Poppins Light"/>
              </a:endParaRPr>
            </a:p>
          </p:txBody>
        </p:sp>
      </p:grpSp>
      <p:grpSp>
        <p:nvGrpSpPr>
          <p:cNvPr id="162" name="Google Shape;162;p15"/>
          <p:cNvGrpSpPr/>
          <p:nvPr/>
        </p:nvGrpSpPr>
        <p:grpSpPr>
          <a:xfrm>
            <a:off x="562975" y="3491564"/>
            <a:ext cx="2397798" cy="166606"/>
            <a:chOff x="562975" y="3339769"/>
            <a:chExt cx="2397798" cy="166606"/>
          </a:xfrm>
        </p:grpSpPr>
        <p:pic>
          <p:nvPicPr>
            <p:cNvPr id="163" name="Google Shape;163;p15"/>
            <p:cNvPicPr preferRelativeResize="0"/>
            <p:nvPr/>
          </p:nvPicPr>
          <p:blipFill>
            <a:blip r:embed="rId6">
              <a:alphaModFix/>
            </a:blip>
            <a:stretch>
              <a:fillRect/>
            </a:stretch>
          </p:blipFill>
          <p:spPr>
            <a:xfrm>
              <a:off x="562975" y="3339769"/>
              <a:ext cx="116600" cy="166606"/>
            </a:xfrm>
            <a:prstGeom prst="rect">
              <a:avLst/>
            </a:prstGeom>
            <a:noFill/>
            <a:ln>
              <a:noFill/>
            </a:ln>
          </p:spPr>
        </p:pic>
        <p:sp>
          <p:nvSpPr>
            <p:cNvPr id="164" name="Google Shape;164;p15"/>
            <p:cNvSpPr txBox="1"/>
            <p:nvPr/>
          </p:nvSpPr>
          <p:spPr>
            <a:xfrm>
              <a:off x="878173" y="3353772"/>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(987) 654-3210</a:t>
              </a:r>
              <a:endParaRPr sz="900">
                <a:latin typeface="Poppins Light"/>
                <a:ea typeface="Poppins Light"/>
                <a:cs typeface="Poppins Light"/>
                <a:sym typeface="Poppins Light"/>
              </a:endParaRPr>
            </a:p>
          </p:txBody>
        </p:sp>
      </p:grpSp>
      <p:grpSp>
        <p:nvGrpSpPr>
          <p:cNvPr id="165" name="Google Shape;165;p15"/>
          <p:cNvGrpSpPr/>
          <p:nvPr/>
        </p:nvGrpSpPr>
        <p:grpSpPr>
          <a:xfrm>
            <a:off x="3600069" y="3454240"/>
            <a:ext cx="3547813" cy="5862650"/>
            <a:chOff x="3600069" y="3454240"/>
            <a:chExt cx="3547813" cy="5862650"/>
          </a:xfrm>
        </p:grpSpPr>
        <p:grpSp>
          <p:nvGrpSpPr>
            <p:cNvPr id="166" name="Google Shape;166;p15"/>
            <p:cNvGrpSpPr/>
            <p:nvPr/>
          </p:nvGrpSpPr>
          <p:grpSpPr>
            <a:xfrm>
              <a:off x="3600069" y="3454240"/>
              <a:ext cx="3547813" cy="5349634"/>
              <a:chOff x="3600000" y="2762295"/>
              <a:chExt cx="3284100" cy="5349634"/>
            </a:xfrm>
          </p:grpSpPr>
          <p:sp>
            <p:nvSpPr>
              <p:cNvPr id="167" name="Google Shape;167;p15"/>
              <p:cNvSpPr txBox="1"/>
              <p:nvPr/>
            </p:nvSpPr>
            <p:spPr>
              <a:xfrm>
                <a:off x="3600001" y="2762295"/>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Dear </a:t>
                </a:r>
                <a:r>
                  <a:rPr b="1" lang="ru" sz="900">
                    <a:latin typeface="Poppins"/>
                    <a:ea typeface="Poppins"/>
                    <a:cs typeface="Poppins"/>
                    <a:sym typeface="Poppins"/>
                  </a:rPr>
                  <a:t>Mr. John Smith,</a:t>
                </a:r>
                <a:endParaRPr sz="900">
                  <a:latin typeface="Poppins Light"/>
                  <a:ea typeface="Poppins Light"/>
                  <a:cs typeface="Poppins Light"/>
                  <a:sym typeface="Poppins Light"/>
                </a:endParaRPr>
              </a:p>
            </p:txBody>
          </p:sp>
          <p:sp>
            <p:nvSpPr>
              <p:cNvPr id="168" name="Google Shape;168;p15"/>
              <p:cNvSpPr txBox="1"/>
              <p:nvPr/>
            </p:nvSpPr>
            <p:spPr>
              <a:xfrm>
                <a:off x="3600000" y="3110929"/>
                <a:ext cx="3284100" cy="50010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solidFill>
                      <a:schemeClr val="dk1"/>
                    </a:solidFill>
                    <a:latin typeface="Poppins Light"/>
                    <a:ea typeface="Poppins Light"/>
                    <a:cs typeface="Poppins Light"/>
                    <a:sym typeface="Poppins Light"/>
                  </a:rPr>
                  <a:t>I am writing to express my interest in applying for the Neuroscience program at Lakeview University, renowned for its cutting-edge research facilities and interdisciplinary approach to studying the brain and nervous system. I was particularly drawn to the university's emphasis on hands-on research experiences and its commitment to fostering a collaborative learning environment for its students.</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solidFill>
                      <a:schemeClr val="dk1"/>
                    </a:solidFill>
                    <a:latin typeface="Poppins Light"/>
                    <a:ea typeface="Poppins Light"/>
                    <a:cs typeface="Poppins Light"/>
                    <a:sym typeface="Poppins Light"/>
                  </a:rPr>
                  <a:t>Throughout my high school education, I have actively participated in various scientific research projects, developing a strong passion for understanding the complexities of the human brain. My achievements in conducting independent research on cognitive development have not only deepened my understanding of neuroscience but have also honed my critical thinking and analytical skills.</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solidFill>
                      <a:schemeClr val="dk1"/>
                    </a:solidFill>
                    <a:latin typeface="Poppins Light"/>
                    <a:ea typeface="Poppins Light"/>
                    <a:cs typeface="Poppins Light"/>
                    <a:sym typeface="Poppins Light"/>
                  </a:rPr>
                  <a:t>Lakeview University's reputation for fostering a supportive and intellectually stimulating academic community aligns perfectly with my academic and professional aspirations. I am eager to contribute to the university's legacy of academic excellence and groundbreaking research in the field of neuroscience.</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t/>
                </a:r>
                <a:endParaRPr sz="900">
                  <a:solidFill>
                    <a:schemeClr val="dk1"/>
                  </a:solidFill>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solidFill>
                      <a:schemeClr val="dk1"/>
                    </a:solidFill>
                    <a:latin typeface="Poppins Light"/>
                    <a:ea typeface="Poppins Light"/>
                    <a:cs typeface="Poppins Light"/>
                    <a:sym typeface="Poppins Light"/>
                  </a:rPr>
                  <a:t>Thank you for considering my application. I look forward to the opportunity to further discuss my qualifications and enthusiasm for the Neuroscience program at Lakeview University.</a:t>
                </a:r>
                <a:endParaRPr sz="900">
                  <a:latin typeface="Poppins Light"/>
                  <a:ea typeface="Poppins Light"/>
                  <a:cs typeface="Poppins Light"/>
                  <a:sym typeface="Poppins Light"/>
                </a:endParaRPr>
              </a:p>
            </p:txBody>
          </p:sp>
        </p:grpSp>
        <p:sp>
          <p:nvSpPr>
            <p:cNvPr id="169" name="Google Shape;169;p15"/>
            <p:cNvSpPr txBox="1"/>
            <p:nvPr/>
          </p:nvSpPr>
          <p:spPr>
            <a:xfrm>
              <a:off x="3600070" y="9007565"/>
              <a:ext cx="33348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Sincerely,</a:t>
              </a:r>
              <a:endParaRPr sz="900">
                <a:latin typeface="Poppins Light"/>
                <a:ea typeface="Poppins Light"/>
                <a:cs typeface="Poppins Light"/>
                <a:sym typeface="Poppins Light"/>
              </a:endParaRPr>
            </a:p>
          </p:txBody>
        </p:sp>
        <p:sp>
          <p:nvSpPr>
            <p:cNvPr id="170" name="Google Shape;170;p15"/>
            <p:cNvSpPr txBox="1"/>
            <p:nvPr/>
          </p:nvSpPr>
          <p:spPr>
            <a:xfrm>
              <a:off x="3600070" y="9178290"/>
              <a:ext cx="33348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Jane Smith</a:t>
              </a:r>
              <a:endParaRPr sz="900">
                <a:latin typeface="Poppins Light"/>
                <a:ea typeface="Poppins Light"/>
                <a:cs typeface="Poppins Light"/>
                <a:sym typeface="Poppins Light"/>
              </a:endParaRPr>
            </a:p>
          </p:txBody>
        </p:sp>
      </p:grpSp>
      <p:sp>
        <p:nvSpPr>
          <p:cNvPr id="171" name="Google Shape;171;p15"/>
          <p:cNvSpPr txBox="1"/>
          <p:nvPr/>
        </p:nvSpPr>
        <p:spPr>
          <a:xfrm>
            <a:off x="4597575" y="2315350"/>
            <a:ext cx="2423700" cy="1386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900">
                <a:latin typeface="Poppins SemiBold"/>
                <a:ea typeface="Poppins SemiBold"/>
                <a:cs typeface="Poppins SemiBold"/>
                <a:sym typeface="Poppins SemiBold"/>
              </a:rPr>
              <a:t>25.05.2024</a:t>
            </a:r>
            <a:endParaRPr sz="900">
              <a:latin typeface="Poppins SemiBold"/>
              <a:ea typeface="Poppins SemiBold"/>
              <a:cs typeface="Poppins SemiBold"/>
              <a:sym typeface="Poppins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6"/>
          <p:cNvSpPr txBox="1"/>
          <p:nvPr/>
        </p:nvSpPr>
        <p:spPr>
          <a:xfrm>
            <a:off x="544275" y="660706"/>
            <a:ext cx="25515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3600">
                <a:latin typeface="Playfair Display"/>
                <a:ea typeface="Playfair Display"/>
                <a:cs typeface="Playfair Display"/>
                <a:sym typeface="Playfair Display"/>
              </a:rPr>
              <a:t>Jane Smith</a:t>
            </a:r>
            <a:endParaRPr sz="3600">
              <a:latin typeface="Playfair Display"/>
              <a:ea typeface="Playfair Display"/>
              <a:cs typeface="Playfair Display"/>
              <a:sym typeface="Playfair Display"/>
            </a:endParaRPr>
          </a:p>
        </p:txBody>
      </p:sp>
      <p:sp>
        <p:nvSpPr>
          <p:cNvPr id="177" name="Google Shape;177;p16"/>
          <p:cNvSpPr txBox="1"/>
          <p:nvPr/>
        </p:nvSpPr>
        <p:spPr>
          <a:xfrm>
            <a:off x="537471" y="1285274"/>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Student</a:t>
            </a:r>
            <a:endParaRPr sz="1600">
              <a:latin typeface="Poppins Light"/>
              <a:ea typeface="Poppins Light"/>
              <a:cs typeface="Poppins Light"/>
              <a:sym typeface="Poppins Light"/>
            </a:endParaRPr>
          </a:p>
        </p:txBody>
      </p:sp>
      <p:pic>
        <p:nvPicPr>
          <p:cNvPr id="178" name="Google Shape;178;p16"/>
          <p:cNvPicPr preferRelativeResize="0"/>
          <p:nvPr/>
        </p:nvPicPr>
        <p:blipFill rotWithShape="1">
          <a:blip r:embed="rId3">
            <a:alphaModFix/>
          </a:blip>
          <a:srcRect b="4843" l="0" r="4843" t="0"/>
          <a:stretch/>
        </p:blipFill>
        <p:spPr>
          <a:xfrm>
            <a:off x="6116400" y="587020"/>
            <a:ext cx="903600" cy="903600"/>
          </a:xfrm>
          <a:prstGeom prst="ellipse">
            <a:avLst/>
          </a:prstGeom>
          <a:noFill/>
          <a:ln>
            <a:noFill/>
          </a:ln>
        </p:spPr>
      </p:pic>
      <p:cxnSp>
        <p:nvCxnSpPr>
          <p:cNvPr id="179" name="Google Shape;179;p16"/>
          <p:cNvCxnSpPr/>
          <p:nvPr/>
        </p:nvCxnSpPr>
        <p:spPr>
          <a:xfrm>
            <a:off x="544275" y="1926167"/>
            <a:ext cx="6477000" cy="0"/>
          </a:xfrm>
          <a:prstGeom prst="straightConnector1">
            <a:avLst/>
          </a:prstGeom>
          <a:noFill/>
          <a:ln cap="flat" cmpd="sng" w="19050">
            <a:solidFill>
              <a:srgbClr val="000000"/>
            </a:solidFill>
            <a:prstDash val="solid"/>
            <a:round/>
            <a:headEnd len="med" w="med" type="none"/>
            <a:tailEnd len="med" w="med" type="none"/>
          </a:ln>
        </p:spPr>
      </p:cxnSp>
      <p:cxnSp>
        <p:nvCxnSpPr>
          <p:cNvPr id="180" name="Google Shape;180;p16"/>
          <p:cNvCxnSpPr/>
          <p:nvPr/>
        </p:nvCxnSpPr>
        <p:spPr>
          <a:xfrm>
            <a:off x="3095625" y="2328945"/>
            <a:ext cx="0" cy="7688400"/>
          </a:xfrm>
          <a:prstGeom prst="straightConnector1">
            <a:avLst/>
          </a:prstGeom>
          <a:noFill/>
          <a:ln cap="flat" cmpd="sng" w="19050">
            <a:solidFill>
              <a:schemeClr val="dk2"/>
            </a:solidFill>
            <a:prstDash val="solid"/>
            <a:round/>
            <a:headEnd len="med" w="med" type="none"/>
            <a:tailEnd len="med" w="med" type="none"/>
          </a:ln>
        </p:spPr>
      </p:cxnSp>
      <p:sp>
        <p:nvSpPr>
          <p:cNvPr id="181" name="Google Shape;181;p16"/>
          <p:cNvSpPr txBox="1"/>
          <p:nvPr/>
        </p:nvSpPr>
        <p:spPr>
          <a:xfrm>
            <a:off x="537475" y="2315350"/>
            <a:ext cx="24237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Contact:</a:t>
            </a:r>
            <a:endParaRPr sz="1600">
              <a:latin typeface="Poppins Light"/>
              <a:ea typeface="Poppins Light"/>
              <a:cs typeface="Poppins Light"/>
              <a:sym typeface="Poppins Light"/>
            </a:endParaRPr>
          </a:p>
        </p:txBody>
      </p:sp>
      <p:grpSp>
        <p:nvGrpSpPr>
          <p:cNvPr id="182" name="Google Shape;182;p16"/>
          <p:cNvGrpSpPr/>
          <p:nvPr/>
        </p:nvGrpSpPr>
        <p:grpSpPr>
          <a:xfrm>
            <a:off x="550013" y="2762291"/>
            <a:ext cx="2410760" cy="169856"/>
            <a:chOff x="550013" y="2610496"/>
            <a:chExt cx="2410760" cy="169856"/>
          </a:xfrm>
        </p:grpSpPr>
        <p:pic>
          <p:nvPicPr>
            <p:cNvPr id="183" name="Google Shape;183;p16"/>
            <p:cNvPicPr preferRelativeResize="0"/>
            <p:nvPr/>
          </p:nvPicPr>
          <p:blipFill>
            <a:blip r:embed="rId4">
              <a:alphaModFix/>
            </a:blip>
            <a:stretch>
              <a:fillRect/>
            </a:stretch>
          </p:blipFill>
          <p:spPr>
            <a:xfrm>
              <a:off x="550013" y="2610496"/>
              <a:ext cx="129550" cy="169856"/>
            </a:xfrm>
            <a:prstGeom prst="rect">
              <a:avLst/>
            </a:prstGeom>
            <a:noFill/>
            <a:ln>
              <a:noFill/>
            </a:ln>
          </p:spPr>
        </p:pic>
        <p:sp>
          <p:nvSpPr>
            <p:cNvPr id="184" name="Google Shape;184;p16"/>
            <p:cNvSpPr txBox="1"/>
            <p:nvPr/>
          </p:nvSpPr>
          <p:spPr>
            <a:xfrm>
              <a:off x="878173" y="26261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8 College Street, Town, 543</a:t>
              </a:r>
              <a:endParaRPr sz="900">
                <a:latin typeface="Poppins Light"/>
                <a:ea typeface="Poppins Light"/>
                <a:cs typeface="Poppins Light"/>
                <a:sym typeface="Poppins Light"/>
              </a:endParaRPr>
            </a:p>
          </p:txBody>
        </p:sp>
      </p:grpSp>
      <p:grpSp>
        <p:nvGrpSpPr>
          <p:cNvPr id="185" name="Google Shape;185;p16"/>
          <p:cNvGrpSpPr/>
          <p:nvPr/>
        </p:nvGrpSpPr>
        <p:grpSpPr>
          <a:xfrm>
            <a:off x="537076" y="3148420"/>
            <a:ext cx="2423698" cy="138600"/>
            <a:chOff x="537076" y="2996625"/>
            <a:chExt cx="2423698" cy="138600"/>
          </a:xfrm>
        </p:grpSpPr>
        <p:pic>
          <p:nvPicPr>
            <p:cNvPr id="186" name="Google Shape;186;p16"/>
            <p:cNvPicPr preferRelativeResize="0"/>
            <p:nvPr/>
          </p:nvPicPr>
          <p:blipFill>
            <a:blip r:embed="rId5">
              <a:alphaModFix/>
            </a:blip>
            <a:stretch>
              <a:fillRect/>
            </a:stretch>
          </p:blipFill>
          <p:spPr>
            <a:xfrm>
              <a:off x="537076" y="3013587"/>
              <a:ext cx="155450" cy="104676"/>
            </a:xfrm>
            <a:prstGeom prst="rect">
              <a:avLst/>
            </a:prstGeom>
            <a:noFill/>
            <a:ln>
              <a:noFill/>
            </a:ln>
          </p:spPr>
        </p:pic>
        <p:sp>
          <p:nvSpPr>
            <p:cNvPr id="187" name="Google Shape;187;p16"/>
            <p:cNvSpPr txBox="1"/>
            <p:nvPr/>
          </p:nvSpPr>
          <p:spPr>
            <a:xfrm>
              <a:off x="878173" y="2996625"/>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janesmith@email.com</a:t>
              </a:r>
              <a:endParaRPr sz="900">
                <a:latin typeface="Poppins Light"/>
                <a:ea typeface="Poppins Light"/>
                <a:cs typeface="Poppins Light"/>
                <a:sym typeface="Poppins Light"/>
              </a:endParaRPr>
            </a:p>
          </p:txBody>
        </p:sp>
      </p:grpSp>
      <p:grpSp>
        <p:nvGrpSpPr>
          <p:cNvPr id="188" name="Google Shape;188;p16"/>
          <p:cNvGrpSpPr/>
          <p:nvPr/>
        </p:nvGrpSpPr>
        <p:grpSpPr>
          <a:xfrm>
            <a:off x="562975" y="3491564"/>
            <a:ext cx="2397798" cy="166606"/>
            <a:chOff x="562975" y="3339769"/>
            <a:chExt cx="2397798" cy="166606"/>
          </a:xfrm>
        </p:grpSpPr>
        <p:pic>
          <p:nvPicPr>
            <p:cNvPr id="189" name="Google Shape;189;p16"/>
            <p:cNvPicPr preferRelativeResize="0"/>
            <p:nvPr/>
          </p:nvPicPr>
          <p:blipFill>
            <a:blip r:embed="rId6">
              <a:alphaModFix/>
            </a:blip>
            <a:stretch>
              <a:fillRect/>
            </a:stretch>
          </p:blipFill>
          <p:spPr>
            <a:xfrm>
              <a:off x="562975" y="3339769"/>
              <a:ext cx="116600" cy="166606"/>
            </a:xfrm>
            <a:prstGeom prst="rect">
              <a:avLst/>
            </a:prstGeom>
            <a:noFill/>
            <a:ln>
              <a:noFill/>
            </a:ln>
          </p:spPr>
        </p:pic>
        <p:sp>
          <p:nvSpPr>
            <p:cNvPr id="190" name="Google Shape;190;p16"/>
            <p:cNvSpPr txBox="1"/>
            <p:nvPr/>
          </p:nvSpPr>
          <p:spPr>
            <a:xfrm>
              <a:off x="878173" y="3353772"/>
              <a:ext cx="2082600" cy="1386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900">
                  <a:latin typeface="Poppins Light"/>
                  <a:ea typeface="Poppins Light"/>
                  <a:cs typeface="Poppins Light"/>
                  <a:sym typeface="Poppins Light"/>
                </a:rPr>
                <a:t>(987) 654-3210</a:t>
              </a:r>
              <a:endParaRPr sz="900">
                <a:latin typeface="Poppins Light"/>
                <a:ea typeface="Poppins Light"/>
                <a:cs typeface="Poppins Light"/>
                <a:sym typeface="Poppins Light"/>
              </a:endParaRPr>
            </a:p>
          </p:txBody>
        </p:sp>
      </p:grpSp>
      <p:sp>
        <p:nvSpPr>
          <p:cNvPr id="191" name="Google Shape;191;p16"/>
          <p:cNvSpPr txBox="1"/>
          <p:nvPr/>
        </p:nvSpPr>
        <p:spPr>
          <a:xfrm>
            <a:off x="3592111" y="2315342"/>
            <a:ext cx="2551500" cy="246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600">
                <a:latin typeface="Poppins Light"/>
                <a:ea typeface="Poppins Light"/>
                <a:cs typeface="Poppins Light"/>
                <a:sym typeface="Poppins Light"/>
              </a:rPr>
              <a:t>References:</a:t>
            </a:r>
            <a:endParaRPr sz="1600">
              <a:latin typeface="Poppins Light"/>
              <a:ea typeface="Poppins Light"/>
              <a:cs typeface="Poppins Light"/>
              <a:sym typeface="Poppins Light"/>
            </a:endParaRPr>
          </a:p>
        </p:txBody>
      </p:sp>
      <p:grpSp>
        <p:nvGrpSpPr>
          <p:cNvPr id="192" name="Google Shape;192;p16"/>
          <p:cNvGrpSpPr/>
          <p:nvPr/>
        </p:nvGrpSpPr>
        <p:grpSpPr>
          <a:xfrm>
            <a:off x="3600000" y="2762295"/>
            <a:ext cx="3617250" cy="895630"/>
            <a:chOff x="3600000" y="2762295"/>
            <a:chExt cx="3617250" cy="895630"/>
          </a:xfrm>
        </p:grpSpPr>
        <p:grpSp>
          <p:nvGrpSpPr>
            <p:cNvPr id="193" name="Google Shape;193;p16"/>
            <p:cNvGrpSpPr/>
            <p:nvPr/>
          </p:nvGrpSpPr>
          <p:grpSpPr>
            <a:xfrm>
              <a:off x="3600000" y="2762295"/>
              <a:ext cx="3420151" cy="138600"/>
              <a:chOff x="545025" y="4296550"/>
              <a:chExt cx="3420151" cy="138600"/>
            </a:xfrm>
          </p:grpSpPr>
          <p:sp>
            <p:nvSpPr>
              <p:cNvPr id="194" name="Google Shape;194;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Dr. Samantha Williams</a:t>
                </a:r>
                <a:endParaRPr sz="900">
                  <a:latin typeface="Poppins Light"/>
                  <a:ea typeface="Poppins Light"/>
                  <a:cs typeface="Poppins Light"/>
                  <a:sym typeface="Poppins Light"/>
                </a:endParaRPr>
              </a:p>
            </p:txBody>
          </p:sp>
          <p:cxnSp>
            <p:nvCxnSpPr>
              <p:cNvPr id="195" name="Google Shape;195;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196" name="Google Shape;196;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Professor of Psychology</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Hillside University</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samanthawilliams@email.com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(123) 456-7890</a:t>
              </a:r>
              <a:endParaRPr sz="900">
                <a:latin typeface="Poppins Light"/>
                <a:ea typeface="Poppins Light"/>
                <a:cs typeface="Poppins Light"/>
                <a:sym typeface="Poppins Light"/>
              </a:endParaRPr>
            </a:p>
          </p:txBody>
        </p:sp>
      </p:grpSp>
      <p:grpSp>
        <p:nvGrpSpPr>
          <p:cNvPr id="197" name="Google Shape;197;p16"/>
          <p:cNvGrpSpPr/>
          <p:nvPr/>
        </p:nvGrpSpPr>
        <p:grpSpPr>
          <a:xfrm>
            <a:off x="3600000" y="3882320"/>
            <a:ext cx="3617250" cy="895630"/>
            <a:chOff x="3600000" y="2762295"/>
            <a:chExt cx="3617250" cy="895630"/>
          </a:xfrm>
        </p:grpSpPr>
        <p:grpSp>
          <p:nvGrpSpPr>
            <p:cNvPr id="198" name="Google Shape;198;p16"/>
            <p:cNvGrpSpPr/>
            <p:nvPr/>
          </p:nvGrpSpPr>
          <p:grpSpPr>
            <a:xfrm>
              <a:off x="3600000" y="2762295"/>
              <a:ext cx="3420151" cy="138600"/>
              <a:chOff x="545025" y="4296550"/>
              <a:chExt cx="3420151" cy="138600"/>
            </a:xfrm>
          </p:grpSpPr>
          <p:sp>
            <p:nvSpPr>
              <p:cNvPr id="199" name="Google Shape;199;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Mr. Michael Johnson</a:t>
                </a:r>
                <a:endParaRPr sz="900">
                  <a:latin typeface="Poppins Light"/>
                  <a:ea typeface="Poppins Light"/>
                  <a:cs typeface="Poppins Light"/>
                  <a:sym typeface="Poppins Light"/>
                </a:endParaRPr>
              </a:p>
            </p:txBody>
          </p:sp>
          <p:cxnSp>
            <p:nvCxnSpPr>
              <p:cNvPr id="200" name="Google Shape;200;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201" name="Google Shape;201;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Supervisor</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ABC Counseling Center</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michaeljohnson@email.com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(234) 567-8901</a:t>
              </a:r>
              <a:endParaRPr sz="900">
                <a:latin typeface="Poppins Light"/>
                <a:ea typeface="Poppins Light"/>
                <a:cs typeface="Poppins Light"/>
                <a:sym typeface="Poppins Light"/>
              </a:endParaRPr>
            </a:p>
          </p:txBody>
        </p:sp>
      </p:grpSp>
      <p:grpSp>
        <p:nvGrpSpPr>
          <p:cNvPr id="202" name="Google Shape;202;p16"/>
          <p:cNvGrpSpPr/>
          <p:nvPr/>
        </p:nvGrpSpPr>
        <p:grpSpPr>
          <a:xfrm>
            <a:off x="3600000" y="5003545"/>
            <a:ext cx="3617250" cy="895630"/>
            <a:chOff x="3600000" y="2762295"/>
            <a:chExt cx="3617250" cy="895630"/>
          </a:xfrm>
        </p:grpSpPr>
        <p:grpSp>
          <p:nvGrpSpPr>
            <p:cNvPr id="203" name="Google Shape;203;p16"/>
            <p:cNvGrpSpPr/>
            <p:nvPr/>
          </p:nvGrpSpPr>
          <p:grpSpPr>
            <a:xfrm>
              <a:off x="3600000" y="2762295"/>
              <a:ext cx="3420151" cy="138600"/>
              <a:chOff x="545025" y="4296550"/>
              <a:chExt cx="3420151" cy="138600"/>
            </a:xfrm>
          </p:grpSpPr>
          <p:sp>
            <p:nvSpPr>
              <p:cNvPr id="204" name="Google Shape;204;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Ms. Sarah Miller</a:t>
                </a:r>
                <a:endParaRPr sz="900">
                  <a:latin typeface="Poppins Light"/>
                  <a:ea typeface="Poppins Light"/>
                  <a:cs typeface="Poppins Light"/>
                  <a:sym typeface="Poppins Light"/>
                </a:endParaRPr>
              </a:p>
            </p:txBody>
          </p:sp>
          <p:cxnSp>
            <p:nvCxnSpPr>
              <p:cNvPr id="205" name="Google Shape;205;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206" name="Google Shape;206;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Head of School Science Club</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Hillside High School</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sarahmiller@email.com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(345) 678-9012</a:t>
              </a:r>
              <a:endParaRPr sz="900">
                <a:latin typeface="Poppins Light"/>
                <a:ea typeface="Poppins Light"/>
                <a:cs typeface="Poppins Light"/>
                <a:sym typeface="Poppins Light"/>
              </a:endParaRPr>
            </a:p>
          </p:txBody>
        </p:sp>
      </p:grpSp>
      <p:grpSp>
        <p:nvGrpSpPr>
          <p:cNvPr id="207" name="Google Shape;207;p16"/>
          <p:cNvGrpSpPr/>
          <p:nvPr/>
        </p:nvGrpSpPr>
        <p:grpSpPr>
          <a:xfrm>
            <a:off x="3600000" y="6123570"/>
            <a:ext cx="3617250" cy="895630"/>
            <a:chOff x="3600000" y="2762295"/>
            <a:chExt cx="3617250" cy="895630"/>
          </a:xfrm>
        </p:grpSpPr>
        <p:grpSp>
          <p:nvGrpSpPr>
            <p:cNvPr id="208" name="Google Shape;208;p16"/>
            <p:cNvGrpSpPr/>
            <p:nvPr/>
          </p:nvGrpSpPr>
          <p:grpSpPr>
            <a:xfrm>
              <a:off x="3600000" y="2762295"/>
              <a:ext cx="3420151" cy="138600"/>
              <a:chOff x="545025" y="4296550"/>
              <a:chExt cx="3420151" cy="138600"/>
            </a:xfrm>
          </p:grpSpPr>
          <p:sp>
            <p:nvSpPr>
              <p:cNvPr id="209" name="Google Shape;209;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Dr. Robert Lee</a:t>
                </a:r>
                <a:endParaRPr sz="900">
                  <a:latin typeface="Poppins Light"/>
                  <a:ea typeface="Poppins Light"/>
                  <a:cs typeface="Poppins Light"/>
                  <a:sym typeface="Poppins Light"/>
                </a:endParaRPr>
              </a:p>
            </p:txBody>
          </p:sp>
          <p:cxnSp>
            <p:nvCxnSpPr>
              <p:cNvPr id="210" name="Google Shape;210;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211" name="Google Shape;211;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Research Advisor</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XYZ Research Institute</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robertlee@email.com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(456) 789-0123</a:t>
              </a:r>
              <a:endParaRPr sz="900">
                <a:latin typeface="Poppins Light"/>
                <a:ea typeface="Poppins Light"/>
                <a:cs typeface="Poppins Light"/>
                <a:sym typeface="Poppins Light"/>
              </a:endParaRPr>
            </a:p>
          </p:txBody>
        </p:sp>
      </p:grpSp>
      <p:grpSp>
        <p:nvGrpSpPr>
          <p:cNvPr id="212" name="Google Shape;212;p16"/>
          <p:cNvGrpSpPr/>
          <p:nvPr/>
        </p:nvGrpSpPr>
        <p:grpSpPr>
          <a:xfrm>
            <a:off x="3600000" y="7221095"/>
            <a:ext cx="3617250" cy="895630"/>
            <a:chOff x="3600000" y="2762295"/>
            <a:chExt cx="3617250" cy="895630"/>
          </a:xfrm>
        </p:grpSpPr>
        <p:grpSp>
          <p:nvGrpSpPr>
            <p:cNvPr id="213" name="Google Shape;213;p16"/>
            <p:cNvGrpSpPr/>
            <p:nvPr/>
          </p:nvGrpSpPr>
          <p:grpSpPr>
            <a:xfrm>
              <a:off x="3600000" y="2762295"/>
              <a:ext cx="3420151" cy="138600"/>
              <a:chOff x="545025" y="4296550"/>
              <a:chExt cx="3420151" cy="138600"/>
            </a:xfrm>
          </p:grpSpPr>
          <p:sp>
            <p:nvSpPr>
              <p:cNvPr id="214" name="Google Shape;214;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Dr. Samantha Williams</a:t>
                </a:r>
                <a:endParaRPr sz="900">
                  <a:latin typeface="Poppins Light"/>
                  <a:ea typeface="Poppins Light"/>
                  <a:cs typeface="Poppins Light"/>
                  <a:sym typeface="Poppins Light"/>
                </a:endParaRPr>
              </a:p>
            </p:txBody>
          </p:sp>
          <p:cxnSp>
            <p:nvCxnSpPr>
              <p:cNvPr id="215" name="Google Shape;215;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216" name="Google Shape;216;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Professor of Psychology</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Hillside University</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samanthawilliams@email.com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(123) 456-7890</a:t>
              </a:r>
              <a:endParaRPr sz="900">
                <a:latin typeface="Poppins Light"/>
                <a:ea typeface="Poppins Light"/>
                <a:cs typeface="Poppins Light"/>
                <a:sym typeface="Poppins Light"/>
              </a:endParaRPr>
            </a:p>
          </p:txBody>
        </p:sp>
      </p:grpSp>
      <p:grpSp>
        <p:nvGrpSpPr>
          <p:cNvPr id="217" name="Google Shape;217;p16"/>
          <p:cNvGrpSpPr/>
          <p:nvPr/>
        </p:nvGrpSpPr>
        <p:grpSpPr>
          <a:xfrm>
            <a:off x="3600000" y="8341120"/>
            <a:ext cx="3617250" cy="895630"/>
            <a:chOff x="3600000" y="2762295"/>
            <a:chExt cx="3617250" cy="895630"/>
          </a:xfrm>
        </p:grpSpPr>
        <p:grpSp>
          <p:nvGrpSpPr>
            <p:cNvPr id="218" name="Google Shape;218;p16"/>
            <p:cNvGrpSpPr/>
            <p:nvPr/>
          </p:nvGrpSpPr>
          <p:grpSpPr>
            <a:xfrm>
              <a:off x="3600000" y="2762295"/>
              <a:ext cx="3420151" cy="138600"/>
              <a:chOff x="545025" y="4296550"/>
              <a:chExt cx="3420151" cy="138600"/>
            </a:xfrm>
          </p:grpSpPr>
          <p:sp>
            <p:nvSpPr>
              <p:cNvPr id="219" name="Google Shape;219;p16"/>
              <p:cNvSpPr txBox="1"/>
              <p:nvPr/>
            </p:nvSpPr>
            <p:spPr>
              <a:xfrm>
                <a:off x="878176" y="4296550"/>
                <a:ext cx="3087000" cy="138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b="1" lang="ru" sz="900">
                    <a:latin typeface="Poppins"/>
                    <a:ea typeface="Poppins"/>
                    <a:cs typeface="Poppins"/>
                    <a:sym typeface="Poppins"/>
                  </a:rPr>
                  <a:t>Mr. Michael Johnson</a:t>
                </a:r>
                <a:endParaRPr sz="900">
                  <a:latin typeface="Poppins Light"/>
                  <a:ea typeface="Poppins Light"/>
                  <a:cs typeface="Poppins Light"/>
                  <a:sym typeface="Poppins Light"/>
                </a:endParaRPr>
              </a:p>
            </p:txBody>
          </p:sp>
          <p:cxnSp>
            <p:nvCxnSpPr>
              <p:cNvPr id="220" name="Google Shape;220;p16"/>
              <p:cNvCxnSpPr/>
              <p:nvPr/>
            </p:nvCxnSpPr>
            <p:spPr>
              <a:xfrm>
                <a:off x="545025" y="4360113"/>
                <a:ext cx="142500" cy="0"/>
              </a:xfrm>
              <a:prstGeom prst="straightConnector1">
                <a:avLst/>
              </a:prstGeom>
              <a:noFill/>
              <a:ln cap="flat" cmpd="sng" w="19050">
                <a:solidFill>
                  <a:schemeClr val="dk2"/>
                </a:solidFill>
                <a:prstDash val="solid"/>
                <a:round/>
                <a:headEnd len="med" w="med" type="none"/>
                <a:tailEnd len="med" w="med" type="none"/>
              </a:ln>
            </p:spPr>
          </p:cxnSp>
        </p:grpSp>
        <p:sp>
          <p:nvSpPr>
            <p:cNvPr id="221" name="Google Shape;221;p16"/>
            <p:cNvSpPr txBox="1"/>
            <p:nvPr/>
          </p:nvSpPr>
          <p:spPr>
            <a:xfrm>
              <a:off x="3933150" y="2958325"/>
              <a:ext cx="3284100" cy="699600"/>
            </a:xfrm>
            <a:prstGeom prst="rect">
              <a:avLst/>
            </a:prstGeom>
            <a:noFill/>
            <a:ln>
              <a:noFill/>
            </a:ln>
          </p:spPr>
          <p:txBody>
            <a:bodyPr anchorCtr="0" anchor="t" bIns="0" lIns="0" spcFirstLastPara="1" rIns="0" wrap="square" tIns="0">
              <a:spAutoFit/>
            </a:bodyPr>
            <a:lstStyle/>
            <a:p>
              <a:pPr indent="0" lvl="0" marL="0" rtl="0" algn="l">
                <a:lnSpc>
                  <a:spcPct val="135000"/>
                </a:lnSpc>
                <a:spcBef>
                  <a:spcPts val="0"/>
                </a:spcBef>
                <a:spcAft>
                  <a:spcPts val="0"/>
                </a:spcAft>
                <a:buNone/>
              </a:pPr>
              <a:r>
                <a:rPr lang="ru" sz="900">
                  <a:latin typeface="Poppins Light"/>
                  <a:ea typeface="Poppins Light"/>
                  <a:cs typeface="Poppins Light"/>
                  <a:sym typeface="Poppins Light"/>
                </a:rPr>
                <a:t>Supervisor</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ABC Counseling Center</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Email: michaeljohnson@email.com</a:t>
              </a:r>
              <a:endParaRPr sz="900">
                <a:latin typeface="Poppins Light"/>
                <a:ea typeface="Poppins Light"/>
                <a:cs typeface="Poppins Light"/>
                <a:sym typeface="Poppins Light"/>
              </a:endParaRPr>
            </a:p>
            <a:p>
              <a:pPr indent="0" lvl="0" marL="0" rtl="0" algn="l">
                <a:lnSpc>
                  <a:spcPct val="135000"/>
                </a:lnSpc>
                <a:spcBef>
                  <a:spcPts val="0"/>
                </a:spcBef>
                <a:spcAft>
                  <a:spcPts val="0"/>
                </a:spcAft>
                <a:buNone/>
              </a:pPr>
              <a:r>
                <a:rPr lang="ru" sz="900">
                  <a:latin typeface="Poppins Light"/>
                  <a:ea typeface="Poppins Light"/>
                  <a:cs typeface="Poppins Light"/>
                  <a:sym typeface="Poppins Light"/>
                </a:rPr>
                <a:t>Phone: (234) 567-8901</a:t>
              </a:r>
              <a:endParaRPr sz="900">
                <a:latin typeface="Poppins Light"/>
                <a:ea typeface="Poppins Light"/>
                <a:cs typeface="Poppins Light"/>
                <a:sym typeface="Poppins Light"/>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