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ato"/>
      <p:regular r:id="rId6"/>
      <p:bold r:id="rId7"/>
      <p:italic r:id="rId8"/>
      <p:boldItalic r:id="rId9"/>
    </p:embeddedFont>
    <p:embeddedFont>
      <p:font typeface="Lato Light"/>
      <p:regular r:id="rId10"/>
      <p:bold r:id="rId11"/>
      <p:italic r:id="rId12"/>
      <p:boldItalic r:id="rId13"/>
    </p:embeddedFont>
    <p:embeddedFont>
      <p:font typeface="Lato Black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Light-bold.fntdata"/><Relationship Id="rId10" Type="http://schemas.openxmlformats.org/officeDocument/2006/relationships/font" Target="fonts/LatoLight-regular.fntdata"/><Relationship Id="rId13" Type="http://schemas.openxmlformats.org/officeDocument/2006/relationships/font" Target="fonts/LatoLight-boldItalic.fntdata"/><Relationship Id="rId12" Type="http://schemas.openxmlformats.org/officeDocument/2006/relationships/font" Target="fonts/Lato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boldItalic.fntdata"/><Relationship Id="rId15" Type="http://schemas.openxmlformats.org/officeDocument/2006/relationships/font" Target="fonts/LatoBlack-boldItalic.fntdata"/><Relationship Id="rId14" Type="http://schemas.openxmlformats.org/officeDocument/2006/relationships/font" Target="fonts/LatoBlack-bold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25921" y="501410"/>
            <a:ext cx="3810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100">
                <a:solidFill>
                  <a:srgbClr val="2E1604"/>
                </a:solidFill>
                <a:latin typeface="Lato Black"/>
                <a:ea typeface="Lato Black"/>
                <a:cs typeface="Lato Black"/>
                <a:sym typeface="Lato Black"/>
              </a:rPr>
              <a:t>SAM TAYLOR</a:t>
            </a:r>
            <a:endParaRPr sz="3100">
              <a:solidFill>
                <a:srgbClr val="2E1604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537200" y="1517761"/>
            <a:ext cx="6481500" cy="0"/>
          </a:xfrm>
          <a:prstGeom prst="straightConnector1">
            <a:avLst/>
          </a:prstGeom>
          <a:noFill/>
          <a:ln cap="flat" cmpd="sng" w="19050">
            <a:solidFill>
              <a:srgbClr val="252525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527154" y="1719400"/>
            <a:ext cx="51723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E1604"/>
                </a:solidFill>
                <a:latin typeface="Lato Light"/>
                <a:ea typeface="Lato Light"/>
                <a:cs typeface="Lato Light"/>
                <a:sym typeface="Lato Light"/>
              </a:rPr>
              <a:t>(987) 654-3210 | sam.taylor@email.com | linkedin.com/in/sam-taylor-example</a:t>
            </a:r>
            <a:endParaRPr sz="1100">
              <a:solidFill>
                <a:srgbClr val="2E1604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25922" y="2130211"/>
            <a:ext cx="14307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2E1604"/>
                </a:solidFill>
                <a:latin typeface="Lato Black"/>
                <a:ea typeface="Lato Black"/>
                <a:cs typeface="Lato Black"/>
                <a:sym typeface="Lato Black"/>
              </a:rPr>
              <a:t>OBJECTIVE</a:t>
            </a:r>
            <a:endParaRPr sz="1500">
              <a:solidFill>
                <a:srgbClr val="2E1604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27149" y="2489011"/>
            <a:ext cx="6492900" cy="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Motivated and analytical Bachelor of Science in Computer Science graduate, enthusiastic about leveraging programming skills and data analysis expertise in the tech industry. Eager to apply technical knowledge and problem-solving abilities to develop innovative software solutions at [Company Name] in [Position Title].</a:t>
            </a:r>
            <a:endParaRPr sz="1100">
              <a:solidFill>
                <a:srgbClr val="2E160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25927" y="3334161"/>
            <a:ext cx="24621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2E1604"/>
                </a:solidFill>
                <a:latin typeface="Lato Black"/>
                <a:ea typeface="Lato Black"/>
                <a:cs typeface="Lato Black"/>
                <a:sym typeface="Lato Black"/>
              </a:rPr>
              <a:t>RELEVANT SKILLS</a:t>
            </a:r>
            <a:endParaRPr sz="1500">
              <a:solidFill>
                <a:srgbClr val="2E1604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60" name="Google Shape;60;p13"/>
          <p:cNvGrpSpPr/>
          <p:nvPr/>
        </p:nvGrpSpPr>
        <p:grpSpPr>
          <a:xfrm>
            <a:off x="539750" y="3755611"/>
            <a:ext cx="6137050" cy="251100"/>
            <a:chOff x="539750" y="3638750"/>
            <a:chExt cx="6137050" cy="251100"/>
          </a:xfrm>
        </p:grpSpPr>
        <p:sp>
          <p:nvSpPr>
            <p:cNvPr id="61" name="Google Shape;61;p13"/>
            <p:cNvSpPr/>
            <p:nvPr/>
          </p:nvSpPr>
          <p:spPr>
            <a:xfrm>
              <a:off x="539750" y="3638750"/>
              <a:ext cx="7404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Python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1353700" y="3638750"/>
              <a:ext cx="5004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SQL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927650" y="3638750"/>
              <a:ext cx="5499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Java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2551100" y="3638750"/>
              <a:ext cx="12342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Data Analysis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858850" y="3638750"/>
              <a:ext cx="14838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Problem Solving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5416200" y="3638750"/>
              <a:ext cx="12606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Git Version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539750" y="4123447"/>
            <a:ext cx="5892850" cy="251100"/>
            <a:chOff x="539750" y="4013225"/>
            <a:chExt cx="5892850" cy="251100"/>
          </a:xfrm>
        </p:grpSpPr>
        <p:sp>
          <p:nvSpPr>
            <p:cNvPr id="68" name="Google Shape;68;p13"/>
            <p:cNvSpPr/>
            <p:nvPr/>
          </p:nvSpPr>
          <p:spPr>
            <a:xfrm>
              <a:off x="539750" y="4013225"/>
              <a:ext cx="24483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Control Team Collaboration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061825" y="4013225"/>
              <a:ext cx="14838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Critical Thinking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4619400" y="4013225"/>
              <a:ext cx="1813200" cy="251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3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Web Development</a:t>
              </a:r>
              <a:endParaRPr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71" name="Google Shape;71;p13"/>
          <p:cNvSpPr/>
          <p:nvPr/>
        </p:nvSpPr>
        <p:spPr>
          <a:xfrm>
            <a:off x="539750" y="4491283"/>
            <a:ext cx="2176500" cy="251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Machine Learning Basics</a:t>
            </a:r>
            <a:endParaRPr sz="1300">
              <a:solidFill>
                <a:srgbClr val="2E160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25927" y="4963883"/>
            <a:ext cx="24621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2E1604"/>
                </a:solidFill>
                <a:latin typeface="Lato Black"/>
                <a:ea typeface="Lato Black"/>
                <a:cs typeface="Lato Black"/>
                <a:sym typeface="Lato Black"/>
              </a:rPr>
              <a:t>EDUCATION</a:t>
            </a:r>
            <a:endParaRPr sz="1500">
              <a:solidFill>
                <a:srgbClr val="2E1604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73" name="Google Shape;73;p13"/>
          <p:cNvGrpSpPr/>
          <p:nvPr/>
        </p:nvGrpSpPr>
        <p:grpSpPr>
          <a:xfrm>
            <a:off x="525922" y="5354283"/>
            <a:ext cx="5757900" cy="380875"/>
            <a:chOff x="525922" y="5284250"/>
            <a:chExt cx="5757900" cy="380875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525927" y="5284250"/>
              <a:ext cx="24621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University of California, Berkeley, CA</a:t>
              </a:r>
              <a:endParaRPr b="1"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525922" y="5495925"/>
              <a:ext cx="5757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Bachelor of Science in Computer Science, May 20XX | GPA: 3.8 | Honors: Dean's List</a:t>
              </a:r>
              <a:endParaRPr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76" name="Google Shape;76;p13"/>
          <p:cNvSpPr txBox="1"/>
          <p:nvPr/>
        </p:nvSpPr>
        <p:spPr>
          <a:xfrm>
            <a:off x="525923" y="5967008"/>
            <a:ext cx="2176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E1604"/>
                </a:solidFill>
                <a:latin typeface="Lato Light"/>
                <a:ea typeface="Lato Light"/>
                <a:cs typeface="Lato Light"/>
                <a:sym typeface="Lato Light"/>
              </a:rPr>
              <a:t>Relevant Coursework</a:t>
            </a:r>
            <a:endParaRPr sz="1100">
              <a:solidFill>
                <a:srgbClr val="2E1604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693275" y="6575833"/>
            <a:ext cx="6325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Built a web application for student project collaboration using HTML, CSS, JavaScript, and Flask</a:t>
            </a:r>
            <a:endParaRPr sz="1100">
              <a:solidFill>
                <a:srgbClr val="2E1604"/>
              </a:solidFill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8" name="Google Shape;78;p13"/>
          <p:cNvGrpSpPr/>
          <p:nvPr/>
        </p:nvGrpSpPr>
        <p:grpSpPr>
          <a:xfrm>
            <a:off x="539225" y="6367758"/>
            <a:ext cx="6480750" cy="169200"/>
            <a:chOff x="550100" y="6297725"/>
            <a:chExt cx="6480750" cy="169200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704150" y="6297725"/>
              <a:ext cx="63267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Developed a machine learning model to predict housing prices, achieving a 92% accuracy rate</a:t>
              </a:r>
              <a:endParaRPr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550100" y="6365525"/>
              <a:ext cx="33600" cy="33600"/>
            </a:xfrm>
            <a:prstGeom prst="ellipse">
              <a:avLst/>
            </a:prstGeom>
            <a:solidFill>
              <a:srgbClr val="2E160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13"/>
          <p:cNvSpPr/>
          <p:nvPr/>
        </p:nvSpPr>
        <p:spPr>
          <a:xfrm>
            <a:off x="539225" y="6643633"/>
            <a:ext cx="33600" cy="33600"/>
          </a:xfrm>
          <a:prstGeom prst="ellipse">
            <a:avLst/>
          </a:prstGeom>
          <a:solidFill>
            <a:srgbClr val="2E160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13"/>
          <p:cNvGrpSpPr/>
          <p:nvPr/>
        </p:nvGrpSpPr>
        <p:grpSpPr>
          <a:xfrm>
            <a:off x="539225" y="6783608"/>
            <a:ext cx="6479550" cy="169200"/>
            <a:chOff x="550100" y="6713575"/>
            <a:chExt cx="6479550" cy="169200"/>
          </a:xfrm>
        </p:grpSpPr>
        <p:sp>
          <p:nvSpPr>
            <p:cNvPr id="83" name="Google Shape;83;p13"/>
            <p:cNvSpPr txBox="1"/>
            <p:nvPr/>
          </p:nvSpPr>
          <p:spPr>
            <a:xfrm>
              <a:off x="704150" y="6713575"/>
              <a:ext cx="6325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Conducted data analysis on user behavior for an e-commerce site, presented findings in a final project</a:t>
              </a:r>
              <a:endParaRPr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50100" y="6781375"/>
              <a:ext cx="33600" cy="33600"/>
            </a:xfrm>
            <a:prstGeom prst="ellipse">
              <a:avLst/>
            </a:prstGeom>
            <a:solidFill>
              <a:srgbClr val="2E160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5" name="Google Shape;85;p13"/>
          <p:cNvSpPr txBox="1"/>
          <p:nvPr/>
        </p:nvSpPr>
        <p:spPr>
          <a:xfrm>
            <a:off x="525927" y="7214150"/>
            <a:ext cx="24621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2E1604"/>
                </a:solidFill>
                <a:latin typeface="Lato Black"/>
                <a:ea typeface="Lato Black"/>
                <a:cs typeface="Lato Black"/>
                <a:sym typeface="Lato Black"/>
              </a:rPr>
              <a:t>WORK EXPERIENCE</a:t>
            </a:r>
            <a:endParaRPr sz="1500">
              <a:solidFill>
                <a:srgbClr val="2E1604"/>
              </a:solidFill>
              <a:latin typeface="Lato Black"/>
              <a:ea typeface="Lato Black"/>
              <a:cs typeface="Lato Black"/>
              <a:sym typeface="Lato Black"/>
            </a:endParaRPr>
          </a:p>
        </p:txBody>
      </p:sp>
      <p:grpSp>
        <p:nvGrpSpPr>
          <p:cNvPr id="86" name="Google Shape;86;p13"/>
          <p:cNvGrpSpPr/>
          <p:nvPr/>
        </p:nvGrpSpPr>
        <p:grpSpPr>
          <a:xfrm>
            <a:off x="525922" y="7587541"/>
            <a:ext cx="6494053" cy="1183808"/>
            <a:chOff x="525922" y="7534517"/>
            <a:chExt cx="6494053" cy="1183808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525922" y="7534517"/>
              <a:ext cx="5757900" cy="380875"/>
              <a:chOff x="525922" y="5284250"/>
              <a:chExt cx="5757900" cy="380875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525927" y="5284250"/>
                <a:ext cx="246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Bright Tech Labs, San Francisco, CA</a:t>
                </a:r>
                <a:endParaRPr b="1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525922" y="5495925"/>
                <a:ext cx="575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Software Development Intern, May 20XX – Present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90" name="Google Shape;90;p13"/>
            <p:cNvSpPr txBox="1"/>
            <p:nvPr/>
          </p:nvSpPr>
          <p:spPr>
            <a:xfrm>
              <a:off x="693275" y="8341350"/>
              <a:ext cx="6325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Collaborated with a cross-functional team to enhance website performance, reducing load time by 30%</a:t>
              </a:r>
              <a:endParaRPr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91" name="Google Shape;91;p13"/>
            <p:cNvGrpSpPr/>
            <p:nvPr/>
          </p:nvGrpSpPr>
          <p:grpSpPr>
            <a:xfrm>
              <a:off x="539225" y="8133275"/>
              <a:ext cx="6480750" cy="169200"/>
              <a:chOff x="550100" y="6297725"/>
              <a:chExt cx="6480750" cy="169200"/>
            </a:xfrm>
          </p:grpSpPr>
          <p:sp>
            <p:nvSpPr>
              <p:cNvPr id="92" name="Google Shape;92;p13"/>
              <p:cNvSpPr txBox="1"/>
              <p:nvPr/>
            </p:nvSpPr>
            <p:spPr>
              <a:xfrm>
                <a:off x="704150" y="6297725"/>
                <a:ext cx="6326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Contributed to the development of a microservices architecture for a cloud-based application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550100" y="6365525"/>
                <a:ext cx="33600" cy="33600"/>
              </a:xfrm>
              <a:prstGeom prst="ellipse">
                <a:avLst/>
              </a:prstGeom>
              <a:solidFill>
                <a:srgbClr val="2E16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4" name="Google Shape;94;p13"/>
            <p:cNvSpPr/>
            <p:nvPr/>
          </p:nvSpPr>
          <p:spPr>
            <a:xfrm>
              <a:off x="539225" y="8409150"/>
              <a:ext cx="33600" cy="33600"/>
            </a:xfrm>
            <a:prstGeom prst="ellipse">
              <a:avLst/>
            </a:prstGeom>
            <a:solidFill>
              <a:srgbClr val="2E160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5" name="Google Shape;95;p13"/>
            <p:cNvGrpSpPr/>
            <p:nvPr/>
          </p:nvGrpSpPr>
          <p:grpSpPr>
            <a:xfrm>
              <a:off x="539225" y="8549125"/>
              <a:ext cx="6479550" cy="169200"/>
              <a:chOff x="550100" y="6713575"/>
              <a:chExt cx="6479550" cy="169200"/>
            </a:xfrm>
          </p:grpSpPr>
          <p:sp>
            <p:nvSpPr>
              <p:cNvPr id="96" name="Google Shape;96;p13"/>
              <p:cNvSpPr txBox="1"/>
              <p:nvPr/>
            </p:nvSpPr>
            <p:spPr>
              <a:xfrm>
                <a:off x="704150" y="6713575"/>
                <a:ext cx="6325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Implemented automated scripts to streamline data processing, increasing efficiency by 25%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550100" y="6781375"/>
                <a:ext cx="33600" cy="33600"/>
              </a:xfrm>
              <a:prstGeom prst="ellipse">
                <a:avLst/>
              </a:prstGeom>
              <a:solidFill>
                <a:srgbClr val="2E16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8" name="Google Shape;98;p13"/>
          <p:cNvGrpSpPr/>
          <p:nvPr/>
        </p:nvGrpSpPr>
        <p:grpSpPr>
          <a:xfrm>
            <a:off x="525922" y="9006782"/>
            <a:ext cx="6494053" cy="1183808"/>
            <a:chOff x="525922" y="7534517"/>
            <a:chExt cx="6494053" cy="1183808"/>
          </a:xfrm>
        </p:grpSpPr>
        <p:grpSp>
          <p:nvGrpSpPr>
            <p:cNvPr id="99" name="Google Shape;99;p13"/>
            <p:cNvGrpSpPr/>
            <p:nvPr/>
          </p:nvGrpSpPr>
          <p:grpSpPr>
            <a:xfrm>
              <a:off x="525922" y="7534517"/>
              <a:ext cx="5757900" cy="380875"/>
              <a:chOff x="525922" y="5284250"/>
              <a:chExt cx="5757900" cy="380875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525927" y="5284250"/>
                <a:ext cx="24621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City Coding Cafe, Berkeley, CA</a:t>
                </a:r>
                <a:endParaRPr b="1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525922" y="5495925"/>
                <a:ext cx="5757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Teaching Assistant, Aug 20XX – May 20XX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02" name="Google Shape;102;p13"/>
            <p:cNvSpPr txBox="1"/>
            <p:nvPr/>
          </p:nvSpPr>
          <p:spPr>
            <a:xfrm>
              <a:off x="693275" y="8341350"/>
              <a:ext cx="63255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rPr>
                <a:t>Provided individual mentorship and support to students, enhancing their programming skills</a:t>
              </a:r>
              <a:endParaRPr sz="1100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grpSp>
          <p:nvGrpSpPr>
            <p:cNvPr id="103" name="Google Shape;103;p13"/>
            <p:cNvGrpSpPr/>
            <p:nvPr/>
          </p:nvGrpSpPr>
          <p:grpSpPr>
            <a:xfrm>
              <a:off x="539225" y="8133275"/>
              <a:ext cx="6480750" cy="169200"/>
              <a:chOff x="550100" y="6297725"/>
              <a:chExt cx="6480750" cy="1692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704150" y="6297725"/>
                <a:ext cx="6326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Assisted in teaching coding workshops on Python and Java for groups of 20+ students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550100" y="6365525"/>
                <a:ext cx="33600" cy="33600"/>
              </a:xfrm>
              <a:prstGeom prst="ellipse">
                <a:avLst/>
              </a:prstGeom>
              <a:solidFill>
                <a:srgbClr val="2E16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6" name="Google Shape;106;p13"/>
            <p:cNvSpPr/>
            <p:nvPr/>
          </p:nvSpPr>
          <p:spPr>
            <a:xfrm>
              <a:off x="539225" y="8409150"/>
              <a:ext cx="33600" cy="33600"/>
            </a:xfrm>
            <a:prstGeom prst="ellipse">
              <a:avLst/>
            </a:prstGeom>
            <a:solidFill>
              <a:srgbClr val="2E160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7" name="Google Shape;107;p13"/>
            <p:cNvGrpSpPr/>
            <p:nvPr/>
          </p:nvGrpSpPr>
          <p:grpSpPr>
            <a:xfrm>
              <a:off x="539225" y="8549125"/>
              <a:ext cx="6479550" cy="169200"/>
              <a:chOff x="550100" y="6713575"/>
              <a:chExt cx="6479550" cy="1692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704150" y="6713575"/>
                <a:ext cx="63255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solidFill>
                      <a:srgbClr val="2E1604"/>
                    </a:solidFill>
                    <a:latin typeface="Lato"/>
                    <a:ea typeface="Lato"/>
                    <a:cs typeface="Lato"/>
                    <a:sym typeface="Lato"/>
                  </a:rPr>
                  <a:t>Managed course materials and evaluated coding assignments, maintaining accurate records</a:t>
                </a:r>
                <a:endParaRPr sz="1100">
                  <a:solidFill>
                    <a:srgbClr val="2E160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550100" y="6781375"/>
                <a:ext cx="33600" cy="33600"/>
              </a:xfrm>
              <a:prstGeom prst="ellipse">
                <a:avLst/>
              </a:prstGeom>
              <a:solidFill>
                <a:srgbClr val="2E1604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0" name="Google Shape;110;p13"/>
          <p:cNvSpPr txBox="1"/>
          <p:nvPr/>
        </p:nvSpPr>
        <p:spPr>
          <a:xfrm>
            <a:off x="539750" y="1019861"/>
            <a:ext cx="3594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U</a:t>
            </a:r>
            <a:r>
              <a:rPr lang="ru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ndergraduate </a:t>
            </a:r>
            <a:r>
              <a:rPr lang="ru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R</a:t>
            </a:r>
            <a:r>
              <a:rPr lang="ru">
                <a:solidFill>
                  <a:srgbClr val="2E1604"/>
                </a:solidFill>
                <a:latin typeface="Lato"/>
                <a:ea typeface="Lato"/>
                <a:cs typeface="Lato"/>
                <a:sym typeface="Lato"/>
              </a:rPr>
              <a:t>esume</a:t>
            </a:r>
            <a:endParaRPr>
              <a:solidFill>
                <a:srgbClr val="2E1604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