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Comforta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pos="442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442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mfortaa-regular.fntdata"/><Relationship Id="rId8" Type="http://schemas.openxmlformats.org/officeDocument/2006/relationships/font" Target="fonts/Comforta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066350" y="466325"/>
            <a:ext cx="54273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100">
                <a:latin typeface="Comfortaa"/>
                <a:ea typeface="Comfortaa"/>
                <a:cs typeface="Comfortaa"/>
                <a:sym typeface="Comfortaa"/>
              </a:rPr>
              <a:t>MAXIMILLIA SCHIMMEL</a:t>
            </a:r>
            <a:endParaRPr b="1" sz="31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162500" y="943625"/>
            <a:ext cx="32349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latin typeface="Comfortaa"/>
                <a:ea typeface="Comfortaa"/>
                <a:cs typeface="Comfortaa"/>
                <a:sym typeface="Comfortaa"/>
              </a:rPr>
              <a:t>Resignation Letter</a:t>
            </a:r>
            <a:endParaRPr b="1"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545700" y="1389053"/>
            <a:ext cx="6479100" cy="0"/>
          </a:xfrm>
          <a:prstGeom prst="straightConnector1">
            <a:avLst/>
          </a:prstGeom>
          <a:noFill/>
          <a:ln cap="flat" cmpd="sng" w="19050">
            <a:solidFill>
              <a:srgbClr val="1D1D1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7" name="Google Shape;57;p13"/>
          <p:cNvSpPr txBox="1"/>
          <p:nvPr/>
        </p:nvSpPr>
        <p:spPr>
          <a:xfrm>
            <a:off x="6161475" y="1824600"/>
            <a:ext cx="8634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latin typeface="Comfortaa"/>
                <a:ea typeface="Comfortaa"/>
                <a:cs typeface="Comfortaa"/>
                <a:sym typeface="Comfortaa"/>
              </a:rPr>
              <a:t>[Date]</a:t>
            </a:r>
            <a:endParaRPr sz="1000"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58" name="Google Shape;58;p13"/>
          <p:cNvGrpSpPr/>
          <p:nvPr/>
        </p:nvGrpSpPr>
        <p:grpSpPr>
          <a:xfrm>
            <a:off x="540000" y="1824600"/>
            <a:ext cx="1923000" cy="1061733"/>
            <a:chOff x="540000" y="1824600"/>
            <a:chExt cx="1923000" cy="1061733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540000" y="1824600"/>
              <a:ext cx="1923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Comfortaa"/>
                  <a:ea typeface="Comfortaa"/>
                  <a:cs typeface="Comfortaa"/>
                  <a:sym typeface="Comfortaa"/>
                </a:rPr>
                <a:t>[Recipient's Name]</a:t>
              </a:r>
              <a:endParaRPr sz="10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540000" y="2051558"/>
              <a:ext cx="1923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Comfortaa"/>
                  <a:ea typeface="Comfortaa"/>
                  <a:cs typeface="Comfortaa"/>
                  <a:sym typeface="Comfortaa"/>
                </a:rPr>
                <a:t>[Recipient's Position]</a:t>
              </a:r>
              <a:endParaRPr sz="10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540000" y="2278516"/>
              <a:ext cx="1923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Comfortaa"/>
                  <a:ea typeface="Comfortaa"/>
                  <a:cs typeface="Comfortaa"/>
                  <a:sym typeface="Comfortaa"/>
                </a:rPr>
                <a:t>[Company Name]</a:t>
              </a:r>
              <a:endParaRPr sz="10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>
              <a:off x="540000" y="2505475"/>
              <a:ext cx="1923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Comfortaa"/>
                  <a:ea typeface="Comfortaa"/>
                  <a:cs typeface="Comfortaa"/>
                  <a:sym typeface="Comfortaa"/>
                </a:rPr>
                <a:t>[Company Address]</a:t>
              </a:r>
              <a:endParaRPr sz="10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540000" y="2732433"/>
              <a:ext cx="1923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Comfortaa"/>
                  <a:ea typeface="Comfortaa"/>
                  <a:cs typeface="Comfortaa"/>
                  <a:sym typeface="Comfortaa"/>
                </a:rPr>
                <a:t>[City, State, Zip Code]</a:t>
              </a:r>
              <a:endParaRPr sz="10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sp>
        <p:nvSpPr>
          <p:cNvPr id="64" name="Google Shape;64;p13"/>
          <p:cNvSpPr txBox="1"/>
          <p:nvPr/>
        </p:nvSpPr>
        <p:spPr>
          <a:xfrm>
            <a:off x="540000" y="3350092"/>
            <a:ext cx="1923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latin typeface="Comfortaa"/>
                <a:ea typeface="Comfortaa"/>
                <a:cs typeface="Comfortaa"/>
                <a:sym typeface="Comfortaa"/>
              </a:rPr>
              <a:t>Dear [Recipient's Name],</a:t>
            </a:r>
            <a:endParaRPr sz="10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40000" y="3801936"/>
            <a:ext cx="6479100" cy="495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900">
                <a:latin typeface="Comfortaa"/>
                <a:ea typeface="Comfortaa"/>
                <a:cs typeface="Comfortaa"/>
                <a:sym typeface="Comfortaa"/>
              </a:rPr>
              <a:t>I am writing this letter to formally submit my resignation from my position at [Company Name]. Please accept this letter as my two weeks' notice, as required by the terms of my employment contract. My last day of work will be [Date: two weeks from the date of the letter].</a:t>
            </a:r>
            <a:endParaRPr sz="9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900">
                <a:latin typeface="Comfortaa"/>
                <a:ea typeface="Comfortaa"/>
                <a:cs typeface="Comfortaa"/>
                <a:sym typeface="Comfortaa"/>
              </a:rPr>
              <a:t>I have thoroughly enjoyed my time at [Company Name], and I am grateful for the opportunities and experiences I have gained during my tenure. However, after careful consideration, I have decided to pursue a new career path that aligns more closely with my long-term goals and personal aspirations.</a:t>
            </a:r>
            <a:endParaRPr sz="9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900">
                <a:latin typeface="Comfortaa"/>
                <a:ea typeface="Comfortaa"/>
                <a:cs typeface="Comfortaa"/>
                <a:sym typeface="Comfortaa"/>
              </a:rPr>
              <a:t>I want to express my sincere appreciation for the support and guidance provided by you and the entire team. Working at [Company Name] has been a valuable experience, and I have learned a great deal from my colleagues. I am proud of the work we have accomplished together and the positive impact we have made.</a:t>
            </a:r>
            <a:endParaRPr sz="9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900">
                <a:latin typeface="Comfortaa"/>
                <a:ea typeface="Comfortaa"/>
                <a:cs typeface="Comfortaa"/>
                <a:sym typeface="Comfortaa"/>
              </a:rPr>
              <a:t>To ensure a smooth transition, I am committed to completing any pending projects and assisting in the transfer of my responsibilities to a suitable replacement. I am more than willing to collaborate with the team to create a comprehensive handover plan and provide any necessary training or documentation.</a:t>
            </a:r>
            <a:endParaRPr sz="9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900">
                <a:latin typeface="Comfortaa"/>
                <a:ea typeface="Comfortaa"/>
                <a:cs typeface="Comfortaa"/>
                <a:sym typeface="Comfortaa"/>
              </a:rPr>
              <a:t>Please let me know how I can be of assistance during this transition period. I am open to discussing any arrangements that would facilitate a seamless transfer of my duties. I genuinely want to leave on good terms and maintain the positive relationships I have developed with my colleagues.</a:t>
            </a:r>
            <a:endParaRPr sz="9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" sz="900">
                <a:latin typeface="Comfortaa"/>
                <a:ea typeface="Comfortaa"/>
                <a:cs typeface="Comfortaa"/>
                <a:sym typeface="Comfortaa"/>
              </a:rPr>
              <a:t>Once again, thank you for the opportunities I have been given at [Company Name]. I am confident that my decision to resign is the right one for my personal and professional growth. I wish the company continued success, and I hope our paths may cross again in the future.</a:t>
            </a:r>
            <a:endParaRPr sz="9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latin typeface="Comfortaa"/>
                <a:ea typeface="Comfortaa"/>
                <a:cs typeface="Comfortaa"/>
                <a:sym typeface="Comfortaa"/>
              </a:rPr>
              <a:t>Thank you for your understanding and cooperation. I look forward to a smooth transition process.</a:t>
            </a:r>
            <a:endParaRPr sz="9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540000" y="9024529"/>
            <a:ext cx="1923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latin typeface="Comfortaa"/>
                <a:ea typeface="Comfortaa"/>
                <a:cs typeface="Comfortaa"/>
                <a:sym typeface="Comfortaa"/>
              </a:rPr>
              <a:t>Sincerely,</a:t>
            </a:r>
            <a:endParaRPr sz="10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540000" y="9441729"/>
            <a:ext cx="1923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latin typeface="Comfortaa"/>
                <a:ea typeface="Comfortaa"/>
                <a:cs typeface="Comfortaa"/>
                <a:sym typeface="Comfortaa"/>
              </a:rPr>
              <a:t>Maximillia Schimmel</a:t>
            </a:r>
            <a:endParaRPr sz="1000"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68" name="Google Shape;68;p13"/>
          <p:cNvCxnSpPr/>
          <p:nvPr/>
        </p:nvCxnSpPr>
        <p:spPr>
          <a:xfrm>
            <a:off x="545700" y="10022178"/>
            <a:ext cx="6479100" cy="0"/>
          </a:xfrm>
          <a:prstGeom prst="straightConnector1">
            <a:avLst/>
          </a:prstGeom>
          <a:noFill/>
          <a:ln cap="flat" cmpd="sng" w="19050">
            <a:solidFill>
              <a:srgbClr val="1D1D1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" name="Google Shape;69;p13"/>
          <p:cNvCxnSpPr/>
          <p:nvPr/>
        </p:nvCxnSpPr>
        <p:spPr>
          <a:xfrm>
            <a:off x="3894850" y="10168200"/>
            <a:ext cx="0" cy="131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70" name="Google Shape;70;p13"/>
          <p:cNvGrpSpPr/>
          <p:nvPr/>
        </p:nvGrpSpPr>
        <p:grpSpPr>
          <a:xfrm>
            <a:off x="839844" y="10146650"/>
            <a:ext cx="6029557" cy="153900"/>
            <a:chOff x="839844" y="10146650"/>
            <a:chExt cx="6029557" cy="153900"/>
          </a:xfrm>
        </p:grpSpPr>
        <p:sp>
          <p:nvSpPr>
            <p:cNvPr id="71" name="Google Shape;71;p13"/>
            <p:cNvSpPr txBox="1"/>
            <p:nvPr/>
          </p:nvSpPr>
          <p:spPr>
            <a:xfrm>
              <a:off x="839844" y="10146650"/>
              <a:ext cx="30285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latin typeface="Comfortaa"/>
                  <a:ea typeface="Comfortaa"/>
                  <a:cs typeface="Comfortaa"/>
                  <a:sym typeface="Comfortaa"/>
                </a:rPr>
                <a:t>A:</a:t>
              </a:r>
              <a:r>
                <a:rPr lang="uk" sz="1000">
                  <a:latin typeface="Comfortaa"/>
                  <a:ea typeface="Comfortaa"/>
                  <a:cs typeface="Comfortaa"/>
                  <a:sym typeface="Comfortaa"/>
                </a:rPr>
                <a:t> Raven Circle, West Raymundo, Illinois, 02422</a:t>
              </a:r>
              <a:endParaRPr sz="10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3958251" y="10146650"/>
              <a:ext cx="1599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Comfortaa"/>
                  <a:ea typeface="Comfortaa"/>
                  <a:cs typeface="Comfortaa"/>
                  <a:sym typeface="Comfortaa"/>
                </a:rPr>
                <a:t>M: maximillias@mail.ltd</a:t>
              </a:r>
              <a:endParaRPr sz="10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5621700" y="10146650"/>
              <a:ext cx="12477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Comfortaa"/>
                  <a:ea typeface="Comfortaa"/>
                  <a:cs typeface="Comfortaa"/>
                  <a:sym typeface="Comfortaa"/>
                </a:rPr>
                <a:t>P: +1 123-456-7890</a:t>
              </a:r>
              <a:endParaRPr sz="1000"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cxnSp>
        <p:nvCxnSpPr>
          <p:cNvPr id="74" name="Google Shape;74;p13"/>
          <p:cNvCxnSpPr/>
          <p:nvPr/>
        </p:nvCxnSpPr>
        <p:spPr>
          <a:xfrm>
            <a:off x="5558300" y="10168200"/>
            <a:ext cx="0" cy="131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