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Poppins"/>
      <p:regular r:id="rId6"/>
      <p:bold r:id="rId7"/>
      <p:italic r:id="rId8"/>
      <p:boldItalic r:id="rId9"/>
    </p:embeddedFont>
    <p:embeddedFont>
      <p:font typeface="Poppins Medium"/>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PoppinsMedium-bold.fntdata"/><Relationship Id="rId10" Type="http://schemas.openxmlformats.org/officeDocument/2006/relationships/font" Target="fonts/PoppinsMedium-regular.fntdata"/><Relationship Id="rId13" Type="http://schemas.openxmlformats.org/officeDocument/2006/relationships/font" Target="fonts/PoppinsMedium-boldItalic.fntdata"/><Relationship Id="rId12" Type="http://schemas.openxmlformats.org/officeDocument/2006/relationships/font" Target="fonts/PoppinsMedium-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Poppins-boldItalic.fntdata"/><Relationship Id="rId5" Type="http://schemas.openxmlformats.org/officeDocument/2006/relationships/slide" Target="slides/slide1.xml"/><Relationship Id="rId6" Type="http://schemas.openxmlformats.org/officeDocument/2006/relationships/font" Target="fonts/Poppins-regular.fntdata"/><Relationship Id="rId7" Type="http://schemas.openxmlformats.org/officeDocument/2006/relationships/font" Target="fonts/Poppins-bold.fntdata"/><Relationship Id="rId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45400" y="387200"/>
            <a:ext cx="4669200" cy="766800"/>
            <a:chOff x="1445400" y="387200"/>
            <a:chExt cx="4669200" cy="766800"/>
          </a:xfrm>
        </p:grpSpPr>
        <p:sp>
          <p:nvSpPr>
            <p:cNvPr id="55" name="Google Shape;55;p13"/>
            <p:cNvSpPr txBox="1"/>
            <p:nvPr/>
          </p:nvSpPr>
          <p:spPr>
            <a:xfrm>
              <a:off x="1445400" y="387200"/>
              <a:ext cx="4669200" cy="523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3400">
                  <a:solidFill>
                    <a:srgbClr val="1D1D1D"/>
                  </a:solidFill>
                  <a:latin typeface="Poppins Medium"/>
                  <a:ea typeface="Poppins Medium"/>
                  <a:cs typeface="Poppins Medium"/>
                  <a:sym typeface="Poppins Medium"/>
                </a:rPr>
                <a:t>Daniel Hartman</a:t>
              </a:r>
              <a:endParaRPr sz="3400">
                <a:solidFill>
                  <a:srgbClr val="1D1D1D"/>
                </a:solidFill>
                <a:latin typeface="Poppins Medium"/>
                <a:ea typeface="Poppins Medium"/>
                <a:cs typeface="Poppins Medium"/>
                <a:sym typeface="Poppins Medium"/>
              </a:endParaRPr>
            </a:p>
          </p:txBody>
        </p:sp>
        <p:sp>
          <p:nvSpPr>
            <p:cNvPr id="56" name="Google Shape;56;p13"/>
            <p:cNvSpPr txBox="1"/>
            <p:nvPr/>
          </p:nvSpPr>
          <p:spPr>
            <a:xfrm>
              <a:off x="1989025" y="969200"/>
              <a:ext cx="3582000" cy="184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200">
                  <a:solidFill>
                    <a:srgbClr val="797979"/>
                  </a:solidFill>
                  <a:latin typeface="Poppins Medium"/>
                  <a:ea typeface="Poppins Medium"/>
                  <a:cs typeface="Poppins Medium"/>
                  <a:sym typeface="Poppins Medium"/>
                </a:rPr>
                <a:t>C D L  T r u c k  D r i v e r</a:t>
              </a:r>
              <a:endParaRPr sz="1200">
                <a:solidFill>
                  <a:srgbClr val="797979"/>
                </a:solidFill>
                <a:latin typeface="Poppins Medium"/>
                <a:ea typeface="Poppins Medium"/>
                <a:cs typeface="Poppins Medium"/>
                <a:sym typeface="Poppins Medium"/>
              </a:endParaRPr>
            </a:p>
          </p:txBody>
        </p:sp>
      </p:grpSp>
      <p:cxnSp>
        <p:nvCxnSpPr>
          <p:cNvPr id="57" name="Google Shape;57;p13"/>
          <p:cNvCxnSpPr/>
          <p:nvPr/>
        </p:nvCxnSpPr>
        <p:spPr>
          <a:xfrm>
            <a:off x="454175" y="1505425"/>
            <a:ext cx="6654600" cy="0"/>
          </a:xfrm>
          <a:prstGeom prst="straightConnector1">
            <a:avLst/>
          </a:prstGeom>
          <a:noFill/>
          <a:ln cap="flat" cmpd="sng" w="19050">
            <a:solidFill>
              <a:srgbClr val="797979"/>
            </a:solidFill>
            <a:prstDash val="solid"/>
            <a:round/>
            <a:headEnd len="med" w="med" type="none"/>
            <a:tailEnd len="med" w="med" type="none"/>
          </a:ln>
        </p:spPr>
      </p:cxnSp>
      <p:pic>
        <p:nvPicPr>
          <p:cNvPr id="58" name="Google Shape;58;p13"/>
          <p:cNvPicPr preferRelativeResize="0"/>
          <p:nvPr/>
        </p:nvPicPr>
        <p:blipFill rotWithShape="1">
          <a:blip r:embed="rId3">
            <a:alphaModFix/>
          </a:blip>
          <a:srcRect b="680" l="690" r="680" t="690"/>
          <a:stretch/>
        </p:blipFill>
        <p:spPr>
          <a:xfrm>
            <a:off x="450000" y="1839325"/>
            <a:ext cx="1709999" cy="1882546"/>
          </a:xfrm>
          <a:prstGeom prst="rect">
            <a:avLst/>
          </a:prstGeom>
          <a:noFill/>
          <a:ln>
            <a:noFill/>
          </a:ln>
        </p:spPr>
      </p:pic>
      <p:cxnSp>
        <p:nvCxnSpPr>
          <p:cNvPr id="59" name="Google Shape;59;p13"/>
          <p:cNvCxnSpPr/>
          <p:nvPr/>
        </p:nvCxnSpPr>
        <p:spPr>
          <a:xfrm>
            <a:off x="2430000" y="1837150"/>
            <a:ext cx="0" cy="8296500"/>
          </a:xfrm>
          <a:prstGeom prst="straightConnector1">
            <a:avLst/>
          </a:prstGeom>
          <a:noFill/>
          <a:ln cap="flat" cmpd="sng" w="19050">
            <a:solidFill>
              <a:srgbClr val="797979"/>
            </a:solidFill>
            <a:prstDash val="solid"/>
            <a:round/>
            <a:headEnd len="med" w="med" type="none"/>
            <a:tailEnd len="med" w="med" type="none"/>
          </a:ln>
        </p:spPr>
      </p:cxnSp>
      <p:grpSp>
        <p:nvGrpSpPr>
          <p:cNvPr id="60" name="Google Shape;60;p13"/>
          <p:cNvGrpSpPr/>
          <p:nvPr/>
        </p:nvGrpSpPr>
        <p:grpSpPr>
          <a:xfrm>
            <a:off x="453200" y="3910900"/>
            <a:ext cx="1710000" cy="1157676"/>
            <a:chOff x="453200" y="3910900"/>
            <a:chExt cx="1710000" cy="1157676"/>
          </a:xfrm>
        </p:grpSpPr>
        <p:sp>
          <p:nvSpPr>
            <p:cNvPr id="61" name="Google Shape;61;p13"/>
            <p:cNvSpPr txBox="1"/>
            <p:nvPr/>
          </p:nvSpPr>
          <p:spPr>
            <a:xfrm>
              <a:off x="453200" y="3910900"/>
              <a:ext cx="1710000"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CONTACT</a:t>
              </a:r>
              <a:endParaRPr sz="1700">
                <a:solidFill>
                  <a:srgbClr val="1D1D1D"/>
                </a:solidFill>
                <a:latin typeface="Poppins Medium"/>
                <a:ea typeface="Poppins Medium"/>
                <a:cs typeface="Poppins Medium"/>
                <a:sym typeface="Poppins Medium"/>
              </a:endParaRPr>
            </a:p>
          </p:txBody>
        </p:sp>
        <p:grpSp>
          <p:nvGrpSpPr>
            <p:cNvPr id="62" name="Google Shape;62;p13"/>
            <p:cNvGrpSpPr/>
            <p:nvPr/>
          </p:nvGrpSpPr>
          <p:grpSpPr>
            <a:xfrm>
              <a:off x="453200" y="4341473"/>
              <a:ext cx="1710000" cy="727103"/>
              <a:chOff x="453200" y="4341473"/>
              <a:chExt cx="1710000" cy="727103"/>
            </a:xfrm>
          </p:grpSpPr>
          <p:sp>
            <p:nvSpPr>
              <p:cNvPr id="63" name="Google Shape;63;p13"/>
              <p:cNvSpPr txBox="1"/>
              <p:nvPr/>
            </p:nvSpPr>
            <p:spPr>
              <a:xfrm>
                <a:off x="453200" y="4341473"/>
                <a:ext cx="17100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ru" sz="1000">
                    <a:solidFill>
                      <a:srgbClr val="797979"/>
                    </a:solidFill>
                    <a:latin typeface="Poppins"/>
                    <a:ea typeface="Poppins"/>
                    <a:cs typeface="Poppins"/>
                    <a:sym typeface="Poppins"/>
                  </a:rPr>
                  <a:t>1340 Lombard ave.,</a:t>
                </a:r>
                <a:endParaRPr sz="1000">
                  <a:solidFill>
                    <a:srgbClr val="797979"/>
                  </a:solidFill>
                  <a:latin typeface="Poppins"/>
                  <a:ea typeface="Poppins"/>
                  <a:cs typeface="Poppins"/>
                  <a:sym typeface="Poppins"/>
                </a:endParaRPr>
              </a:p>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Boston, MA 10003 </a:t>
                </a:r>
                <a:endParaRPr sz="1000">
                  <a:solidFill>
                    <a:srgbClr val="797979"/>
                  </a:solidFill>
                  <a:latin typeface="Poppins"/>
                  <a:ea typeface="Poppins"/>
                  <a:cs typeface="Poppins"/>
                  <a:sym typeface="Poppins"/>
                </a:endParaRPr>
              </a:p>
            </p:txBody>
          </p:sp>
          <p:sp>
            <p:nvSpPr>
              <p:cNvPr id="64" name="Google Shape;64;p13"/>
              <p:cNvSpPr txBox="1"/>
              <p:nvPr/>
            </p:nvSpPr>
            <p:spPr>
              <a:xfrm>
                <a:off x="453200" y="4724224"/>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youremail@email.com </a:t>
                </a:r>
                <a:endParaRPr sz="1000">
                  <a:solidFill>
                    <a:srgbClr val="797979"/>
                  </a:solidFill>
                  <a:latin typeface="Poppins"/>
                  <a:ea typeface="Poppins"/>
                  <a:cs typeface="Poppins"/>
                  <a:sym typeface="Poppins"/>
                </a:endParaRPr>
              </a:p>
            </p:txBody>
          </p:sp>
          <p:sp>
            <p:nvSpPr>
              <p:cNvPr id="65" name="Google Shape;65;p13"/>
              <p:cNvSpPr txBox="1"/>
              <p:nvPr/>
            </p:nvSpPr>
            <p:spPr>
              <a:xfrm>
                <a:off x="453200" y="4914676"/>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(321) 654-7890</a:t>
                </a:r>
                <a:endParaRPr sz="1000">
                  <a:solidFill>
                    <a:srgbClr val="797979"/>
                  </a:solidFill>
                  <a:latin typeface="Poppins"/>
                  <a:ea typeface="Poppins"/>
                  <a:cs typeface="Poppins"/>
                  <a:sym typeface="Poppins"/>
                </a:endParaRPr>
              </a:p>
            </p:txBody>
          </p:sp>
        </p:grpSp>
      </p:grpSp>
      <p:grpSp>
        <p:nvGrpSpPr>
          <p:cNvPr id="66" name="Google Shape;66;p13"/>
          <p:cNvGrpSpPr/>
          <p:nvPr/>
        </p:nvGrpSpPr>
        <p:grpSpPr>
          <a:xfrm>
            <a:off x="453200" y="5386133"/>
            <a:ext cx="1710000" cy="1157676"/>
            <a:chOff x="453200" y="3910900"/>
            <a:chExt cx="1710000" cy="1157676"/>
          </a:xfrm>
        </p:grpSpPr>
        <p:sp>
          <p:nvSpPr>
            <p:cNvPr id="67" name="Google Shape;67;p13"/>
            <p:cNvSpPr txBox="1"/>
            <p:nvPr/>
          </p:nvSpPr>
          <p:spPr>
            <a:xfrm>
              <a:off x="453200" y="3910900"/>
              <a:ext cx="1710000"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EDUCATION</a:t>
              </a:r>
              <a:endParaRPr sz="1700">
                <a:solidFill>
                  <a:srgbClr val="1D1D1D"/>
                </a:solidFill>
                <a:latin typeface="Poppins Medium"/>
                <a:ea typeface="Poppins Medium"/>
                <a:cs typeface="Poppins Medium"/>
                <a:sym typeface="Poppins Medium"/>
              </a:endParaRPr>
            </a:p>
          </p:txBody>
        </p:sp>
        <p:grpSp>
          <p:nvGrpSpPr>
            <p:cNvPr id="68" name="Google Shape;68;p13"/>
            <p:cNvGrpSpPr/>
            <p:nvPr/>
          </p:nvGrpSpPr>
          <p:grpSpPr>
            <a:xfrm>
              <a:off x="453200" y="4341473"/>
              <a:ext cx="1710000" cy="727103"/>
              <a:chOff x="453200" y="4341473"/>
              <a:chExt cx="1710000" cy="727103"/>
            </a:xfrm>
          </p:grpSpPr>
          <p:sp>
            <p:nvSpPr>
              <p:cNvPr id="69" name="Google Shape;69;p13"/>
              <p:cNvSpPr txBox="1"/>
              <p:nvPr/>
            </p:nvSpPr>
            <p:spPr>
              <a:xfrm>
                <a:off x="453200" y="4341473"/>
                <a:ext cx="17100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Mellon High School, Chicago, IL</a:t>
                </a:r>
                <a:endParaRPr sz="1000">
                  <a:solidFill>
                    <a:srgbClr val="797979"/>
                  </a:solidFill>
                  <a:latin typeface="Poppins Medium"/>
                  <a:ea typeface="Poppins Medium"/>
                  <a:cs typeface="Poppins Medium"/>
                  <a:sym typeface="Poppins Medium"/>
                </a:endParaRPr>
              </a:p>
            </p:txBody>
          </p:sp>
          <p:sp>
            <p:nvSpPr>
              <p:cNvPr id="70" name="Google Shape;70;p13"/>
              <p:cNvSpPr txBox="1"/>
              <p:nvPr/>
            </p:nvSpPr>
            <p:spPr>
              <a:xfrm>
                <a:off x="453200" y="4724224"/>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High School Diploma</a:t>
                </a:r>
                <a:endParaRPr sz="1000">
                  <a:solidFill>
                    <a:srgbClr val="797979"/>
                  </a:solidFill>
                  <a:latin typeface="Poppins Medium"/>
                  <a:ea typeface="Poppins Medium"/>
                  <a:cs typeface="Poppins Medium"/>
                  <a:sym typeface="Poppins Medium"/>
                </a:endParaRPr>
              </a:p>
            </p:txBody>
          </p:sp>
          <p:sp>
            <p:nvSpPr>
              <p:cNvPr id="71" name="Google Shape;71;p13"/>
              <p:cNvSpPr txBox="1"/>
              <p:nvPr/>
            </p:nvSpPr>
            <p:spPr>
              <a:xfrm>
                <a:off x="453200" y="4914676"/>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May 2012</a:t>
                </a:r>
                <a:endParaRPr sz="1000">
                  <a:solidFill>
                    <a:srgbClr val="797979"/>
                  </a:solidFill>
                  <a:latin typeface="Poppins Medium"/>
                  <a:ea typeface="Poppins Medium"/>
                  <a:cs typeface="Poppins Medium"/>
                  <a:sym typeface="Poppins Medium"/>
                </a:endParaRPr>
              </a:p>
            </p:txBody>
          </p:sp>
        </p:grpSp>
      </p:grpSp>
      <p:grpSp>
        <p:nvGrpSpPr>
          <p:cNvPr id="72" name="Google Shape;72;p13"/>
          <p:cNvGrpSpPr/>
          <p:nvPr/>
        </p:nvGrpSpPr>
        <p:grpSpPr>
          <a:xfrm>
            <a:off x="453200" y="6861350"/>
            <a:ext cx="1770300" cy="1159532"/>
            <a:chOff x="453200" y="3910892"/>
            <a:chExt cx="1770300" cy="1159532"/>
          </a:xfrm>
        </p:grpSpPr>
        <p:sp>
          <p:nvSpPr>
            <p:cNvPr id="73" name="Google Shape;73;p13"/>
            <p:cNvSpPr txBox="1"/>
            <p:nvPr/>
          </p:nvSpPr>
          <p:spPr>
            <a:xfrm>
              <a:off x="453200" y="3910892"/>
              <a:ext cx="1770300"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CERTIFICATIONS</a:t>
              </a:r>
              <a:endParaRPr sz="1700">
                <a:solidFill>
                  <a:srgbClr val="1D1D1D"/>
                </a:solidFill>
                <a:latin typeface="Poppins Medium"/>
                <a:ea typeface="Poppins Medium"/>
                <a:cs typeface="Poppins Medium"/>
                <a:sym typeface="Poppins Medium"/>
              </a:endParaRPr>
            </a:p>
          </p:txBody>
        </p:sp>
        <p:grpSp>
          <p:nvGrpSpPr>
            <p:cNvPr id="74" name="Google Shape;74;p13"/>
            <p:cNvGrpSpPr/>
            <p:nvPr/>
          </p:nvGrpSpPr>
          <p:grpSpPr>
            <a:xfrm>
              <a:off x="453200" y="4341473"/>
              <a:ext cx="1710000" cy="728951"/>
              <a:chOff x="453200" y="4341473"/>
              <a:chExt cx="1710000" cy="728951"/>
            </a:xfrm>
          </p:grpSpPr>
          <p:sp>
            <p:nvSpPr>
              <p:cNvPr id="75" name="Google Shape;75;p13"/>
              <p:cNvSpPr txBox="1"/>
              <p:nvPr/>
            </p:nvSpPr>
            <p:spPr>
              <a:xfrm>
                <a:off x="453200" y="4341473"/>
                <a:ext cx="17100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CDL Class A License with N, T, &amp; H Endorsements</a:t>
                </a:r>
                <a:endParaRPr sz="1000">
                  <a:solidFill>
                    <a:srgbClr val="797979"/>
                  </a:solidFill>
                  <a:latin typeface="Poppins"/>
                  <a:ea typeface="Poppins"/>
                  <a:cs typeface="Poppins"/>
                  <a:sym typeface="Poppins"/>
                </a:endParaRPr>
              </a:p>
            </p:txBody>
          </p:sp>
          <p:sp>
            <p:nvSpPr>
              <p:cNvPr id="76" name="Google Shape;76;p13"/>
              <p:cNvSpPr txBox="1"/>
              <p:nvPr/>
            </p:nvSpPr>
            <p:spPr>
              <a:xfrm>
                <a:off x="453200" y="4724224"/>
                <a:ext cx="17100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Medical Examiner's Certificate</a:t>
                </a:r>
                <a:endParaRPr sz="1000">
                  <a:solidFill>
                    <a:srgbClr val="797979"/>
                  </a:solidFill>
                  <a:latin typeface="Poppins"/>
                  <a:ea typeface="Poppins"/>
                  <a:cs typeface="Poppins"/>
                  <a:sym typeface="Poppins"/>
                </a:endParaRPr>
              </a:p>
            </p:txBody>
          </p:sp>
        </p:grpSp>
      </p:grpSp>
      <p:grpSp>
        <p:nvGrpSpPr>
          <p:cNvPr id="77" name="Google Shape;77;p13"/>
          <p:cNvGrpSpPr/>
          <p:nvPr/>
        </p:nvGrpSpPr>
        <p:grpSpPr>
          <a:xfrm>
            <a:off x="453200" y="8398380"/>
            <a:ext cx="1770300" cy="1732572"/>
            <a:chOff x="453200" y="8338433"/>
            <a:chExt cx="1770300" cy="1732572"/>
          </a:xfrm>
        </p:grpSpPr>
        <p:sp>
          <p:nvSpPr>
            <p:cNvPr id="78" name="Google Shape;78;p13"/>
            <p:cNvSpPr txBox="1"/>
            <p:nvPr/>
          </p:nvSpPr>
          <p:spPr>
            <a:xfrm>
              <a:off x="453200" y="8338433"/>
              <a:ext cx="1710000"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SKILLS</a:t>
              </a:r>
              <a:endParaRPr sz="1700">
                <a:solidFill>
                  <a:srgbClr val="1D1D1D"/>
                </a:solidFill>
                <a:latin typeface="Poppins Medium"/>
                <a:ea typeface="Poppins Medium"/>
                <a:cs typeface="Poppins Medium"/>
                <a:sym typeface="Poppins Medium"/>
              </a:endParaRPr>
            </a:p>
          </p:txBody>
        </p:sp>
        <p:grpSp>
          <p:nvGrpSpPr>
            <p:cNvPr id="79" name="Google Shape;79;p13"/>
            <p:cNvGrpSpPr/>
            <p:nvPr/>
          </p:nvGrpSpPr>
          <p:grpSpPr>
            <a:xfrm>
              <a:off x="453200" y="8772611"/>
              <a:ext cx="1770300" cy="1298394"/>
              <a:chOff x="453200" y="8769381"/>
              <a:chExt cx="1770300" cy="1298394"/>
            </a:xfrm>
          </p:grpSpPr>
          <p:sp>
            <p:nvSpPr>
              <p:cNvPr id="80" name="Google Shape;80;p13"/>
              <p:cNvSpPr txBox="1"/>
              <p:nvPr/>
            </p:nvSpPr>
            <p:spPr>
              <a:xfrm>
                <a:off x="453200" y="8769381"/>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Route planning &amp; logistics</a:t>
                </a:r>
                <a:endParaRPr sz="1000">
                  <a:solidFill>
                    <a:srgbClr val="797979"/>
                  </a:solidFill>
                  <a:latin typeface="Poppins"/>
                  <a:ea typeface="Poppins"/>
                  <a:cs typeface="Poppins"/>
                  <a:sym typeface="Poppins"/>
                </a:endParaRPr>
              </a:p>
            </p:txBody>
          </p:sp>
          <p:sp>
            <p:nvSpPr>
              <p:cNvPr id="81" name="Google Shape;81;p13"/>
              <p:cNvSpPr txBox="1"/>
              <p:nvPr/>
            </p:nvSpPr>
            <p:spPr>
              <a:xfrm>
                <a:off x="453200" y="8960131"/>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Clean driving record</a:t>
                </a:r>
                <a:endParaRPr sz="1000">
                  <a:solidFill>
                    <a:srgbClr val="797979"/>
                  </a:solidFill>
                  <a:latin typeface="Poppins"/>
                  <a:ea typeface="Poppins"/>
                  <a:cs typeface="Poppins"/>
                  <a:sym typeface="Poppins"/>
                </a:endParaRPr>
              </a:p>
            </p:txBody>
          </p:sp>
          <p:sp>
            <p:nvSpPr>
              <p:cNvPr id="82" name="Google Shape;82;p13"/>
              <p:cNvSpPr txBox="1"/>
              <p:nvPr/>
            </p:nvSpPr>
            <p:spPr>
              <a:xfrm>
                <a:off x="453200" y="9150880"/>
                <a:ext cx="17703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Order picking &amp; processing</a:t>
                </a:r>
                <a:endParaRPr sz="1000">
                  <a:solidFill>
                    <a:srgbClr val="797979"/>
                  </a:solidFill>
                  <a:latin typeface="Poppins"/>
                  <a:ea typeface="Poppins"/>
                  <a:cs typeface="Poppins"/>
                  <a:sym typeface="Poppins"/>
                </a:endParaRPr>
              </a:p>
            </p:txBody>
          </p:sp>
          <p:sp>
            <p:nvSpPr>
              <p:cNvPr id="83" name="Google Shape;83;p13"/>
              <p:cNvSpPr txBox="1"/>
              <p:nvPr/>
            </p:nvSpPr>
            <p:spPr>
              <a:xfrm>
                <a:off x="453200" y="9341625"/>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Vehicle system expertise</a:t>
                </a:r>
                <a:endParaRPr sz="1000">
                  <a:solidFill>
                    <a:srgbClr val="797979"/>
                  </a:solidFill>
                  <a:latin typeface="Poppins"/>
                  <a:ea typeface="Poppins"/>
                  <a:cs typeface="Poppins"/>
                  <a:sym typeface="Poppins"/>
                </a:endParaRPr>
              </a:p>
            </p:txBody>
          </p:sp>
          <p:sp>
            <p:nvSpPr>
              <p:cNvPr id="84" name="Google Shape;84;p13"/>
              <p:cNvSpPr txBox="1"/>
              <p:nvPr/>
            </p:nvSpPr>
            <p:spPr>
              <a:xfrm>
                <a:off x="453200" y="9532375"/>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Route planning, logistics</a:t>
                </a:r>
                <a:endParaRPr sz="1000">
                  <a:solidFill>
                    <a:srgbClr val="797979"/>
                  </a:solidFill>
                  <a:latin typeface="Poppins"/>
                  <a:ea typeface="Poppins"/>
                  <a:cs typeface="Poppins"/>
                  <a:sym typeface="Poppins"/>
                </a:endParaRPr>
              </a:p>
            </p:txBody>
          </p:sp>
          <p:sp>
            <p:nvSpPr>
              <p:cNvPr id="85" name="Google Shape;85;p13"/>
              <p:cNvSpPr txBox="1"/>
              <p:nvPr/>
            </p:nvSpPr>
            <p:spPr>
              <a:xfrm>
                <a:off x="453200" y="9723125"/>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Clean driving record</a:t>
                </a:r>
                <a:endParaRPr sz="1000">
                  <a:solidFill>
                    <a:srgbClr val="797979"/>
                  </a:solidFill>
                  <a:latin typeface="Poppins"/>
                  <a:ea typeface="Poppins"/>
                  <a:cs typeface="Poppins"/>
                  <a:sym typeface="Poppins"/>
                </a:endParaRPr>
              </a:p>
            </p:txBody>
          </p:sp>
          <p:sp>
            <p:nvSpPr>
              <p:cNvPr id="86" name="Google Shape;86;p13"/>
              <p:cNvSpPr txBox="1"/>
              <p:nvPr/>
            </p:nvSpPr>
            <p:spPr>
              <a:xfrm>
                <a:off x="453200" y="9913875"/>
                <a:ext cx="1710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Order picking, processing</a:t>
                </a:r>
                <a:endParaRPr sz="1000">
                  <a:solidFill>
                    <a:srgbClr val="797979"/>
                  </a:solidFill>
                  <a:latin typeface="Poppins"/>
                  <a:ea typeface="Poppins"/>
                  <a:cs typeface="Poppins"/>
                  <a:sym typeface="Poppins"/>
                </a:endParaRPr>
              </a:p>
            </p:txBody>
          </p:sp>
        </p:grpSp>
      </p:grpSp>
      <p:grpSp>
        <p:nvGrpSpPr>
          <p:cNvPr id="87" name="Google Shape;87;p13"/>
          <p:cNvGrpSpPr/>
          <p:nvPr/>
        </p:nvGrpSpPr>
        <p:grpSpPr>
          <a:xfrm>
            <a:off x="2696801" y="1784471"/>
            <a:ext cx="4411971" cy="1546573"/>
            <a:chOff x="453200" y="3910900"/>
            <a:chExt cx="1710000" cy="1546573"/>
          </a:xfrm>
        </p:grpSpPr>
        <p:sp>
          <p:nvSpPr>
            <p:cNvPr id="88" name="Google Shape;88;p13"/>
            <p:cNvSpPr txBox="1"/>
            <p:nvPr/>
          </p:nvSpPr>
          <p:spPr>
            <a:xfrm>
              <a:off x="453200" y="3910900"/>
              <a:ext cx="1710000"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SUMMARY</a:t>
              </a:r>
              <a:endParaRPr sz="1700">
                <a:solidFill>
                  <a:srgbClr val="1D1D1D"/>
                </a:solidFill>
                <a:latin typeface="Poppins Medium"/>
                <a:ea typeface="Poppins Medium"/>
                <a:cs typeface="Poppins Medium"/>
                <a:sym typeface="Poppins Medium"/>
              </a:endParaRPr>
            </a:p>
          </p:txBody>
        </p:sp>
        <p:sp>
          <p:nvSpPr>
            <p:cNvPr id="89" name="Google Shape;89;p13"/>
            <p:cNvSpPr txBox="1"/>
            <p:nvPr/>
          </p:nvSpPr>
          <p:spPr>
            <a:xfrm>
              <a:off x="453200" y="4341473"/>
              <a:ext cx="1710000" cy="11160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Truck driver with 7+ years of experience in safely transporting materials via interstate and intrastate routes, while maintaining adherence to organizational, OSHA, and DOT standards. Highly skilled in transportation logistics and route planning, consistently achieving on-time deliveries and maintaining a high rate of customer satisfaction. Flawless driving record with zero accidents.</a:t>
              </a:r>
              <a:endParaRPr sz="1000">
                <a:solidFill>
                  <a:srgbClr val="797979"/>
                </a:solidFill>
                <a:latin typeface="Poppins"/>
                <a:ea typeface="Poppins"/>
                <a:cs typeface="Poppins"/>
                <a:sym typeface="Poppins"/>
              </a:endParaRPr>
            </a:p>
          </p:txBody>
        </p:sp>
      </p:grpSp>
      <p:grpSp>
        <p:nvGrpSpPr>
          <p:cNvPr id="90" name="Google Shape;90;p13"/>
          <p:cNvGrpSpPr/>
          <p:nvPr/>
        </p:nvGrpSpPr>
        <p:grpSpPr>
          <a:xfrm>
            <a:off x="2696800" y="3646027"/>
            <a:ext cx="4412100" cy="6495928"/>
            <a:chOff x="2696800" y="3646027"/>
            <a:chExt cx="4412100" cy="6495928"/>
          </a:xfrm>
        </p:grpSpPr>
        <p:sp>
          <p:nvSpPr>
            <p:cNvPr id="91" name="Google Shape;91;p13"/>
            <p:cNvSpPr txBox="1"/>
            <p:nvPr/>
          </p:nvSpPr>
          <p:spPr>
            <a:xfrm>
              <a:off x="2696800" y="3646027"/>
              <a:ext cx="4411971" cy="2616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700">
                  <a:solidFill>
                    <a:srgbClr val="1D1D1D"/>
                  </a:solidFill>
                  <a:latin typeface="Poppins Medium"/>
                  <a:ea typeface="Poppins Medium"/>
                  <a:cs typeface="Poppins Medium"/>
                  <a:sym typeface="Poppins Medium"/>
                </a:rPr>
                <a:t>PROFESSIONAL EXPERIENCE</a:t>
              </a:r>
              <a:endParaRPr sz="1700">
                <a:solidFill>
                  <a:srgbClr val="1D1D1D"/>
                </a:solidFill>
                <a:latin typeface="Poppins Medium"/>
                <a:ea typeface="Poppins Medium"/>
                <a:cs typeface="Poppins Medium"/>
                <a:sym typeface="Poppins Medium"/>
              </a:endParaRPr>
            </a:p>
          </p:txBody>
        </p:sp>
        <p:grpSp>
          <p:nvGrpSpPr>
            <p:cNvPr id="92" name="Google Shape;92;p13"/>
            <p:cNvGrpSpPr/>
            <p:nvPr/>
          </p:nvGrpSpPr>
          <p:grpSpPr>
            <a:xfrm>
              <a:off x="2696800" y="4076600"/>
              <a:ext cx="4412100" cy="3594058"/>
              <a:chOff x="2696800" y="4076600"/>
              <a:chExt cx="4412100" cy="3594058"/>
            </a:xfrm>
          </p:grpSpPr>
          <p:grpSp>
            <p:nvGrpSpPr>
              <p:cNvPr id="93" name="Google Shape;93;p13"/>
              <p:cNvGrpSpPr/>
              <p:nvPr/>
            </p:nvGrpSpPr>
            <p:grpSpPr>
              <a:xfrm>
                <a:off x="2696800" y="4076600"/>
                <a:ext cx="4412100" cy="536651"/>
                <a:chOff x="2696800" y="4076600"/>
                <a:chExt cx="4412100" cy="536651"/>
              </a:xfrm>
            </p:grpSpPr>
            <p:sp>
              <p:nvSpPr>
                <p:cNvPr id="94" name="Google Shape;94;p13"/>
                <p:cNvSpPr txBox="1"/>
                <p:nvPr/>
              </p:nvSpPr>
              <p:spPr>
                <a:xfrm>
                  <a:off x="2696800" y="4076600"/>
                  <a:ext cx="4411971"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Long Haul Logistics, Boston, MA</a:t>
                  </a:r>
                  <a:endParaRPr sz="1000">
                    <a:solidFill>
                      <a:srgbClr val="797979"/>
                    </a:solidFill>
                    <a:latin typeface="Poppins Medium"/>
                    <a:ea typeface="Poppins Medium"/>
                    <a:cs typeface="Poppins Medium"/>
                    <a:sym typeface="Poppins Medium"/>
                  </a:endParaRPr>
                </a:p>
              </p:txBody>
            </p:sp>
            <p:sp>
              <p:nvSpPr>
                <p:cNvPr id="95" name="Google Shape;95;p13"/>
                <p:cNvSpPr txBox="1"/>
                <p:nvPr/>
              </p:nvSpPr>
              <p:spPr>
                <a:xfrm>
                  <a:off x="2696800" y="4459352"/>
                  <a:ext cx="4411971"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September 2017 – Present</a:t>
                  </a:r>
                  <a:endParaRPr sz="1000">
                    <a:solidFill>
                      <a:srgbClr val="797979"/>
                    </a:solidFill>
                    <a:latin typeface="Poppins Medium"/>
                    <a:ea typeface="Poppins Medium"/>
                    <a:cs typeface="Poppins Medium"/>
                    <a:sym typeface="Poppins Medium"/>
                  </a:endParaRPr>
                </a:p>
              </p:txBody>
            </p:sp>
            <p:sp>
              <p:nvSpPr>
                <p:cNvPr id="96" name="Google Shape;96;p13"/>
                <p:cNvSpPr txBox="1"/>
                <p:nvPr/>
              </p:nvSpPr>
              <p:spPr>
                <a:xfrm>
                  <a:off x="2696800" y="4267977"/>
                  <a:ext cx="44121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CDL Truck Driver &amp; Fleet Safety Manager</a:t>
                  </a:r>
                  <a:endParaRPr sz="1000">
                    <a:solidFill>
                      <a:srgbClr val="797979"/>
                    </a:solidFill>
                    <a:latin typeface="Poppins Medium"/>
                    <a:ea typeface="Poppins Medium"/>
                    <a:cs typeface="Poppins Medium"/>
                    <a:sym typeface="Poppins Medium"/>
                  </a:endParaRPr>
                </a:p>
              </p:txBody>
            </p:sp>
          </p:grpSp>
          <p:grpSp>
            <p:nvGrpSpPr>
              <p:cNvPr id="97" name="Google Shape;97;p13"/>
              <p:cNvGrpSpPr/>
              <p:nvPr/>
            </p:nvGrpSpPr>
            <p:grpSpPr>
              <a:xfrm>
                <a:off x="2700000" y="4840350"/>
                <a:ext cx="4408900" cy="2830308"/>
                <a:chOff x="2700000" y="4840350"/>
                <a:chExt cx="4408900" cy="2830308"/>
              </a:xfrm>
            </p:grpSpPr>
            <p:grpSp>
              <p:nvGrpSpPr>
                <p:cNvPr id="98" name="Google Shape;98;p13"/>
                <p:cNvGrpSpPr/>
                <p:nvPr/>
              </p:nvGrpSpPr>
              <p:grpSpPr>
                <a:xfrm>
                  <a:off x="2700000" y="4840350"/>
                  <a:ext cx="4408900" cy="346200"/>
                  <a:chOff x="2700000" y="4840350"/>
                  <a:chExt cx="4408900" cy="346200"/>
                </a:xfrm>
              </p:grpSpPr>
              <p:sp>
                <p:nvSpPr>
                  <p:cNvPr id="99" name="Google Shape;99;p13"/>
                  <p:cNvSpPr txBox="1"/>
                  <p:nvPr/>
                </p:nvSpPr>
                <p:spPr>
                  <a:xfrm>
                    <a:off x="2985400" y="4840350"/>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Operate a 15-ton freight truck, hauling paper products, electronics, and hazardous waste materials</a:t>
                    </a:r>
                    <a:endParaRPr sz="1000">
                      <a:solidFill>
                        <a:srgbClr val="797979"/>
                      </a:solidFill>
                      <a:latin typeface="Poppins"/>
                      <a:ea typeface="Poppins"/>
                      <a:cs typeface="Poppins"/>
                      <a:sym typeface="Poppins"/>
                    </a:endParaRPr>
                  </a:p>
                </p:txBody>
              </p:sp>
              <p:sp>
                <p:nvSpPr>
                  <p:cNvPr id="100" name="Google Shape;100;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01" name="Google Shape;101;p13"/>
                <p:cNvGrpSpPr/>
                <p:nvPr/>
              </p:nvGrpSpPr>
              <p:grpSpPr>
                <a:xfrm>
                  <a:off x="2700000" y="5221612"/>
                  <a:ext cx="4408900" cy="153900"/>
                  <a:chOff x="2700000" y="4840350"/>
                  <a:chExt cx="4408900" cy="153900"/>
                </a:xfrm>
              </p:grpSpPr>
              <p:sp>
                <p:nvSpPr>
                  <p:cNvPr id="102" name="Google Shape;102;p13"/>
                  <p:cNvSpPr txBox="1"/>
                  <p:nvPr/>
                </p:nvSpPr>
                <p:spPr>
                  <a:xfrm>
                    <a:off x="2985400" y="4840350"/>
                    <a:ext cx="41235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High-traveled routes in 34 </a:t>
                    </a:r>
                    <a:r>
                      <a:rPr lang="ru" sz="1000">
                        <a:solidFill>
                          <a:srgbClr val="797979"/>
                        </a:solidFill>
                        <a:latin typeface="Poppins"/>
                        <a:ea typeface="Poppins"/>
                        <a:cs typeface="Poppins"/>
                        <a:sym typeface="Poppins"/>
                      </a:rPr>
                      <a:t>U.S.</a:t>
                    </a:r>
                    <a:r>
                      <a:rPr lang="ru" sz="1000">
                        <a:solidFill>
                          <a:srgbClr val="797979"/>
                        </a:solidFill>
                        <a:latin typeface="Poppins"/>
                        <a:ea typeface="Poppins"/>
                        <a:cs typeface="Poppins"/>
                        <a:sym typeface="Poppins"/>
                      </a:rPr>
                      <a:t> states</a:t>
                    </a:r>
                    <a:endParaRPr sz="1000">
                      <a:solidFill>
                        <a:srgbClr val="797979"/>
                      </a:solidFill>
                      <a:latin typeface="Poppins"/>
                      <a:ea typeface="Poppins"/>
                      <a:cs typeface="Poppins"/>
                      <a:sym typeface="Poppins"/>
                    </a:endParaRPr>
                  </a:p>
                </p:txBody>
              </p:sp>
              <p:sp>
                <p:nvSpPr>
                  <p:cNvPr id="103" name="Google Shape;103;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04" name="Google Shape;104;p13"/>
                <p:cNvGrpSpPr/>
                <p:nvPr/>
              </p:nvGrpSpPr>
              <p:grpSpPr>
                <a:xfrm>
                  <a:off x="2700000" y="5410573"/>
                  <a:ext cx="4408900" cy="538800"/>
                  <a:chOff x="2700000" y="4840350"/>
                  <a:chExt cx="4408900" cy="538800"/>
                </a:xfrm>
              </p:grpSpPr>
              <p:sp>
                <p:nvSpPr>
                  <p:cNvPr id="105" name="Google Shape;105;p13"/>
                  <p:cNvSpPr txBox="1"/>
                  <p:nvPr/>
                </p:nvSpPr>
                <p:spPr>
                  <a:xfrm>
                    <a:off x="2985400" y="4840350"/>
                    <a:ext cx="4123500" cy="538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Ensure 95% on-time deliveries. Coordinate with management to carefully plan alternative routes to avoid high-traffic conditions and mitigate safety concerns</a:t>
                    </a:r>
                    <a:endParaRPr sz="1000">
                      <a:solidFill>
                        <a:srgbClr val="797979"/>
                      </a:solidFill>
                      <a:latin typeface="Poppins"/>
                      <a:ea typeface="Poppins"/>
                      <a:cs typeface="Poppins"/>
                      <a:sym typeface="Poppins"/>
                    </a:endParaRPr>
                  </a:p>
                </p:txBody>
              </p:sp>
              <p:sp>
                <p:nvSpPr>
                  <p:cNvPr id="106" name="Google Shape;106;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07" name="Google Shape;107;p13"/>
                <p:cNvGrpSpPr/>
                <p:nvPr/>
              </p:nvGrpSpPr>
              <p:grpSpPr>
                <a:xfrm>
                  <a:off x="2700000" y="5984435"/>
                  <a:ext cx="4408900" cy="346200"/>
                  <a:chOff x="2700000" y="4840350"/>
                  <a:chExt cx="4408900" cy="346200"/>
                </a:xfrm>
              </p:grpSpPr>
              <p:sp>
                <p:nvSpPr>
                  <p:cNvPr id="108" name="Google Shape;108;p13"/>
                  <p:cNvSpPr txBox="1"/>
                  <p:nvPr/>
                </p:nvSpPr>
                <p:spPr>
                  <a:xfrm>
                    <a:off x="2985400" y="4840350"/>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Maintain a spotless driving and safety record, with zero incidents or accidents</a:t>
                    </a:r>
                    <a:endParaRPr sz="1000">
                      <a:solidFill>
                        <a:srgbClr val="797979"/>
                      </a:solidFill>
                      <a:latin typeface="Poppins"/>
                      <a:ea typeface="Poppins"/>
                      <a:cs typeface="Poppins"/>
                      <a:sym typeface="Poppins"/>
                    </a:endParaRPr>
                  </a:p>
                </p:txBody>
              </p:sp>
              <p:sp>
                <p:nvSpPr>
                  <p:cNvPr id="109" name="Google Shape;109;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10" name="Google Shape;110;p13"/>
                <p:cNvGrpSpPr/>
                <p:nvPr/>
              </p:nvGrpSpPr>
              <p:grpSpPr>
                <a:xfrm>
                  <a:off x="2700000" y="6365696"/>
                  <a:ext cx="4408900" cy="731100"/>
                  <a:chOff x="2700000" y="4840350"/>
                  <a:chExt cx="4408900" cy="731100"/>
                </a:xfrm>
              </p:grpSpPr>
              <p:sp>
                <p:nvSpPr>
                  <p:cNvPr id="111" name="Google Shape;111;p13"/>
                  <p:cNvSpPr txBox="1"/>
                  <p:nvPr/>
                </p:nvSpPr>
                <p:spPr>
                  <a:xfrm>
                    <a:off x="2985400" y="4840350"/>
                    <a:ext cx="4123500" cy="7311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Adhered to and trained novice drivers on all organizational, DOT, and OSHA rules and guidelines regarding the handling of hazardous waste materials. Developed company SOPs for accidents and emergencies</a:t>
                    </a:r>
                    <a:endParaRPr sz="1000">
                      <a:solidFill>
                        <a:srgbClr val="797979"/>
                      </a:solidFill>
                      <a:latin typeface="Poppins"/>
                      <a:ea typeface="Poppins"/>
                      <a:cs typeface="Poppins"/>
                      <a:sym typeface="Poppins"/>
                    </a:endParaRPr>
                  </a:p>
                </p:txBody>
              </p:sp>
              <p:sp>
                <p:nvSpPr>
                  <p:cNvPr id="112" name="Google Shape;112;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13" name="Google Shape;113;p13"/>
                <p:cNvGrpSpPr/>
                <p:nvPr/>
              </p:nvGrpSpPr>
              <p:grpSpPr>
                <a:xfrm>
                  <a:off x="2700000" y="7131858"/>
                  <a:ext cx="4408900" cy="538800"/>
                  <a:chOff x="2700000" y="4840350"/>
                  <a:chExt cx="4408900" cy="538800"/>
                </a:xfrm>
              </p:grpSpPr>
              <p:sp>
                <p:nvSpPr>
                  <p:cNvPr id="114" name="Google Shape;114;p13"/>
                  <p:cNvSpPr txBox="1"/>
                  <p:nvPr/>
                </p:nvSpPr>
                <p:spPr>
                  <a:xfrm>
                    <a:off x="2985400" y="4840350"/>
                    <a:ext cx="4123500" cy="538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We perform regular maintenance and inspections, successfully avoiding more than 30 potential safety hazards, from improper connections to faulty headlights</a:t>
                    </a:r>
                    <a:endParaRPr sz="1000">
                      <a:solidFill>
                        <a:srgbClr val="797979"/>
                      </a:solidFill>
                      <a:latin typeface="Poppins"/>
                      <a:ea typeface="Poppins"/>
                      <a:cs typeface="Poppins"/>
                      <a:sym typeface="Poppins"/>
                    </a:endParaRPr>
                  </a:p>
                </p:txBody>
              </p:sp>
              <p:sp>
                <p:nvSpPr>
                  <p:cNvPr id="115" name="Google Shape;115;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grpSp>
          <p:nvGrpSpPr>
            <p:cNvPr id="116" name="Google Shape;116;p13"/>
            <p:cNvGrpSpPr/>
            <p:nvPr/>
          </p:nvGrpSpPr>
          <p:grpSpPr>
            <a:xfrm>
              <a:off x="2696800" y="7885223"/>
              <a:ext cx="4412100" cy="2256732"/>
              <a:chOff x="2696800" y="7885223"/>
              <a:chExt cx="4412100" cy="2256732"/>
            </a:xfrm>
          </p:grpSpPr>
          <p:grpSp>
            <p:nvGrpSpPr>
              <p:cNvPr id="117" name="Google Shape;117;p13"/>
              <p:cNvGrpSpPr/>
              <p:nvPr/>
            </p:nvGrpSpPr>
            <p:grpSpPr>
              <a:xfrm>
                <a:off x="2696800" y="7885223"/>
                <a:ext cx="4412100" cy="536651"/>
                <a:chOff x="2696800" y="4076600"/>
                <a:chExt cx="4412100" cy="536651"/>
              </a:xfrm>
            </p:grpSpPr>
            <p:sp>
              <p:nvSpPr>
                <p:cNvPr id="118" name="Google Shape;118;p13"/>
                <p:cNvSpPr txBox="1"/>
                <p:nvPr/>
              </p:nvSpPr>
              <p:spPr>
                <a:xfrm>
                  <a:off x="2696800" y="4076600"/>
                  <a:ext cx="44121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Adam’s Delivery Inc., Boston, MA</a:t>
                  </a:r>
                  <a:endParaRPr sz="1000">
                    <a:solidFill>
                      <a:srgbClr val="797979"/>
                    </a:solidFill>
                    <a:latin typeface="Poppins Medium"/>
                    <a:ea typeface="Poppins Medium"/>
                    <a:cs typeface="Poppins Medium"/>
                    <a:sym typeface="Poppins Medium"/>
                  </a:endParaRPr>
                </a:p>
              </p:txBody>
            </p:sp>
            <p:sp>
              <p:nvSpPr>
                <p:cNvPr id="119" name="Google Shape;119;p13"/>
                <p:cNvSpPr txBox="1"/>
                <p:nvPr/>
              </p:nvSpPr>
              <p:spPr>
                <a:xfrm>
                  <a:off x="2696800" y="4459352"/>
                  <a:ext cx="44121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Medium"/>
                      <a:ea typeface="Poppins Medium"/>
                      <a:cs typeface="Poppins Medium"/>
                      <a:sym typeface="Poppins Medium"/>
                    </a:rPr>
                    <a:t>February 2015 – August 2017</a:t>
                  </a:r>
                  <a:endParaRPr sz="1000">
                    <a:solidFill>
                      <a:srgbClr val="797979"/>
                    </a:solidFill>
                    <a:latin typeface="Poppins Medium"/>
                    <a:ea typeface="Poppins Medium"/>
                    <a:cs typeface="Poppins Medium"/>
                    <a:sym typeface="Poppins Medium"/>
                  </a:endParaRPr>
                </a:p>
              </p:txBody>
            </p:sp>
            <p:sp>
              <p:nvSpPr>
                <p:cNvPr id="120" name="Google Shape;120;p13"/>
                <p:cNvSpPr txBox="1"/>
                <p:nvPr/>
              </p:nvSpPr>
              <p:spPr>
                <a:xfrm>
                  <a:off x="2696800" y="4267977"/>
                  <a:ext cx="44121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ru" sz="1000">
                      <a:solidFill>
                        <a:srgbClr val="797979"/>
                      </a:solidFill>
                      <a:latin typeface="Poppins Medium"/>
                      <a:ea typeface="Poppins Medium"/>
                      <a:cs typeface="Poppins Medium"/>
                      <a:sym typeface="Poppins Medium"/>
                    </a:rPr>
                    <a:t>CDL Truck Driver</a:t>
                  </a:r>
                  <a:endParaRPr sz="1000">
                    <a:solidFill>
                      <a:srgbClr val="797979"/>
                    </a:solidFill>
                    <a:latin typeface="Poppins Medium"/>
                    <a:ea typeface="Poppins Medium"/>
                    <a:cs typeface="Poppins Medium"/>
                    <a:sym typeface="Poppins Medium"/>
                  </a:endParaRPr>
                </a:p>
              </p:txBody>
            </p:sp>
          </p:grpSp>
          <p:grpSp>
            <p:nvGrpSpPr>
              <p:cNvPr id="121" name="Google Shape;121;p13"/>
              <p:cNvGrpSpPr/>
              <p:nvPr/>
            </p:nvGrpSpPr>
            <p:grpSpPr>
              <a:xfrm>
                <a:off x="2700000" y="8648973"/>
                <a:ext cx="4408900" cy="346200"/>
                <a:chOff x="2700000" y="4840350"/>
                <a:chExt cx="4408900" cy="346200"/>
              </a:xfrm>
            </p:grpSpPr>
            <p:sp>
              <p:nvSpPr>
                <p:cNvPr id="122" name="Google Shape;122;p13"/>
                <p:cNvSpPr txBox="1"/>
                <p:nvPr/>
              </p:nvSpPr>
              <p:spPr>
                <a:xfrm>
                  <a:off x="2985400" y="4840350"/>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Operated a 10-ton freight truck, delivering produce via highly traveled interstate routes through 15 U.S. states</a:t>
                  </a:r>
                  <a:endParaRPr sz="1000">
                    <a:solidFill>
                      <a:srgbClr val="797979"/>
                    </a:solidFill>
                    <a:latin typeface="Poppins"/>
                    <a:ea typeface="Poppins"/>
                    <a:cs typeface="Poppins"/>
                    <a:sym typeface="Poppins"/>
                  </a:endParaRPr>
                </a:p>
              </p:txBody>
            </p:sp>
            <p:sp>
              <p:nvSpPr>
                <p:cNvPr id="123" name="Google Shape;123;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24" name="Google Shape;124;p13"/>
              <p:cNvGrpSpPr/>
              <p:nvPr/>
            </p:nvGrpSpPr>
            <p:grpSpPr>
              <a:xfrm>
                <a:off x="2700000" y="9031233"/>
                <a:ext cx="4408900" cy="346200"/>
                <a:chOff x="2700000" y="4840350"/>
                <a:chExt cx="4408900" cy="346200"/>
              </a:xfrm>
            </p:grpSpPr>
            <p:sp>
              <p:nvSpPr>
                <p:cNvPr id="125" name="Google Shape;125;p13"/>
                <p:cNvSpPr txBox="1"/>
                <p:nvPr/>
              </p:nvSpPr>
              <p:spPr>
                <a:xfrm>
                  <a:off x="2985400" y="4840350"/>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Reviewed and organized stock inventory before each departure, correcting log mistakes and errors</a:t>
                  </a:r>
                  <a:endParaRPr sz="1000">
                    <a:solidFill>
                      <a:srgbClr val="797979"/>
                    </a:solidFill>
                    <a:latin typeface="Poppins"/>
                    <a:ea typeface="Poppins"/>
                    <a:cs typeface="Poppins"/>
                    <a:sym typeface="Poppins"/>
                  </a:endParaRPr>
                </a:p>
              </p:txBody>
            </p:sp>
            <p:sp>
              <p:nvSpPr>
                <p:cNvPr id="126" name="Google Shape;126;p13"/>
                <p:cNvSpPr/>
                <p:nvPr/>
              </p:nvSpPr>
              <p:spPr>
                <a:xfrm>
                  <a:off x="2700000" y="4880700"/>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27" name="Google Shape;127;p13"/>
              <p:cNvGrpSpPr/>
              <p:nvPr/>
            </p:nvGrpSpPr>
            <p:grpSpPr>
              <a:xfrm>
                <a:off x="2700000" y="9413494"/>
                <a:ext cx="4408900" cy="346200"/>
                <a:chOff x="2700000" y="4464136"/>
                <a:chExt cx="4408900" cy="346200"/>
              </a:xfrm>
            </p:grpSpPr>
            <p:sp>
              <p:nvSpPr>
                <p:cNvPr id="128" name="Google Shape;128;p13"/>
                <p:cNvSpPr txBox="1"/>
                <p:nvPr/>
              </p:nvSpPr>
              <p:spPr>
                <a:xfrm>
                  <a:off x="2985400" y="4464136"/>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Cleaned the truck thoroughly to prevent contamination between hauls of different materials</a:t>
                  </a:r>
                  <a:endParaRPr sz="1000">
                    <a:solidFill>
                      <a:srgbClr val="797979"/>
                    </a:solidFill>
                    <a:latin typeface="Poppins"/>
                    <a:ea typeface="Poppins"/>
                    <a:cs typeface="Poppins"/>
                    <a:sym typeface="Poppins"/>
                  </a:endParaRPr>
                </a:p>
              </p:txBody>
            </p:sp>
            <p:sp>
              <p:nvSpPr>
                <p:cNvPr id="129" name="Google Shape;129;p13"/>
                <p:cNvSpPr/>
                <p:nvPr/>
              </p:nvSpPr>
              <p:spPr>
                <a:xfrm>
                  <a:off x="2700000" y="4504486"/>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130" name="Google Shape;130;p13"/>
              <p:cNvGrpSpPr/>
              <p:nvPr/>
            </p:nvGrpSpPr>
            <p:grpSpPr>
              <a:xfrm>
                <a:off x="2700000" y="9795755"/>
                <a:ext cx="4408900" cy="346200"/>
                <a:chOff x="2700000" y="9795755"/>
                <a:chExt cx="4408900" cy="346200"/>
              </a:xfrm>
            </p:grpSpPr>
            <p:sp>
              <p:nvSpPr>
                <p:cNvPr id="131" name="Google Shape;131;p13"/>
                <p:cNvSpPr txBox="1"/>
                <p:nvPr/>
              </p:nvSpPr>
              <p:spPr>
                <a:xfrm>
                  <a:off x="2985400" y="9795755"/>
                  <a:ext cx="41235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ru" sz="1000">
                      <a:solidFill>
                        <a:srgbClr val="797979"/>
                      </a:solidFill>
                      <a:latin typeface="Poppins"/>
                      <a:ea typeface="Poppins"/>
                      <a:cs typeface="Poppins"/>
                      <a:sym typeface="Poppins"/>
                    </a:rPr>
                    <a:t>Ensure timely pickups and deliveries by memorizing routes and maintaining healthy routines to stay alert</a:t>
                  </a:r>
                  <a:endParaRPr sz="1000">
                    <a:solidFill>
                      <a:srgbClr val="797979"/>
                    </a:solidFill>
                    <a:latin typeface="Poppins"/>
                    <a:ea typeface="Poppins"/>
                    <a:cs typeface="Poppins"/>
                    <a:sym typeface="Poppins"/>
                  </a:endParaRPr>
                </a:p>
              </p:txBody>
            </p:sp>
            <p:sp>
              <p:nvSpPr>
                <p:cNvPr id="132" name="Google Shape;132;p13"/>
                <p:cNvSpPr/>
                <p:nvPr/>
              </p:nvSpPr>
              <p:spPr>
                <a:xfrm>
                  <a:off x="2700000" y="9836105"/>
                  <a:ext cx="71700" cy="71700"/>
                </a:xfrm>
                <a:prstGeom prst="rect">
                  <a:avLst/>
                </a:prstGeom>
                <a:solidFill>
                  <a:srgbClr val="79797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