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7772400" cx="100584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Poppins Light"/>
      <p:regular r:id="rId11"/>
      <p:bold r:id="rId12"/>
      <p:italic r:id="rId13"/>
      <p:boldItalic r:id="rId14"/>
    </p:embeddedFont>
    <p:embeddedFont>
      <p:font typeface="Poppins SemiBold"/>
      <p:regular r:id="rId15"/>
      <p:bold r:id="rId16"/>
      <p:italic r:id="rId17"/>
      <p:boldItalic r:id="rId18"/>
    </p:embeddedFont>
    <p:embeddedFont>
      <p:font typeface="Poppins ExtraLigh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ExtraLight-bold.fntdata"/><Relationship Id="rId11" Type="http://schemas.openxmlformats.org/officeDocument/2006/relationships/font" Target="fonts/PoppinsLight-regular.fntdata"/><Relationship Id="rId22" Type="http://schemas.openxmlformats.org/officeDocument/2006/relationships/font" Target="fonts/PoppinsExtraLight-boldItalic.fntdata"/><Relationship Id="rId10" Type="http://schemas.openxmlformats.org/officeDocument/2006/relationships/font" Target="fonts/Poppins-boldItalic.fntdata"/><Relationship Id="rId21" Type="http://schemas.openxmlformats.org/officeDocument/2006/relationships/font" Target="fonts/PoppinsExtraLight-italic.fntdata"/><Relationship Id="rId13" Type="http://schemas.openxmlformats.org/officeDocument/2006/relationships/font" Target="fonts/PoppinsLight-italic.fntdata"/><Relationship Id="rId12" Type="http://schemas.openxmlformats.org/officeDocument/2006/relationships/font" Target="fonts/Poppins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italic.fntdata"/><Relationship Id="rId15" Type="http://schemas.openxmlformats.org/officeDocument/2006/relationships/font" Target="fonts/PoppinsSemiBold-regular.fntdata"/><Relationship Id="rId14" Type="http://schemas.openxmlformats.org/officeDocument/2006/relationships/font" Target="fonts/PoppinsLight-boldItalic.fntdata"/><Relationship Id="rId17" Type="http://schemas.openxmlformats.org/officeDocument/2006/relationships/font" Target="fonts/PoppinsSemiBold-italic.fntdata"/><Relationship Id="rId16" Type="http://schemas.openxmlformats.org/officeDocument/2006/relationships/font" Target="fonts/PoppinsSemiBold-bold.fntdata"/><Relationship Id="rId5" Type="http://schemas.openxmlformats.org/officeDocument/2006/relationships/slide" Target="slides/slide1.xml"/><Relationship Id="rId19" Type="http://schemas.openxmlformats.org/officeDocument/2006/relationships/font" Target="fonts/PoppinsExtraLight-regular.fntdata"/><Relationship Id="rId6" Type="http://schemas.openxmlformats.org/officeDocument/2006/relationships/slide" Target="slides/slide2.xml"/><Relationship Id="rId18" Type="http://schemas.openxmlformats.org/officeDocument/2006/relationships/font" Target="fonts/PoppinsSemiBold-boldItalic.fntdata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4b5c39b07_0_106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a4b5c39b0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9177" r="9169" t="0"/>
          <a:stretch/>
        </p:blipFill>
        <p:spPr>
          <a:xfrm>
            <a:off x="6618875" y="0"/>
            <a:ext cx="3439524" cy="7772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439525" y="1045350"/>
            <a:ext cx="3179400" cy="3771900"/>
          </a:xfrm>
          <a:prstGeom prst="rect">
            <a:avLst/>
          </a:prstGeom>
          <a:solidFill>
            <a:srgbClr val="350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6618925" y="1045350"/>
            <a:ext cx="2791500" cy="3771900"/>
          </a:xfrm>
          <a:prstGeom prst="rect">
            <a:avLst/>
          </a:prstGeom>
          <a:solidFill>
            <a:srgbClr val="3500FE">
              <a:alpha val="87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18665" l="3933" r="3942" t="14458"/>
          <a:stretch/>
        </p:blipFill>
        <p:spPr>
          <a:xfrm>
            <a:off x="0" y="1045350"/>
            <a:ext cx="3439525" cy="377192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152750" y="1045350"/>
            <a:ext cx="3074100" cy="3771900"/>
          </a:xfrm>
          <a:prstGeom prst="rect">
            <a:avLst/>
          </a:prstGeom>
          <a:solidFill>
            <a:srgbClr val="151515">
              <a:alpha val="66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152750" y="4817275"/>
            <a:ext cx="3074100" cy="2593200"/>
          </a:xfrm>
          <a:prstGeom prst="rect">
            <a:avLst/>
          </a:prstGeom>
          <a:solidFill>
            <a:srgbClr val="151515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0" y="0"/>
            <a:ext cx="360300" cy="139800"/>
          </a:xfrm>
          <a:prstGeom prst="rect">
            <a:avLst/>
          </a:prstGeom>
          <a:solidFill>
            <a:srgbClr val="350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0" y="7106700"/>
            <a:ext cx="6618900" cy="665700"/>
          </a:xfrm>
          <a:prstGeom prst="rect">
            <a:avLst/>
          </a:prstGeom>
          <a:solidFill>
            <a:srgbClr val="350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6389375" y="0"/>
            <a:ext cx="229500" cy="1802100"/>
          </a:xfrm>
          <a:prstGeom prst="rect">
            <a:avLst/>
          </a:prstGeom>
          <a:solidFill>
            <a:srgbClr val="350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9828850" y="7106700"/>
            <a:ext cx="229500" cy="665700"/>
          </a:xfrm>
          <a:prstGeom prst="rect">
            <a:avLst/>
          </a:prstGeom>
          <a:solidFill>
            <a:srgbClr val="350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347126" y="372925"/>
            <a:ext cx="2879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500">
                <a:solidFill>
                  <a:srgbClr val="3500FE"/>
                </a:solidFill>
                <a:latin typeface="Poppins"/>
                <a:ea typeface="Poppins"/>
                <a:cs typeface="Poppins"/>
                <a:sym typeface="Poppins"/>
              </a:rPr>
              <a:t>HOW WE MAKE A DIFFERENCE</a:t>
            </a:r>
            <a:endParaRPr b="1" sz="1500">
              <a:solidFill>
                <a:srgbClr val="3500F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5" name="Google Shape;65;p13"/>
          <p:cNvGrpSpPr/>
          <p:nvPr/>
        </p:nvGrpSpPr>
        <p:grpSpPr>
          <a:xfrm>
            <a:off x="356501" y="1506368"/>
            <a:ext cx="2879709" cy="1198517"/>
            <a:chOff x="356501" y="1506368"/>
            <a:chExt cx="2879709" cy="1198517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356510" y="1506368"/>
              <a:ext cx="28797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TAILORED SOLUTIONS</a:t>
              </a:r>
              <a:endPara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356501" y="1858286"/>
              <a:ext cx="26142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We understand that every business </a:t>
              </a:r>
              <a:endPara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is unique. That’s why we provide customized strategies that align </a:t>
              </a:r>
              <a:endPara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with your specific goals and </a:t>
              </a:r>
              <a:endPara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challenges.</a:t>
              </a:r>
              <a:endPara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356501" y="3064148"/>
            <a:ext cx="2879709" cy="1029317"/>
            <a:chOff x="356501" y="1506368"/>
            <a:chExt cx="2879709" cy="1029317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356510" y="1506368"/>
              <a:ext cx="28797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RESULTS YOU CAN MEASURE</a:t>
              </a:r>
              <a:endParaRPr sz="13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356501" y="1858286"/>
              <a:ext cx="2614200" cy="6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Our data-driven approach ensures you can track progress and see tangible improvements in your business performance.</a:t>
              </a:r>
              <a:endParaRPr sz="11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1" name="Google Shape;71;p13"/>
          <p:cNvSpPr/>
          <p:nvPr/>
        </p:nvSpPr>
        <p:spPr>
          <a:xfrm>
            <a:off x="360275" y="4485550"/>
            <a:ext cx="204900" cy="20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356501" y="5343252"/>
            <a:ext cx="2614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 don’t just offer one-time solutions. We’re here to guide you every step of 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 way, ensuring sustainable growth and success. 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Our data-driven approach ensures you can track progress and see tangible improvements in your business performance.</a:t>
            </a:r>
            <a:endParaRPr sz="1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73" name="Google Shape;73;p13"/>
          <p:cNvGrpSpPr/>
          <p:nvPr/>
        </p:nvGrpSpPr>
        <p:grpSpPr>
          <a:xfrm>
            <a:off x="4003125" y="1488759"/>
            <a:ext cx="2052300" cy="2885083"/>
            <a:chOff x="4003049" y="1449475"/>
            <a:chExt cx="2052300" cy="2885083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4003049" y="1449475"/>
              <a:ext cx="2052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6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LET’S WORK</a:t>
              </a:r>
              <a:endParaRPr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TOGETHER</a:t>
              </a:r>
              <a:endParaRPr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4926750" y="2251100"/>
              <a:ext cx="204900" cy="20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4003049" y="2713153"/>
              <a:ext cx="20523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CONTACT US TODAY!</a:t>
              </a:r>
              <a:endParaRPr sz="13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grpSp>
          <p:nvGrpSpPr>
            <p:cNvPr id="77" name="Google Shape;77;p13"/>
            <p:cNvGrpSpPr/>
            <p:nvPr/>
          </p:nvGrpSpPr>
          <p:grpSpPr>
            <a:xfrm>
              <a:off x="4003049" y="3111986"/>
              <a:ext cx="2052300" cy="312322"/>
              <a:chOff x="4003049" y="3111986"/>
              <a:chExt cx="2052300" cy="312322"/>
            </a:xfrm>
          </p:grpSpPr>
          <p:sp>
            <p:nvSpPr>
              <p:cNvPr id="78" name="Google Shape;78;p13"/>
              <p:cNvSpPr txBox="1"/>
              <p:nvPr/>
            </p:nvSpPr>
            <p:spPr>
              <a:xfrm>
                <a:off x="4003049" y="3111986"/>
                <a:ext cx="2052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Website:</a:t>
                </a:r>
                <a:endParaRPr sz="10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79" name="Google Shape;79;p13"/>
              <p:cNvSpPr txBox="1"/>
              <p:nvPr/>
            </p:nvSpPr>
            <p:spPr>
              <a:xfrm>
                <a:off x="4003049" y="3270408"/>
                <a:ext cx="2052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www.companyname.ltd</a:t>
                </a:r>
                <a:endParaRPr sz="10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80" name="Google Shape;80;p13"/>
            <p:cNvGrpSpPr/>
            <p:nvPr/>
          </p:nvGrpSpPr>
          <p:grpSpPr>
            <a:xfrm>
              <a:off x="4003049" y="3567111"/>
              <a:ext cx="2052300" cy="312322"/>
              <a:chOff x="4003049" y="3111986"/>
              <a:chExt cx="2052300" cy="312322"/>
            </a:xfrm>
          </p:grpSpPr>
          <p:sp>
            <p:nvSpPr>
              <p:cNvPr id="81" name="Google Shape;81;p13"/>
              <p:cNvSpPr txBox="1"/>
              <p:nvPr/>
            </p:nvSpPr>
            <p:spPr>
              <a:xfrm>
                <a:off x="4003049" y="3111986"/>
                <a:ext cx="2052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Email:</a:t>
                </a:r>
                <a:endParaRPr sz="10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82" name="Google Shape;82;p13"/>
              <p:cNvSpPr txBox="1"/>
              <p:nvPr/>
            </p:nvSpPr>
            <p:spPr>
              <a:xfrm>
                <a:off x="4003049" y="3270408"/>
                <a:ext cx="2052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info@companyname.ltd</a:t>
                </a:r>
                <a:endParaRPr sz="10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grpSp>
          <p:nvGrpSpPr>
            <p:cNvPr id="83" name="Google Shape;83;p13"/>
            <p:cNvGrpSpPr/>
            <p:nvPr/>
          </p:nvGrpSpPr>
          <p:grpSpPr>
            <a:xfrm>
              <a:off x="4003049" y="4022236"/>
              <a:ext cx="2052300" cy="312322"/>
              <a:chOff x="4003049" y="3111986"/>
              <a:chExt cx="2052300" cy="312322"/>
            </a:xfrm>
          </p:grpSpPr>
          <p:sp>
            <p:nvSpPr>
              <p:cNvPr id="84" name="Google Shape;84;p13"/>
              <p:cNvSpPr txBox="1"/>
              <p:nvPr/>
            </p:nvSpPr>
            <p:spPr>
              <a:xfrm>
                <a:off x="4003049" y="3111986"/>
                <a:ext cx="2052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Phone:</a:t>
                </a:r>
                <a:endParaRPr sz="10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85" name="Google Shape;85;p13"/>
              <p:cNvSpPr txBox="1"/>
              <p:nvPr/>
            </p:nvSpPr>
            <p:spPr>
              <a:xfrm>
                <a:off x="4003049" y="3270408"/>
                <a:ext cx="2052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000">
                    <a:solidFill>
                      <a:schemeClr val="lt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+44 123 456 7890</a:t>
                </a:r>
                <a:endParaRPr sz="10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</p:grpSp>
      <p:sp>
        <p:nvSpPr>
          <p:cNvPr id="86" name="Google Shape;86;p13"/>
          <p:cNvSpPr txBox="1"/>
          <p:nvPr/>
        </p:nvSpPr>
        <p:spPr>
          <a:xfrm>
            <a:off x="4003125" y="5192884"/>
            <a:ext cx="2052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3500FE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FOLLOW US:</a:t>
            </a:r>
            <a:endParaRPr sz="1600">
              <a:solidFill>
                <a:srgbClr val="3500FE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3739875" y="6276218"/>
            <a:ext cx="2578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500FE"/>
                </a:solidFill>
                <a:latin typeface="Poppins Light"/>
                <a:ea typeface="Poppins Light"/>
                <a:cs typeface="Poppins Light"/>
                <a:sym typeface="Poppins Light"/>
              </a:rPr>
              <a:t>"Your business deserves the best—partner with us and </a:t>
            </a:r>
            <a:endParaRPr sz="1100">
              <a:solidFill>
                <a:srgbClr val="3500FE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3500FE"/>
                </a:solidFill>
                <a:latin typeface="Poppins Light"/>
                <a:ea typeface="Poppins Light"/>
                <a:cs typeface="Poppins Light"/>
                <a:sym typeface="Poppins Light"/>
              </a:rPr>
              <a:t>make it happen."</a:t>
            </a:r>
            <a:endParaRPr sz="1100">
              <a:solidFill>
                <a:srgbClr val="3500FE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grpSp>
        <p:nvGrpSpPr>
          <p:cNvPr id="88" name="Google Shape;88;p13"/>
          <p:cNvGrpSpPr/>
          <p:nvPr/>
        </p:nvGrpSpPr>
        <p:grpSpPr>
          <a:xfrm>
            <a:off x="4237250" y="5698325"/>
            <a:ext cx="1584050" cy="270000"/>
            <a:chOff x="4238900" y="5469725"/>
            <a:chExt cx="1584050" cy="270000"/>
          </a:xfrm>
        </p:grpSpPr>
        <p:grpSp>
          <p:nvGrpSpPr>
            <p:cNvPr id="89" name="Google Shape;89;p13"/>
            <p:cNvGrpSpPr/>
            <p:nvPr/>
          </p:nvGrpSpPr>
          <p:grpSpPr>
            <a:xfrm>
              <a:off x="4238900" y="5469725"/>
              <a:ext cx="270000" cy="270000"/>
              <a:chOff x="4238900" y="5469725"/>
              <a:chExt cx="270000" cy="270000"/>
            </a:xfrm>
          </p:grpSpPr>
          <p:sp>
            <p:nvSpPr>
              <p:cNvPr id="90" name="Google Shape;90;p13"/>
              <p:cNvSpPr/>
              <p:nvPr/>
            </p:nvSpPr>
            <p:spPr>
              <a:xfrm>
                <a:off x="4238900" y="5469725"/>
                <a:ext cx="270000" cy="270000"/>
              </a:xfrm>
              <a:prstGeom prst="ellipse">
                <a:avLst/>
              </a:prstGeom>
              <a:solidFill>
                <a:srgbClr val="3500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91" name="Google Shape;91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288600" y="5519425"/>
                <a:ext cx="170600" cy="170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2" name="Google Shape;92;p13"/>
            <p:cNvGrpSpPr/>
            <p:nvPr/>
          </p:nvGrpSpPr>
          <p:grpSpPr>
            <a:xfrm>
              <a:off x="4895925" y="5469725"/>
              <a:ext cx="270000" cy="270000"/>
              <a:chOff x="4881400" y="5469725"/>
              <a:chExt cx="270000" cy="270000"/>
            </a:xfrm>
          </p:grpSpPr>
          <p:sp>
            <p:nvSpPr>
              <p:cNvPr id="93" name="Google Shape;93;p13"/>
              <p:cNvSpPr/>
              <p:nvPr/>
            </p:nvSpPr>
            <p:spPr>
              <a:xfrm>
                <a:off x="4881400" y="5469725"/>
                <a:ext cx="270000" cy="270000"/>
              </a:xfrm>
              <a:prstGeom prst="ellipse">
                <a:avLst/>
              </a:prstGeom>
              <a:solidFill>
                <a:srgbClr val="3500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94" name="Google Shape;94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972263" y="5510725"/>
                <a:ext cx="88275" cy="1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5" name="Google Shape;95;p13"/>
            <p:cNvGrpSpPr/>
            <p:nvPr/>
          </p:nvGrpSpPr>
          <p:grpSpPr>
            <a:xfrm>
              <a:off x="5552950" y="5469725"/>
              <a:ext cx="270000" cy="270000"/>
              <a:chOff x="5552950" y="5469725"/>
              <a:chExt cx="270000" cy="270000"/>
            </a:xfrm>
          </p:grpSpPr>
          <p:sp>
            <p:nvSpPr>
              <p:cNvPr id="96" name="Google Shape;96;p13"/>
              <p:cNvSpPr/>
              <p:nvPr/>
            </p:nvSpPr>
            <p:spPr>
              <a:xfrm>
                <a:off x="5552950" y="5469725"/>
                <a:ext cx="270000" cy="270000"/>
              </a:xfrm>
              <a:prstGeom prst="ellipse">
                <a:avLst/>
              </a:prstGeom>
              <a:solidFill>
                <a:srgbClr val="3500F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97" name="Google Shape;97;p13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611850" y="5528638"/>
                <a:ext cx="152175" cy="152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8" name="Google Shape;98;p13"/>
          <p:cNvSpPr txBox="1"/>
          <p:nvPr/>
        </p:nvSpPr>
        <p:spPr>
          <a:xfrm>
            <a:off x="7033576" y="5392503"/>
            <a:ext cx="25788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Ready to take</a:t>
            </a:r>
            <a:endParaRPr b="1" sz="2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your business</a:t>
            </a:r>
            <a:endParaRPr b="1" sz="2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to the next</a:t>
            </a:r>
            <a:endParaRPr b="1" sz="2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level?</a:t>
            </a:r>
            <a:endParaRPr b="1" sz="2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9" name="Google Shape;99;p13"/>
          <p:cNvGrpSpPr/>
          <p:nvPr/>
        </p:nvGrpSpPr>
        <p:grpSpPr>
          <a:xfrm>
            <a:off x="6854922" y="1393782"/>
            <a:ext cx="2290500" cy="929616"/>
            <a:chOff x="6854922" y="1393782"/>
            <a:chExt cx="2290500" cy="929616"/>
          </a:xfrm>
        </p:grpSpPr>
        <p:sp>
          <p:nvSpPr>
            <p:cNvPr id="100" name="Google Shape;100;p13"/>
            <p:cNvSpPr txBox="1"/>
            <p:nvPr/>
          </p:nvSpPr>
          <p:spPr>
            <a:xfrm>
              <a:off x="6854922" y="1393782"/>
              <a:ext cx="22905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5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BUSINESS</a:t>
              </a:r>
              <a:endParaRPr sz="35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6854922" y="1923197"/>
              <a:ext cx="229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6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PAMPHLET</a:t>
              </a:r>
              <a:endParaRPr sz="2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cxnSp>
        <p:nvCxnSpPr>
          <p:cNvPr id="102" name="Google Shape;102;p13"/>
          <p:cNvCxnSpPr/>
          <p:nvPr/>
        </p:nvCxnSpPr>
        <p:spPr>
          <a:xfrm>
            <a:off x="6883850" y="2476925"/>
            <a:ext cx="17361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13"/>
          <p:cNvSpPr txBox="1"/>
          <p:nvPr/>
        </p:nvSpPr>
        <p:spPr>
          <a:xfrm>
            <a:off x="6864307" y="2833475"/>
            <a:ext cx="2290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Let us help you grow, optimize, and thrive in today’s competitive market.</a:t>
            </a:r>
            <a:endParaRPr sz="15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6864301" y="4004550"/>
            <a:ext cx="190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1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Innovative solutions tailored to your needs.</a:t>
            </a:r>
            <a:endParaRPr i="1" sz="1100"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9041676" y="4484746"/>
            <a:ext cx="204900" cy="20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088125" y="361201"/>
            <a:ext cx="387300" cy="545346"/>
            <a:chOff x="7088125" y="361201"/>
            <a:chExt cx="387300" cy="545346"/>
          </a:xfrm>
        </p:grpSpPr>
        <p:sp>
          <p:nvSpPr>
            <p:cNvPr id="107" name="Google Shape;107;p13"/>
            <p:cNvSpPr/>
            <p:nvPr/>
          </p:nvSpPr>
          <p:spPr>
            <a:xfrm>
              <a:off x="7088125" y="474486"/>
              <a:ext cx="387300" cy="38730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8" name="Google Shape;108;p13"/>
            <p:cNvGrpSpPr/>
            <p:nvPr/>
          </p:nvGrpSpPr>
          <p:grpSpPr>
            <a:xfrm>
              <a:off x="7106963" y="361201"/>
              <a:ext cx="345571" cy="545346"/>
              <a:chOff x="7110851" y="361201"/>
              <a:chExt cx="345571" cy="545346"/>
            </a:xfrm>
          </p:grpSpPr>
          <p:sp>
            <p:nvSpPr>
              <p:cNvPr id="109" name="Google Shape;109;p13"/>
              <p:cNvSpPr txBox="1"/>
              <p:nvPr/>
            </p:nvSpPr>
            <p:spPr>
              <a:xfrm>
                <a:off x="7125106" y="361201"/>
                <a:ext cx="1797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300">
                    <a:solidFill>
                      <a:schemeClr val="lt1"/>
                    </a:solidFill>
                    <a:latin typeface="Poppins ExtraLight"/>
                    <a:ea typeface="Poppins ExtraLight"/>
                    <a:cs typeface="Poppins ExtraLight"/>
                    <a:sym typeface="Poppins ExtraLight"/>
                  </a:rPr>
                  <a:t>L</a:t>
                </a:r>
                <a:endParaRPr sz="2300">
                  <a:solidFill>
                    <a:schemeClr val="lt1"/>
                  </a:solidFill>
                  <a:latin typeface="Poppins ExtraLight"/>
                  <a:ea typeface="Poppins ExtraLight"/>
                  <a:cs typeface="Poppins ExtraLight"/>
                  <a:sym typeface="Poppins ExtraLight"/>
                </a:endParaRPr>
              </a:p>
            </p:txBody>
          </p:sp>
          <p:sp>
            <p:nvSpPr>
              <p:cNvPr id="110" name="Google Shape;110;p13"/>
              <p:cNvSpPr txBox="1"/>
              <p:nvPr/>
            </p:nvSpPr>
            <p:spPr>
              <a:xfrm>
                <a:off x="7276722" y="393598"/>
                <a:ext cx="1797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200">
                    <a:solidFill>
                      <a:schemeClr val="lt1"/>
                    </a:solidFill>
                    <a:latin typeface="Poppins ExtraLight"/>
                    <a:ea typeface="Poppins ExtraLight"/>
                    <a:cs typeface="Poppins ExtraLight"/>
                    <a:sym typeface="Poppins ExtraLight"/>
                  </a:rPr>
                  <a:t>o</a:t>
                </a:r>
                <a:endParaRPr sz="2200">
                  <a:solidFill>
                    <a:schemeClr val="lt1"/>
                  </a:solidFill>
                  <a:latin typeface="Poppins ExtraLight"/>
                  <a:ea typeface="Poppins ExtraLight"/>
                  <a:cs typeface="Poppins ExtraLight"/>
                  <a:sym typeface="Poppins ExtraLight"/>
                </a:endParaRPr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>
                <a:off x="7110851" y="628496"/>
                <a:ext cx="1797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700">
                    <a:solidFill>
                      <a:schemeClr val="lt1"/>
                    </a:solidFill>
                    <a:latin typeface="Poppins ExtraLight"/>
                    <a:ea typeface="Poppins ExtraLight"/>
                    <a:cs typeface="Poppins ExtraLight"/>
                    <a:sym typeface="Poppins ExtraLight"/>
                  </a:rPr>
                  <a:t>G</a:t>
                </a:r>
                <a:endParaRPr sz="1700">
                  <a:solidFill>
                    <a:schemeClr val="lt1"/>
                  </a:solidFill>
                  <a:latin typeface="Poppins ExtraLight"/>
                  <a:ea typeface="Poppins ExtraLight"/>
                  <a:cs typeface="Poppins ExtraLight"/>
                  <a:sym typeface="Poppins ExtraLight"/>
                </a:endParaRPr>
              </a:p>
            </p:txBody>
          </p:sp>
          <p:sp>
            <p:nvSpPr>
              <p:cNvPr id="112" name="Google Shape;112;p13"/>
              <p:cNvSpPr txBox="1"/>
              <p:nvPr/>
            </p:nvSpPr>
            <p:spPr>
              <a:xfrm>
                <a:off x="7276722" y="567847"/>
                <a:ext cx="1797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200">
                    <a:solidFill>
                      <a:schemeClr val="lt1"/>
                    </a:solidFill>
                    <a:latin typeface="Poppins ExtraLight"/>
                    <a:ea typeface="Poppins ExtraLight"/>
                    <a:cs typeface="Poppins ExtraLight"/>
                    <a:sym typeface="Poppins ExtraLight"/>
                  </a:rPr>
                  <a:t>o</a:t>
                </a:r>
                <a:endParaRPr sz="2200">
                  <a:solidFill>
                    <a:schemeClr val="lt1"/>
                  </a:solidFill>
                  <a:latin typeface="Poppins ExtraLight"/>
                  <a:ea typeface="Poppins ExtraLight"/>
                  <a:cs typeface="Poppins ExtraLight"/>
                  <a:sym typeface="Poppins ExtraLight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4"/>
          <p:cNvGrpSpPr/>
          <p:nvPr/>
        </p:nvGrpSpPr>
        <p:grpSpPr>
          <a:xfrm>
            <a:off x="3150" y="0"/>
            <a:ext cx="3733852" cy="3731400"/>
            <a:chOff x="3150" y="0"/>
            <a:chExt cx="3733852" cy="3731400"/>
          </a:xfrm>
        </p:grpSpPr>
        <p:pic>
          <p:nvPicPr>
            <p:cNvPr id="118" name="Google Shape;118;p14"/>
            <p:cNvPicPr preferRelativeResize="0"/>
            <p:nvPr/>
          </p:nvPicPr>
          <p:blipFill rotWithShape="1">
            <a:blip r:embed="rId3">
              <a:alphaModFix/>
            </a:blip>
            <a:srcRect b="18300" l="0" r="18300" t="0"/>
            <a:stretch/>
          </p:blipFill>
          <p:spPr>
            <a:xfrm>
              <a:off x="3150" y="0"/>
              <a:ext cx="3733852" cy="3731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4"/>
            <p:cNvSpPr/>
            <p:nvPr/>
          </p:nvSpPr>
          <p:spPr>
            <a:xfrm>
              <a:off x="3150" y="0"/>
              <a:ext cx="357000" cy="123300"/>
            </a:xfrm>
            <a:prstGeom prst="rect">
              <a:avLst/>
            </a:prstGeom>
            <a:solidFill>
              <a:srgbClr val="3500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" name="Google Shape;120;p14"/>
          <p:cNvGrpSpPr/>
          <p:nvPr/>
        </p:nvGrpSpPr>
        <p:grpSpPr>
          <a:xfrm>
            <a:off x="3394225" y="-6775"/>
            <a:ext cx="3236400" cy="7785951"/>
            <a:chOff x="3394225" y="-6775"/>
            <a:chExt cx="3236400" cy="7785951"/>
          </a:xfrm>
        </p:grpSpPr>
        <p:pic>
          <p:nvPicPr>
            <p:cNvPr id="121" name="Google Shape;121;p14"/>
            <p:cNvPicPr preferRelativeResize="0"/>
            <p:nvPr/>
          </p:nvPicPr>
          <p:blipFill rotWithShape="1">
            <a:blip r:embed="rId4">
              <a:alphaModFix/>
            </a:blip>
            <a:srcRect b="1028" l="35304" r="35612" t="1028"/>
            <a:stretch/>
          </p:blipFill>
          <p:spPr>
            <a:xfrm>
              <a:off x="3394225" y="-6775"/>
              <a:ext cx="3236398" cy="7785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14"/>
            <p:cNvSpPr/>
            <p:nvPr/>
          </p:nvSpPr>
          <p:spPr>
            <a:xfrm>
              <a:off x="3394225" y="0"/>
              <a:ext cx="3236400" cy="7772400"/>
            </a:xfrm>
            <a:prstGeom prst="rect">
              <a:avLst/>
            </a:prstGeom>
            <a:solidFill>
              <a:srgbClr val="3500FE">
                <a:alpha val="9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4"/>
          <p:cNvSpPr/>
          <p:nvPr/>
        </p:nvSpPr>
        <p:spPr>
          <a:xfrm>
            <a:off x="9616975" y="655206"/>
            <a:ext cx="223200" cy="200100"/>
          </a:xfrm>
          <a:prstGeom prst="rect">
            <a:avLst/>
          </a:prstGeom>
          <a:solidFill>
            <a:srgbClr val="350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4"/>
          <p:cNvSpPr/>
          <p:nvPr/>
        </p:nvSpPr>
        <p:spPr>
          <a:xfrm>
            <a:off x="0" y="7121500"/>
            <a:ext cx="229500" cy="651000"/>
          </a:xfrm>
          <a:prstGeom prst="rect">
            <a:avLst/>
          </a:prstGeom>
          <a:solidFill>
            <a:srgbClr val="3500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14"/>
          <p:cNvPicPr preferRelativeResize="0"/>
          <p:nvPr/>
        </p:nvPicPr>
        <p:blipFill rotWithShape="1">
          <a:blip r:embed="rId5">
            <a:alphaModFix/>
          </a:blip>
          <a:srcRect b="159" l="18307" r="146" t="149"/>
          <a:stretch/>
        </p:blipFill>
        <p:spPr>
          <a:xfrm>
            <a:off x="6630700" y="4472450"/>
            <a:ext cx="3427699" cy="3299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4"/>
          <p:cNvSpPr txBox="1"/>
          <p:nvPr/>
        </p:nvSpPr>
        <p:spPr>
          <a:xfrm>
            <a:off x="3986275" y="614159"/>
            <a:ext cx="2052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SERVICES:</a:t>
            </a:r>
            <a:endParaRPr sz="16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27" name="Google Shape;127;p14"/>
          <p:cNvGrpSpPr/>
          <p:nvPr/>
        </p:nvGrpSpPr>
        <p:grpSpPr>
          <a:xfrm>
            <a:off x="3804325" y="873175"/>
            <a:ext cx="2416200" cy="1930925"/>
            <a:chOff x="3804325" y="873175"/>
            <a:chExt cx="2416200" cy="1930925"/>
          </a:xfrm>
        </p:grpSpPr>
        <p:sp>
          <p:nvSpPr>
            <p:cNvPr id="128" name="Google Shape;128;p14"/>
            <p:cNvSpPr/>
            <p:nvPr/>
          </p:nvSpPr>
          <p:spPr>
            <a:xfrm>
              <a:off x="3804325" y="1170000"/>
              <a:ext cx="2416200" cy="1634100"/>
            </a:xfrm>
            <a:prstGeom prst="rect">
              <a:avLst/>
            </a:prstGeom>
            <a:solidFill>
              <a:srgbClr val="000000">
                <a:alpha val="22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3963802" y="1443124"/>
              <a:ext cx="20523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9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MARKETING STRATEGY</a:t>
              </a:r>
              <a:endParaRPr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DEVELOPMENT</a:t>
              </a:r>
              <a:endParaRPr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30" name="Google Shape;130;p14"/>
            <p:cNvSpPr txBox="1"/>
            <p:nvPr/>
          </p:nvSpPr>
          <p:spPr>
            <a:xfrm>
              <a:off x="4033325" y="1847550"/>
              <a:ext cx="19131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Drive engagement with targeted campaigns.</a:t>
              </a:r>
              <a:endParaRPr sz="9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Strengthen your presence.</a:t>
              </a:r>
              <a:endParaRPr sz="9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Measure and refine for continuous improvement.</a:t>
              </a:r>
              <a:endParaRPr sz="9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31" name="Google Shape;131;p14"/>
            <p:cNvSpPr txBox="1"/>
            <p:nvPr/>
          </p:nvSpPr>
          <p:spPr>
            <a:xfrm>
              <a:off x="3898253" y="873175"/>
              <a:ext cx="497100" cy="7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4900">
                  <a:solidFill>
                    <a:srgbClr val="250B8A"/>
                  </a:solidFill>
                  <a:latin typeface="Poppins"/>
                  <a:ea typeface="Poppins"/>
                  <a:cs typeface="Poppins"/>
                  <a:sym typeface="Poppins"/>
                </a:rPr>
                <a:t>1.</a:t>
              </a:r>
              <a:endParaRPr b="1" sz="4900">
                <a:solidFill>
                  <a:srgbClr val="250B8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2" name="Google Shape;132;p14"/>
          <p:cNvGrpSpPr/>
          <p:nvPr/>
        </p:nvGrpSpPr>
        <p:grpSpPr>
          <a:xfrm>
            <a:off x="3804325" y="3031882"/>
            <a:ext cx="2416200" cy="1930922"/>
            <a:chOff x="3804325" y="873178"/>
            <a:chExt cx="2416200" cy="1930922"/>
          </a:xfrm>
        </p:grpSpPr>
        <p:sp>
          <p:nvSpPr>
            <p:cNvPr id="133" name="Google Shape;133;p14"/>
            <p:cNvSpPr/>
            <p:nvPr/>
          </p:nvSpPr>
          <p:spPr>
            <a:xfrm>
              <a:off x="3804325" y="1170000"/>
              <a:ext cx="2416200" cy="1634100"/>
            </a:xfrm>
            <a:prstGeom prst="rect">
              <a:avLst/>
            </a:prstGeom>
            <a:solidFill>
              <a:srgbClr val="000000">
                <a:alpha val="22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4"/>
            <p:cNvSpPr txBox="1"/>
            <p:nvPr/>
          </p:nvSpPr>
          <p:spPr>
            <a:xfrm>
              <a:off x="3963802" y="1443124"/>
              <a:ext cx="20523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DATA</a:t>
              </a:r>
              <a:endParaRPr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ANALYTICS &amp; INSIGHTS</a:t>
              </a:r>
              <a:endParaRPr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35" name="Google Shape;135;p14"/>
            <p:cNvSpPr txBox="1"/>
            <p:nvPr/>
          </p:nvSpPr>
          <p:spPr>
            <a:xfrm>
              <a:off x="4033325" y="1847550"/>
              <a:ext cx="19131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Make smarter decisions with expert analysis.</a:t>
              </a:r>
              <a:endParaRPr sz="9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Discover hidden growth opportunities.</a:t>
              </a:r>
              <a:endParaRPr sz="9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Stay ahead with timely insights.</a:t>
              </a:r>
              <a:endParaRPr sz="9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36" name="Google Shape;136;p14"/>
            <p:cNvSpPr txBox="1"/>
            <p:nvPr/>
          </p:nvSpPr>
          <p:spPr>
            <a:xfrm>
              <a:off x="3864625" y="873178"/>
              <a:ext cx="564300" cy="7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4900">
                  <a:solidFill>
                    <a:srgbClr val="250B8A"/>
                  </a:solidFill>
                  <a:latin typeface="Poppins"/>
                  <a:ea typeface="Poppins"/>
                  <a:cs typeface="Poppins"/>
                  <a:sym typeface="Poppins"/>
                </a:rPr>
                <a:t>2.</a:t>
              </a:r>
              <a:endParaRPr b="1" sz="4900">
                <a:solidFill>
                  <a:srgbClr val="250B8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7" name="Google Shape;137;p14"/>
          <p:cNvGrpSpPr/>
          <p:nvPr/>
        </p:nvGrpSpPr>
        <p:grpSpPr>
          <a:xfrm>
            <a:off x="3804325" y="5190586"/>
            <a:ext cx="2416200" cy="1930922"/>
            <a:chOff x="3804325" y="873178"/>
            <a:chExt cx="2416200" cy="1930922"/>
          </a:xfrm>
        </p:grpSpPr>
        <p:sp>
          <p:nvSpPr>
            <p:cNvPr id="138" name="Google Shape;138;p14"/>
            <p:cNvSpPr/>
            <p:nvPr/>
          </p:nvSpPr>
          <p:spPr>
            <a:xfrm>
              <a:off x="3804325" y="1170000"/>
              <a:ext cx="2416200" cy="1634100"/>
            </a:xfrm>
            <a:prstGeom prst="rect">
              <a:avLst/>
            </a:prstGeom>
            <a:solidFill>
              <a:srgbClr val="000000">
                <a:alpha val="22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 txBox="1"/>
            <p:nvPr/>
          </p:nvSpPr>
          <p:spPr>
            <a:xfrm>
              <a:off x="3963802" y="1443124"/>
              <a:ext cx="20523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FINANCIAL</a:t>
              </a:r>
              <a:endParaRPr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PLANNING &amp; ADVISORY</a:t>
              </a:r>
              <a:endParaRPr sz="9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40" name="Google Shape;140;p14"/>
            <p:cNvSpPr txBox="1"/>
            <p:nvPr/>
          </p:nvSpPr>
          <p:spPr>
            <a:xfrm>
              <a:off x="3972500" y="1847540"/>
              <a:ext cx="20349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Optimize budgets for </a:t>
              </a:r>
              <a:endParaRPr sz="9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maximum efficiency.</a:t>
              </a:r>
              <a:endParaRPr sz="9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Identify cost-saving opportunities.</a:t>
              </a:r>
              <a:endParaRPr sz="9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chemeClr val="lt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Plan for sustainable, long-term growth.</a:t>
              </a:r>
              <a:endParaRPr sz="9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41" name="Google Shape;141;p14"/>
            <p:cNvSpPr txBox="1"/>
            <p:nvPr/>
          </p:nvSpPr>
          <p:spPr>
            <a:xfrm>
              <a:off x="3864625" y="873178"/>
              <a:ext cx="564300" cy="7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4900">
                  <a:solidFill>
                    <a:srgbClr val="250B8A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r>
                <a:rPr b="1" lang="uk" sz="4900">
                  <a:solidFill>
                    <a:srgbClr val="250B8A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  <a:endParaRPr b="1" sz="4900">
                <a:solidFill>
                  <a:srgbClr val="250B8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2" name="Google Shape;142;p14"/>
          <p:cNvSpPr txBox="1"/>
          <p:nvPr/>
        </p:nvSpPr>
        <p:spPr>
          <a:xfrm>
            <a:off x="6883065" y="567903"/>
            <a:ext cx="273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3000">
                <a:solidFill>
                  <a:srgbClr val="3500FE"/>
                </a:solidFill>
                <a:latin typeface="Poppins"/>
                <a:ea typeface="Poppins"/>
                <a:cs typeface="Poppins"/>
                <a:sym typeface="Poppins"/>
              </a:rPr>
              <a:t>WHY</a:t>
            </a:r>
            <a:endParaRPr b="1" sz="3000">
              <a:solidFill>
                <a:srgbClr val="3500F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000">
                <a:solidFill>
                  <a:srgbClr val="3500FE"/>
                </a:solidFill>
                <a:latin typeface="Poppins"/>
                <a:ea typeface="Poppins"/>
                <a:cs typeface="Poppins"/>
                <a:sym typeface="Poppins"/>
              </a:rPr>
              <a:t>CHOOSE US?</a:t>
            </a:r>
            <a:endParaRPr b="1" sz="3000">
              <a:solidFill>
                <a:srgbClr val="3500F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3" name="Google Shape;143;p14"/>
          <p:cNvGrpSpPr/>
          <p:nvPr/>
        </p:nvGrpSpPr>
        <p:grpSpPr>
          <a:xfrm>
            <a:off x="6898993" y="1610275"/>
            <a:ext cx="2733900" cy="713931"/>
            <a:chOff x="6952918" y="1610275"/>
            <a:chExt cx="2733900" cy="713931"/>
          </a:xfrm>
        </p:grpSpPr>
        <p:sp>
          <p:nvSpPr>
            <p:cNvPr id="144" name="Google Shape;144;p14"/>
            <p:cNvSpPr/>
            <p:nvPr/>
          </p:nvSpPr>
          <p:spPr>
            <a:xfrm>
              <a:off x="6963150" y="1610275"/>
              <a:ext cx="126000" cy="113100"/>
            </a:xfrm>
            <a:prstGeom prst="rect">
              <a:avLst/>
            </a:prstGeom>
            <a:solidFill>
              <a:srgbClr val="3500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 txBox="1"/>
            <p:nvPr/>
          </p:nvSpPr>
          <p:spPr>
            <a:xfrm>
              <a:off x="6952918" y="1816306"/>
              <a:ext cx="2733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0B0B0B"/>
                  </a:solidFill>
                  <a:latin typeface="Poppins"/>
                  <a:ea typeface="Poppins"/>
                  <a:cs typeface="Poppins"/>
                  <a:sym typeface="Poppins"/>
                </a:rPr>
                <a:t>Proven Results: </a:t>
              </a:r>
              <a:endParaRPr b="1" sz="1100">
                <a:solidFill>
                  <a:srgbClr val="0B0B0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6" name="Google Shape;146;p14"/>
            <p:cNvSpPr txBox="1"/>
            <p:nvPr/>
          </p:nvSpPr>
          <p:spPr>
            <a:xfrm>
              <a:off x="6952918" y="1985506"/>
              <a:ext cx="2733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0B0B0B"/>
                  </a:solidFill>
                  <a:latin typeface="Poppins"/>
                  <a:ea typeface="Poppins"/>
                  <a:cs typeface="Poppins"/>
                  <a:sym typeface="Poppins"/>
                </a:rPr>
                <a:t>50% efficiency increase in most businesses we work with.</a:t>
              </a:r>
              <a:endParaRPr sz="1100">
                <a:solidFill>
                  <a:srgbClr val="0B0B0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7" name="Google Shape;147;p14"/>
          <p:cNvGrpSpPr/>
          <p:nvPr/>
        </p:nvGrpSpPr>
        <p:grpSpPr>
          <a:xfrm>
            <a:off x="6898993" y="2477747"/>
            <a:ext cx="2733900" cy="713931"/>
            <a:chOff x="6952918" y="1610275"/>
            <a:chExt cx="2733900" cy="713931"/>
          </a:xfrm>
        </p:grpSpPr>
        <p:sp>
          <p:nvSpPr>
            <p:cNvPr id="148" name="Google Shape;148;p14"/>
            <p:cNvSpPr/>
            <p:nvPr/>
          </p:nvSpPr>
          <p:spPr>
            <a:xfrm>
              <a:off x="6963150" y="1610275"/>
              <a:ext cx="126000" cy="113100"/>
            </a:xfrm>
            <a:prstGeom prst="rect">
              <a:avLst/>
            </a:prstGeom>
            <a:solidFill>
              <a:srgbClr val="3500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4"/>
            <p:cNvSpPr txBox="1"/>
            <p:nvPr/>
          </p:nvSpPr>
          <p:spPr>
            <a:xfrm>
              <a:off x="6952918" y="1816306"/>
              <a:ext cx="2733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0B0B0B"/>
                  </a:solidFill>
                  <a:latin typeface="Poppins"/>
                  <a:ea typeface="Poppins"/>
                  <a:cs typeface="Poppins"/>
                  <a:sym typeface="Poppins"/>
                </a:rPr>
                <a:t>Client Satisfaction: </a:t>
              </a:r>
              <a:endParaRPr b="1" sz="1100">
                <a:solidFill>
                  <a:srgbClr val="0B0B0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0" name="Google Shape;150;p14"/>
            <p:cNvSpPr txBox="1"/>
            <p:nvPr/>
          </p:nvSpPr>
          <p:spPr>
            <a:xfrm>
              <a:off x="6952918" y="1985506"/>
              <a:ext cx="2733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0B0B0B"/>
                  </a:solidFill>
                  <a:latin typeface="Poppins"/>
                  <a:ea typeface="Poppins"/>
                  <a:cs typeface="Poppins"/>
                  <a:sym typeface="Poppins"/>
                </a:rPr>
                <a:t>75%+ positive feedback from our valued clients.</a:t>
              </a:r>
              <a:endParaRPr sz="1100">
                <a:solidFill>
                  <a:srgbClr val="0B0B0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1" name="Google Shape;151;p14"/>
          <p:cNvGrpSpPr/>
          <p:nvPr/>
        </p:nvGrpSpPr>
        <p:grpSpPr>
          <a:xfrm>
            <a:off x="6898993" y="3345219"/>
            <a:ext cx="2733900" cy="713931"/>
            <a:chOff x="6952918" y="1610275"/>
            <a:chExt cx="2733900" cy="713931"/>
          </a:xfrm>
        </p:grpSpPr>
        <p:sp>
          <p:nvSpPr>
            <p:cNvPr id="152" name="Google Shape;152;p14"/>
            <p:cNvSpPr/>
            <p:nvPr/>
          </p:nvSpPr>
          <p:spPr>
            <a:xfrm>
              <a:off x="6963150" y="1610275"/>
              <a:ext cx="126000" cy="113100"/>
            </a:xfrm>
            <a:prstGeom prst="rect">
              <a:avLst/>
            </a:prstGeom>
            <a:solidFill>
              <a:srgbClr val="3500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 txBox="1"/>
            <p:nvPr/>
          </p:nvSpPr>
          <p:spPr>
            <a:xfrm>
              <a:off x="6952918" y="1816306"/>
              <a:ext cx="2733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0B0B0B"/>
                  </a:solidFill>
                  <a:latin typeface="Poppins"/>
                  <a:ea typeface="Poppins"/>
                  <a:cs typeface="Poppins"/>
                  <a:sym typeface="Poppins"/>
                </a:rPr>
                <a:t>Expert Guidance:</a:t>
              </a:r>
              <a:endParaRPr b="1" sz="1100">
                <a:solidFill>
                  <a:srgbClr val="0B0B0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4" name="Google Shape;154;p14"/>
            <p:cNvSpPr txBox="1"/>
            <p:nvPr/>
          </p:nvSpPr>
          <p:spPr>
            <a:xfrm>
              <a:off x="6952918" y="1985506"/>
              <a:ext cx="2733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0B0B0B"/>
                  </a:solidFill>
                  <a:latin typeface="Poppins"/>
                  <a:ea typeface="Poppins"/>
                  <a:cs typeface="Poppins"/>
                  <a:sym typeface="Poppins"/>
                </a:rPr>
                <a:t>Professional advisors with years of industry experience.</a:t>
              </a:r>
              <a:endParaRPr sz="1100">
                <a:solidFill>
                  <a:srgbClr val="0B0B0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55" name="Google Shape;155;p14"/>
          <p:cNvSpPr txBox="1"/>
          <p:nvPr/>
        </p:nvSpPr>
        <p:spPr>
          <a:xfrm>
            <a:off x="360140" y="3946880"/>
            <a:ext cx="27339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300">
                <a:solidFill>
                  <a:srgbClr val="3500FE"/>
                </a:solidFill>
                <a:latin typeface="Poppins"/>
                <a:ea typeface="Poppins"/>
                <a:cs typeface="Poppins"/>
                <a:sym typeface="Poppins"/>
              </a:rPr>
              <a:t>ACHIEVE</a:t>
            </a:r>
            <a:endParaRPr b="1" sz="2300">
              <a:solidFill>
                <a:srgbClr val="3500F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300">
                <a:solidFill>
                  <a:srgbClr val="3500FE"/>
                </a:solidFill>
                <a:latin typeface="Poppins"/>
                <a:ea typeface="Poppins"/>
                <a:cs typeface="Poppins"/>
                <a:sym typeface="Poppins"/>
              </a:rPr>
              <a:t>SUCCESS WITH</a:t>
            </a:r>
            <a:endParaRPr b="1" sz="2300">
              <a:solidFill>
                <a:srgbClr val="3500FE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300">
                <a:solidFill>
                  <a:srgbClr val="3500FE"/>
                </a:solidFill>
                <a:latin typeface="Poppins"/>
                <a:ea typeface="Poppins"/>
                <a:cs typeface="Poppins"/>
                <a:sym typeface="Poppins"/>
              </a:rPr>
              <a:t>US</a:t>
            </a:r>
            <a:endParaRPr b="1" sz="2300">
              <a:solidFill>
                <a:srgbClr val="3500F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6" name="Google Shape;156;p14"/>
          <p:cNvGrpSpPr/>
          <p:nvPr/>
        </p:nvGrpSpPr>
        <p:grpSpPr>
          <a:xfrm>
            <a:off x="360143" y="5268421"/>
            <a:ext cx="2733900" cy="1685657"/>
            <a:chOff x="6952918" y="1816306"/>
            <a:chExt cx="2733900" cy="1685657"/>
          </a:xfrm>
        </p:grpSpPr>
        <p:sp>
          <p:nvSpPr>
            <p:cNvPr id="157" name="Google Shape;157;p14"/>
            <p:cNvSpPr txBox="1"/>
            <p:nvPr/>
          </p:nvSpPr>
          <p:spPr>
            <a:xfrm>
              <a:off x="6952918" y="1816306"/>
              <a:ext cx="27339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100">
                  <a:solidFill>
                    <a:srgbClr val="0B0B0B"/>
                  </a:solidFill>
                  <a:latin typeface="Poppins"/>
                  <a:ea typeface="Poppins"/>
                  <a:cs typeface="Poppins"/>
                  <a:sym typeface="Poppins"/>
                </a:rPr>
                <a:t>Who Are We?</a:t>
              </a:r>
              <a:endParaRPr b="1" sz="1100">
                <a:solidFill>
                  <a:srgbClr val="0B0B0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8" name="Google Shape;158;p14"/>
            <p:cNvSpPr txBox="1"/>
            <p:nvPr/>
          </p:nvSpPr>
          <p:spPr>
            <a:xfrm>
              <a:off x="6952918" y="2147463"/>
              <a:ext cx="27339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0B0B0B"/>
                  </a:solidFill>
                  <a:latin typeface="Poppins"/>
                  <a:ea typeface="Poppins"/>
                  <a:cs typeface="Poppins"/>
                  <a:sym typeface="Poppins"/>
                </a:rPr>
                <a:t>We are a team of dedicated professionals specializing in </a:t>
              </a:r>
              <a:endParaRPr sz="1100">
                <a:solidFill>
                  <a:srgbClr val="0B0B0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0B0B0B"/>
                  </a:solidFill>
                  <a:latin typeface="Poppins"/>
                  <a:ea typeface="Poppins"/>
                  <a:cs typeface="Poppins"/>
                  <a:sym typeface="Poppins"/>
                </a:rPr>
                <a:t>business strategy, marketing, </a:t>
              </a:r>
              <a:endParaRPr sz="1100">
                <a:solidFill>
                  <a:srgbClr val="0B0B0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100">
                  <a:solidFill>
                    <a:srgbClr val="0B0B0B"/>
                  </a:solidFill>
                  <a:latin typeface="Poppins"/>
                  <a:ea typeface="Poppins"/>
                  <a:cs typeface="Poppins"/>
                  <a:sym typeface="Poppins"/>
                </a:rPr>
                <a:t>and financial planning.</a:t>
              </a:r>
              <a:endParaRPr sz="1100">
                <a:solidFill>
                  <a:srgbClr val="0B0B0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rgbClr val="0B0B0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0B0B0B"/>
                  </a:solidFill>
                  <a:latin typeface="Poppins"/>
                  <a:ea typeface="Poppins"/>
                  <a:cs typeface="Poppins"/>
                  <a:sym typeface="Poppins"/>
                </a:rPr>
                <a:t>Our mission is to empower </a:t>
              </a:r>
              <a:endParaRPr sz="1100">
                <a:solidFill>
                  <a:srgbClr val="0B0B0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0B0B0B"/>
                  </a:solidFill>
                  <a:latin typeface="Poppins"/>
                  <a:ea typeface="Poppins"/>
                  <a:cs typeface="Poppins"/>
                  <a:sym typeface="Poppins"/>
                </a:rPr>
                <a:t>businesses like yours with the tools and insights needed to succeed.</a:t>
              </a:r>
              <a:endParaRPr sz="1100">
                <a:solidFill>
                  <a:srgbClr val="0B0B0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