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Lst>
  <p:sldSz cy="7772400" cx="10058400"/>
  <p:notesSz cx="6858000" cy="9144000"/>
  <p:embeddedFontLst>
    <p:embeddedFont>
      <p:font typeface="Poppins"/>
      <p:regular r:id="rId7"/>
      <p:bold r:id="rId8"/>
      <p:italic r:id="rId9"/>
      <p:boldItalic r:id="rId10"/>
    </p:embeddedFont>
    <p:embeddedFont>
      <p:font typeface="Poppins Light"/>
      <p:regular r:id="rId11"/>
      <p:bold r:id="rId12"/>
      <p:italic r:id="rId13"/>
      <p:boldItalic r:id="rId14"/>
    </p:embeddedFont>
    <p:embeddedFont>
      <p:font typeface="Poppins Medium"/>
      <p:regular r:id="rId15"/>
      <p:bold r:id="rId16"/>
      <p:italic r:id="rId17"/>
      <p:boldItalic r:id="rId18"/>
    </p:embeddedFont>
    <p:embeddedFont>
      <p:font typeface="DM Serif Display"/>
      <p:regular r:id="rId19"/>
      <p: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DMSerifDisplay-italic.fntdata"/><Relationship Id="rId11" Type="http://schemas.openxmlformats.org/officeDocument/2006/relationships/font" Target="fonts/PoppinsLight-regular.fntdata"/><Relationship Id="rId10" Type="http://schemas.openxmlformats.org/officeDocument/2006/relationships/font" Target="fonts/Poppins-boldItalic.fntdata"/><Relationship Id="rId13" Type="http://schemas.openxmlformats.org/officeDocument/2006/relationships/font" Target="fonts/PoppinsLight-italic.fntdata"/><Relationship Id="rId12" Type="http://schemas.openxmlformats.org/officeDocument/2006/relationships/font" Target="fonts/Poppins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Poppins-italic.fntdata"/><Relationship Id="rId15" Type="http://schemas.openxmlformats.org/officeDocument/2006/relationships/font" Target="fonts/PoppinsMedium-regular.fntdata"/><Relationship Id="rId14" Type="http://schemas.openxmlformats.org/officeDocument/2006/relationships/font" Target="fonts/PoppinsLight-boldItalic.fntdata"/><Relationship Id="rId17" Type="http://schemas.openxmlformats.org/officeDocument/2006/relationships/font" Target="fonts/PoppinsMedium-italic.fntdata"/><Relationship Id="rId16" Type="http://schemas.openxmlformats.org/officeDocument/2006/relationships/font" Target="fonts/PoppinsMedium-bold.fntdata"/><Relationship Id="rId5" Type="http://schemas.openxmlformats.org/officeDocument/2006/relationships/slide" Target="slides/slide1.xml"/><Relationship Id="rId19" Type="http://schemas.openxmlformats.org/officeDocument/2006/relationships/font" Target="fonts/DMSerifDisplay-regular.fntdata"/><Relationship Id="rId6" Type="http://schemas.openxmlformats.org/officeDocument/2006/relationships/slide" Target="slides/slide2.xml"/><Relationship Id="rId18" Type="http://schemas.openxmlformats.org/officeDocument/2006/relationships/font" Target="fonts/PoppinsMedium-boldItalic.fntdata"/><Relationship Id="rId7" Type="http://schemas.openxmlformats.org/officeDocument/2006/relationships/font" Target="fonts/Poppins-regular.fntdata"/><Relationship Id="rId8" Type="http://schemas.openxmlformats.org/officeDocument/2006/relationships/font" Target="fonts/Poppi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11a4d6f661_0_50: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11a4d6f66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8340" t="0"/>
          <a:stretch/>
        </p:blipFill>
        <p:spPr>
          <a:xfrm>
            <a:off x="0" y="4257200"/>
            <a:ext cx="3391825" cy="3515200"/>
          </a:xfrm>
          <a:prstGeom prst="rect">
            <a:avLst/>
          </a:prstGeom>
          <a:noFill/>
          <a:ln>
            <a:noFill/>
          </a:ln>
        </p:spPr>
      </p:pic>
      <p:pic>
        <p:nvPicPr>
          <p:cNvPr id="55" name="Google Shape;55;p13"/>
          <p:cNvPicPr preferRelativeResize="0"/>
          <p:nvPr/>
        </p:nvPicPr>
        <p:blipFill>
          <a:blip r:embed="rId4">
            <a:alphaModFix/>
          </a:blip>
          <a:stretch>
            <a:fillRect/>
          </a:stretch>
        </p:blipFill>
        <p:spPr>
          <a:xfrm>
            <a:off x="6626724" y="1165050"/>
            <a:ext cx="3431676" cy="3237165"/>
          </a:xfrm>
          <a:prstGeom prst="rect">
            <a:avLst/>
          </a:prstGeom>
          <a:noFill/>
          <a:ln>
            <a:noFill/>
          </a:ln>
        </p:spPr>
      </p:pic>
      <p:grpSp>
        <p:nvGrpSpPr>
          <p:cNvPr id="56" name="Google Shape;56;p13"/>
          <p:cNvGrpSpPr/>
          <p:nvPr/>
        </p:nvGrpSpPr>
        <p:grpSpPr>
          <a:xfrm>
            <a:off x="6528575" y="2679650"/>
            <a:ext cx="2712376" cy="2978100"/>
            <a:chOff x="6528575" y="2679650"/>
            <a:chExt cx="2712376" cy="2978100"/>
          </a:xfrm>
        </p:grpSpPr>
        <p:sp>
          <p:nvSpPr>
            <p:cNvPr id="57" name="Google Shape;57;p13"/>
            <p:cNvSpPr/>
            <p:nvPr/>
          </p:nvSpPr>
          <p:spPr>
            <a:xfrm>
              <a:off x="6528575" y="2679650"/>
              <a:ext cx="2625600" cy="2978100"/>
            </a:xfrm>
            <a:prstGeom prst="rect">
              <a:avLst/>
            </a:prstGeom>
            <a:solidFill>
              <a:srgbClr val="295BEB">
                <a:alpha val="8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 name="Google Shape;58;p13"/>
            <p:cNvSpPr txBox="1"/>
            <p:nvPr/>
          </p:nvSpPr>
          <p:spPr>
            <a:xfrm>
              <a:off x="6978351" y="3117000"/>
              <a:ext cx="2262600" cy="720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uk" sz="2600">
                  <a:solidFill>
                    <a:schemeClr val="lt1"/>
                  </a:solidFill>
                  <a:latin typeface="Poppins"/>
                  <a:ea typeface="Poppins"/>
                  <a:cs typeface="Poppins"/>
                  <a:sym typeface="Poppins"/>
                </a:rPr>
                <a:t>TechVision</a:t>
              </a:r>
              <a:endParaRPr b="1" sz="2600">
                <a:solidFill>
                  <a:schemeClr val="lt1"/>
                </a:solidFill>
                <a:latin typeface="Poppins"/>
                <a:ea typeface="Poppins"/>
                <a:cs typeface="Poppins"/>
                <a:sym typeface="Poppins"/>
              </a:endParaRPr>
            </a:p>
            <a:p>
              <a:pPr indent="0" lvl="0" marL="0" rtl="0" algn="l">
                <a:lnSpc>
                  <a:spcPct val="90000"/>
                </a:lnSpc>
                <a:spcBef>
                  <a:spcPts val="0"/>
                </a:spcBef>
                <a:spcAft>
                  <a:spcPts val="0"/>
                </a:spcAft>
                <a:buNone/>
              </a:pPr>
              <a:r>
                <a:rPr b="1" lang="uk" sz="2600">
                  <a:solidFill>
                    <a:schemeClr val="lt1"/>
                  </a:solidFill>
                  <a:latin typeface="Poppins"/>
                  <a:ea typeface="Poppins"/>
                  <a:cs typeface="Poppins"/>
                  <a:sym typeface="Poppins"/>
                </a:rPr>
                <a:t>Solutions</a:t>
              </a:r>
              <a:endParaRPr b="1" sz="2600">
                <a:solidFill>
                  <a:schemeClr val="lt1"/>
                </a:solidFill>
                <a:latin typeface="Poppins"/>
                <a:ea typeface="Poppins"/>
                <a:cs typeface="Poppins"/>
                <a:sym typeface="Poppins"/>
              </a:endParaRPr>
            </a:p>
          </p:txBody>
        </p:sp>
        <p:sp>
          <p:nvSpPr>
            <p:cNvPr id="59" name="Google Shape;59;p13"/>
            <p:cNvSpPr/>
            <p:nvPr/>
          </p:nvSpPr>
          <p:spPr>
            <a:xfrm>
              <a:off x="6978355" y="4158950"/>
              <a:ext cx="673200" cy="2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 name="Google Shape;60;p13"/>
            <p:cNvSpPr txBox="1"/>
            <p:nvPr/>
          </p:nvSpPr>
          <p:spPr>
            <a:xfrm>
              <a:off x="6978350" y="4666552"/>
              <a:ext cx="1893300" cy="738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uk" sz="800">
                  <a:solidFill>
                    <a:schemeClr val="lt1"/>
                  </a:solidFill>
                  <a:latin typeface="Poppins"/>
                  <a:ea typeface="Poppins"/>
                  <a:cs typeface="Poppins"/>
                  <a:sym typeface="Poppins"/>
                </a:rPr>
                <a:t>Welcome to TechVision Solutions, </a:t>
              </a:r>
              <a:endParaRPr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rPr lang="uk" sz="800">
                  <a:solidFill>
                    <a:schemeClr val="lt1"/>
                  </a:solidFill>
                  <a:latin typeface="Poppins"/>
                  <a:ea typeface="Poppins"/>
                  <a:cs typeface="Poppins"/>
                  <a:sym typeface="Poppins"/>
                </a:rPr>
                <a:t>where cutting-edge technology meets unparalleled expertise. Discover our services, innovation, and commitment </a:t>
              </a:r>
              <a:endParaRPr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rPr lang="uk" sz="800">
                  <a:solidFill>
                    <a:schemeClr val="lt1"/>
                  </a:solidFill>
                  <a:latin typeface="Poppins"/>
                  <a:ea typeface="Poppins"/>
                  <a:cs typeface="Poppins"/>
                  <a:sym typeface="Poppins"/>
                </a:rPr>
                <a:t>to excellence.</a:t>
              </a:r>
              <a:endParaRPr sz="800">
                <a:solidFill>
                  <a:schemeClr val="lt1"/>
                </a:solidFill>
                <a:latin typeface="Poppins"/>
                <a:ea typeface="Poppins"/>
                <a:cs typeface="Poppins"/>
                <a:sym typeface="Poppins"/>
              </a:endParaRPr>
            </a:p>
          </p:txBody>
        </p:sp>
      </p:grpSp>
      <p:grpSp>
        <p:nvGrpSpPr>
          <p:cNvPr id="61" name="Google Shape;61;p13"/>
          <p:cNvGrpSpPr/>
          <p:nvPr/>
        </p:nvGrpSpPr>
        <p:grpSpPr>
          <a:xfrm>
            <a:off x="331749" y="598890"/>
            <a:ext cx="2880624" cy="3100760"/>
            <a:chOff x="331749" y="598890"/>
            <a:chExt cx="2880624" cy="3100760"/>
          </a:xfrm>
        </p:grpSpPr>
        <p:sp>
          <p:nvSpPr>
            <p:cNvPr id="62" name="Google Shape;62;p13"/>
            <p:cNvSpPr txBox="1"/>
            <p:nvPr/>
          </p:nvSpPr>
          <p:spPr>
            <a:xfrm>
              <a:off x="331749" y="598890"/>
              <a:ext cx="2863200" cy="13299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lang="uk" sz="3200">
                  <a:solidFill>
                    <a:srgbClr val="295BEB"/>
                  </a:solidFill>
                  <a:latin typeface="Poppins"/>
                  <a:ea typeface="Poppins"/>
                  <a:cs typeface="Poppins"/>
                  <a:sym typeface="Poppins"/>
                </a:rPr>
                <a:t>Custom</a:t>
              </a:r>
              <a:endParaRPr sz="3200">
                <a:solidFill>
                  <a:srgbClr val="295BEB"/>
                </a:solidFill>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rPr lang="uk" sz="3200">
                  <a:solidFill>
                    <a:srgbClr val="295BEB"/>
                  </a:solidFill>
                  <a:latin typeface="Poppins"/>
                  <a:ea typeface="Poppins"/>
                  <a:cs typeface="Poppins"/>
                  <a:sym typeface="Poppins"/>
                </a:rPr>
                <a:t>Software</a:t>
              </a:r>
              <a:endParaRPr sz="3200">
                <a:solidFill>
                  <a:srgbClr val="295BEB"/>
                </a:solidFill>
                <a:latin typeface="Poppins"/>
                <a:ea typeface="Poppins"/>
                <a:cs typeface="Poppins"/>
                <a:sym typeface="Poppins"/>
              </a:endParaRPr>
            </a:p>
            <a:p>
              <a:pPr indent="0" lvl="0" marL="0" rtl="0" algn="l">
                <a:lnSpc>
                  <a:spcPct val="90000"/>
                </a:lnSpc>
                <a:spcBef>
                  <a:spcPts val="0"/>
                </a:spcBef>
                <a:spcAft>
                  <a:spcPts val="0"/>
                </a:spcAft>
                <a:buNone/>
              </a:pPr>
              <a:r>
                <a:rPr lang="uk" sz="3200">
                  <a:solidFill>
                    <a:srgbClr val="295BEB"/>
                  </a:solidFill>
                  <a:latin typeface="Poppins"/>
                  <a:ea typeface="Poppins"/>
                  <a:cs typeface="Poppins"/>
                  <a:sym typeface="Poppins"/>
                </a:rPr>
                <a:t>Development:</a:t>
              </a:r>
              <a:endParaRPr sz="3200">
                <a:solidFill>
                  <a:srgbClr val="295BEB"/>
                </a:solidFill>
                <a:latin typeface="Poppins"/>
                <a:ea typeface="Poppins"/>
                <a:cs typeface="Poppins"/>
                <a:sym typeface="Poppins"/>
              </a:endParaRPr>
            </a:p>
          </p:txBody>
        </p:sp>
        <p:sp>
          <p:nvSpPr>
            <p:cNvPr id="63" name="Google Shape;63;p13"/>
            <p:cNvSpPr/>
            <p:nvPr/>
          </p:nvSpPr>
          <p:spPr>
            <a:xfrm>
              <a:off x="362725" y="2275550"/>
              <a:ext cx="673200" cy="28800"/>
            </a:xfrm>
            <a:prstGeom prst="rect">
              <a:avLst/>
            </a:prstGeom>
            <a:solidFill>
              <a:srgbClr val="295B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13"/>
            <p:cNvSpPr txBox="1"/>
            <p:nvPr/>
          </p:nvSpPr>
          <p:spPr>
            <a:xfrm>
              <a:off x="349173" y="2622050"/>
              <a:ext cx="2863200" cy="1077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uk">
                  <a:solidFill>
                    <a:srgbClr val="474155"/>
                  </a:solidFill>
                  <a:latin typeface="Poppins"/>
                  <a:ea typeface="Poppins"/>
                  <a:cs typeface="Poppins"/>
                  <a:sym typeface="Poppins"/>
                </a:rPr>
                <a:t>At TechVision Solutions, we pride ourselves on delivering exceptional technology solutions tailored to meet the unique needs of our clients.</a:t>
              </a:r>
              <a:endParaRPr>
                <a:solidFill>
                  <a:srgbClr val="474155"/>
                </a:solidFill>
                <a:latin typeface="Poppins"/>
                <a:ea typeface="Poppins"/>
                <a:cs typeface="Poppins"/>
                <a:sym typeface="Poppins"/>
              </a:endParaRPr>
            </a:p>
          </p:txBody>
        </p:sp>
      </p:grpSp>
      <p:grpSp>
        <p:nvGrpSpPr>
          <p:cNvPr id="65" name="Google Shape;65;p13"/>
          <p:cNvGrpSpPr/>
          <p:nvPr/>
        </p:nvGrpSpPr>
        <p:grpSpPr>
          <a:xfrm>
            <a:off x="3391825" y="0"/>
            <a:ext cx="3234900" cy="7772400"/>
            <a:chOff x="3391825" y="0"/>
            <a:chExt cx="3234900" cy="7772400"/>
          </a:xfrm>
        </p:grpSpPr>
        <p:sp>
          <p:nvSpPr>
            <p:cNvPr id="66" name="Google Shape;66;p13"/>
            <p:cNvSpPr/>
            <p:nvPr/>
          </p:nvSpPr>
          <p:spPr>
            <a:xfrm>
              <a:off x="3391825" y="0"/>
              <a:ext cx="3234900" cy="7772400"/>
            </a:xfrm>
            <a:prstGeom prst="rect">
              <a:avLst/>
            </a:prstGeom>
            <a:solidFill>
              <a:srgbClr val="4973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67" name="Google Shape;67;p13"/>
            <p:cNvGrpSpPr/>
            <p:nvPr/>
          </p:nvGrpSpPr>
          <p:grpSpPr>
            <a:xfrm>
              <a:off x="3663438" y="421575"/>
              <a:ext cx="2630753" cy="3997990"/>
              <a:chOff x="3663438" y="421575"/>
              <a:chExt cx="2630753" cy="3997990"/>
            </a:xfrm>
          </p:grpSpPr>
          <p:sp>
            <p:nvSpPr>
              <p:cNvPr id="68" name="Google Shape;68;p13"/>
              <p:cNvSpPr txBox="1"/>
              <p:nvPr/>
            </p:nvSpPr>
            <p:spPr>
              <a:xfrm>
                <a:off x="3663438" y="421575"/>
                <a:ext cx="2527500" cy="15099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uk" sz="10900">
                    <a:solidFill>
                      <a:schemeClr val="lt1"/>
                    </a:solidFill>
                    <a:latin typeface="DM Serif Display"/>
                    <a:ea typeface="DM Serif Display"/>
                    <a:cs typeface="DM Serif Display"/>
                    <a:sym typeface="DM Serif Display"/>
                  </a:rPr>
                  <a:t>“</a:t>
                </a:r>
                <a:endParaRPr sz="10900">
                  <a:solidFill>
                    <a:schemeClr val="lt1"/>
                  </a:solidFill>
                  <a:latin typeface="DM Serif Display"/>
                  <a:ea typeface="DM Serif Display"/>
                  <a:cs typeface="DM Serif Display"/>
                  <a:sym typeface="DM Serif Display"/>
                </a:endParaRPr>
              </a:p>
            </p:txBody>
          </p:sp>
          <p:sp>
            <p:nvSpPr>
              <p:cNvPr id="69" name="Google Shape;69;p13"/>
              <p:cNvSpPr txBox="1"/>
              <p:nvPr/>
            </p:nvSpPr>
            <p:spPr>
              <a:xfrm>
                <a:off x="3745050" y="1401150"/>
                <a:ext cx="2527500" cy="1731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uk" sz="2500">
                    <a:solidFill>
                      <a:schemeClr val="lt1"/>
                    </a:solidFill>
                    <a:latin typeface="Poppins Medium"/>
                    <a:ea typeface="Poppins Medium"/>
                    <a:cs typeface="Poppins Medium"/>
                    <a:sym typeface="Poppins Medium"/>
                  </a:rPr>
                  <a:t>Transforming Tomorrow with Innovative Technology Solutions</a:t>
                </a:r>
                <a:endParaRPr sz="2500">
                  <a:solidFill>
                    <a:schemeClr val="lt1"/>
                  </a:solidFill>
                  <a:latin typeface="Poppins Medium"/>
                  <a:ea typeface="Poppins Medium"/>
                  <a:cs typeface="Poppins Medium"/>
                  <a:sym typeface="Poppins Medium"/>
                </a:endParaRPr>
              </a:p>
            </p:txBody>
          </p:sp>
          <p:sp>
            <p:nvSpPr>
              <p:cNvPr id="70" name="Google Shape;70;p13"/>
              <p:cNvSpPr txBox="1"/>
              <p:nvPr/>
            </p:nvSpPr>
            <p:spPr>
              <a:xfrm>
                <a:off x="5179691" y="2909665"/>
                <a:ext cx="1114500" cy="1509900"/>
              </a:xfrm>
              <a:prstGeom prst="rect">
                <a:avLst/>
              </a:prstGeom>
              <a:noFill/>
              <a:ln>
                <a:noFill/>
              </a:ln>
            </p:spPr>
            <p:txBody>
              <a:bodyPr anchorCtr="0" anchor="t" bIns="0" lIns="0" spcFirstLastPara="1" rIns="0" wrap="square" tIns="0">
                <a:spAutoFit/>
              </a:bodyPr>
              <a:lstStyle/>
              <a:p>
                <a:pPr indent="0" lvl="0" marL="0" rtl="0" algn="r">
                  <a:lnSpc>
                    <a:spcPct val="90000"/>
                  </a:lnSpc>
                  <a:spcBef>
                    <a:spcPts val="0"/>
                  </a:spcBef>
                  <a:spcAft>
                    <a:spcPts val="0"/>
                  </a:spcAft>
                  <a:buNone/>
                </a:pPr>
                <a:r>
                  <a:rPr lang="uk" sz="10900">
                    <a:solidFill>
                      <a:schemeClr val="lt1"/>
                    </a:solidFill>
                    <a:latin typeface="DM Serif Display"/>
                    <a:ea typeface="DM Serif Display"/>
                    <a:cs typeface="DM Serif Display"/>
                    <a:sym typeface="DM Serif Display"/>
                  </a:rPr>
                  <a:t>”</a:t>
                </a:r>
                <a:endParaRPr sz="10900">
                  <a:solidFill>
                    <a:schemeClr val="lt1"/>
                  </a:solidFill>
                  <a:latin typeface="DM Serif Display"/>
                  <a:ea typeface="DM Serif Display"/>
                  <a:cs typeface="DM Serif Display"/>
                  <a:sym typeface="DM Serif Display"/>
                </a:endParaRPr>
              </a:p>
            </p:txBody>
          </p:sp>
        </p:grpSp>
        <p:grpSp>
          <p:nvGrpSpPr>
            <p:cNvPr id="71" name="Google Shape;71;p13"/>
            <p:cNvGrpSpPr/>
            <p:nvPr/>
          </p:nvGrpSpPr>
          <p:grpSpPr>
            <a:xfrm>
              <a:off x="3733675" y="5100600"/>
              <a:ext cx="2637014" cy="1872474"/>
              <a:chOff x="3733675" y="5100600"/>
              <a:chExt cx="2637014" cy="1872474"/>
            </a:xfrm>
          </p:grpSpPr>
          <p:sp>
            <p:nvSpPr>
              <p:cNvPr id="72" name="Google Shape;72;p13"/>
              <p:cNvSpPr/>
              <p:nvPr/>
            </p:nvSpPr>
            <p:spPr>
              <a:xfrm>
                <a:off x="3746825" y="5100600"/>
                <a:ext cx="673200" cy="2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73" name="Google Shape;73;p13"/>
              <p:cNvGrpSpPr/>
              <p:nvPr/>
            </p:nvGrpSpPr>
            <p:grpSpPr>
              <a:xfrm>
                <a:off x="3733675" y="5657741"/>
                <a:ext cx="2637014" cy="1315333"/>
                <a:chOff x="3733675" y="5657741"/>
                <a:chExt cx="2637014" cy="1315333"/>
              </a:xfrm>
            </p:grpSpPr>
            <p:grpSp>
              <p:nvGrpSpPr>
                <p:cNvPr id="74" name="Google Shape;74;p13"/>
                <p:cNvGrpSpPr/>
                <p:nvPr/>
              </p:nvGrpSpPr>
              <p:grpSpPr>
                <a:xfrm>
                  <a:off x="3745050" y="5657741"/>
                  <a:ext cx="2625639" cy="212700"/>
                  <a:chOff x="3745050" y="5657741"/>
                  <a:chExt cx="2625639" cy="212700"/>
                </a:xfrm>
              </p:grpSpPr>
              <p:sp>
                <p:nvSpPr>
                  <p:cNvPr id="75" name="Google Shape;75;p13"/>
                  <p:cNvSpPr txBox="1"/>
                  <p:nvPr/>
                </p:nvSpPr>
                <p:spPr>
                  <a:xfrm>
                    <a:off x="4136589" y="5694791"/>
                    <a:ext cx="2234100" cy="13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uk" sz="1000">
                        <a:solidFill>
                          <a:schemeClr val="lt1"/>
                        </a:solidFill>
                        <a:latin typeface="Poppins"/>
                        <a:ea typeface="Poppins"/>
                        <a:cs typeface="Poppins"/>
                        <a:sym typeface="Poppins"/>
                      </a:rPr>
                      <a:t>techvision.ltd | solution.ltd</a:t>
                    </a:r>
                    <a:endParaRPr b="1" sz="1000">
                      <a:solidFill>
                        <a:schemeClr val="lt1"/>
                      </a:solidFill>
                      <a:latin typeface="Poppins"/>
                      <a:ea typeface="Poppins"/>
                      <a:cs typeface="Poppins"/>
                      <a:sym typeface="Poppins"/>
                    </a:endParaRPr>
                  </a:p>
                </p:txBody>
              </p:sp>
              <p:pic>
                <p:nvPicPr>
                  <p:cNvPr id="76" name="Google Shape;76;p13"/>
                  <p:cNvPicPr preferRelativeResize="0"/>
                  <p:nvPr/>
                </p:nvPicPr>
                <p:blipFill>
                  <a:blip r:embed="rId5">
                    <a:alphaModFix/>
                  </a:blip>
                  <a:stretch>
                    <a:fillRect/>
                  </a:stretch>
                </p:blipFill>
                <p:spPr>
                  <a:xfrm>
                    <a:off x="3745050" y="5657741"/>
                    <a:ext cx="203950" cy="212700"/>
                  </a:xfrm>
                  <a:prstGeom prst="rect">
                    <a:avLst/>
                  </a:prstGeom>
                  <a:noFill/>
                  <a:ln>
                    <a:noFill/>
                  </a:ln>
                </p:spPr>
              </p:pic>
            </p:grpSp>
            <p:grpSp>
              <p:nvGrpSpPr>
                <p:cNvPr id="77" name="Google Shape;77;p13"/>
                <p:cNvGrpSpPr/>
                <p:nvPr/>
              </p:nvGrpSpPr>
              <p:grpSpPr>
                <a:xfrm>
                  <a:off x="3733675" y="6255420"/>
                  <a:ext cx="2637014" cy="138600"/>
                  <a:chOff x="3733675" y="6247371"/>
                  <a:chExt cx="2637014" cy="138600"/>
                </a:xfrm>
              </p:grpSpPr>
              <p:pic>
                <p:nvPicPr>
                  <p:cNvPr id="78" name="Google Shape;78;p13"/>
                  <p:cNvPicPr preferRelativeResize="0"/>
                  <p:nvPr/>
                </p:nvPicPr>
                <p:blipFill>
                  <a:blip r:embed="rId6">
                    <a:alphaModFix/>
                  </a:blip>
                  <a:stretch>
                    <a:fillRect/>
                  </a:stretch>
                </p:blipFill>
                <p:spPr>
                  <a:xfrm>
                    <a:off x="3733675" y="6252196"/>
                    <a:ext cx="165375" cy="128950"/>
                  </a:xfrm>
                  <a:prstGeom prst="rect">
                    <a:avLst/>
                  </a:prstGeom>
                  <a:noFill/>
                  <a:ln>
                    <a:noFill/>
                  </a:ln>
                </p:spPr>
              </p:pic>
              <p:sp>
                <p:nvSpPr>
                  <p:cNvPr id="79" name="Google Shape;79;p13"/>
                  <p:cNvSpPr txBox="1"/>
                  <p:nvPr/>
                </p:nvSpPr>
                <p:spPr>
                  <a:xfrm>
                    <a:off x="4136589" y="6247371"/>
                    <a:ext cx="2234100" cy="13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uk" sz="1000">
                        <a:solidFill>
                          <a:schemeClr val="lt1"/>
                        </a:solidFill>
                        <a:latin typeface="Poppins"/>
                        <a:ea typeface="Poppins"/>
                        <a:cs typeface="Poppins"/>
                        <a:sym typeface="Poppins"/>
                      </a:rPr>
                      <a:t>info@techvisionsolutions.ltd</a:t>
                    </a:r>
                    <a:endParaRPr b="1" sz="1000">
                      <a:solidFill>
                        <a:schemeClr val="lt1"/>
                      </a:solidFill>
                      <a:latin typeface="Poppins"/>
                      <a:ea typeface="Poppins"/>
                      <a:cs typeface="Poppins"/>
                      <a:sym typeface="Poppins"/>
                    </a:endParaRPr>
                  </a:p>
                </p:txBody>
              </p:sp>
            </p:grpSp>
            <p:grpSp>
              <p:nvGrpSpPr>
                <p:cNvPr id="80" name="Google Shape;80;p13"/>
                <p:cNvGrpSpPr/>
                <p:nvPr/>
              </p:nvGrpSpPr>
              <p:grpSpPr>
                <a:xfrm>
                  <a:off x="3745050" y="6786499"/>
                  <a:ext cx="2625639" cy="186575"/>
                  <a:chOff x="3745050" y="6786499"/>
                  <a:chExt cx="2625639" cy="186575"/>
                </a:xfrm>
              </p:grpSpPr>
              <p:pic>
                <p:nvPicPr>
                  <p:cNvPr id="81" name="Google Shape;81;p13"/>
                  <p:cNvPicPr preferRelativeResize="0"/>
                  <p:nvPr/>
                </p:nvPicPr>
                <p:blipFill>
                  <a:blip r:embed="rId7">
                    <a:alphaModFix/>
                  </a:blip>
                  <a:stretch>
                    <a:fillRect/>
                  </a:stretch>
                </p:blipFill>
                <p:spPr>
                  <a:xfrm>
                    <a:off x="3745050" y="6786499"/>
                    <a:ext cx="132025" cy="186575"/>
                  </a:xfrm>
                  <a:prstGeom prst="rect">
                    <a:avLst/>
                  </a:prstGeom>
                  <a:noFill/>
                  <a:ln>
                    <a:noFill/>
                  </a:ln>
                </p:spPr>
              </p:pic>
              <p:sp>
                <p:nvSpPr>
                  <p:cNvPr id="82" name="Google Shape;82;p13"/>
                  <p:cNvSpPr txBox="1"/>
                  <p:nvPr/>
                </p:nvSpPr>
                <p:spPr>
                  <a:xfrm>
                    <a:off x="4136589" y="6810487"/>
                    <a:ext cx="2234100" cy="13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uk" sz="1000">
                        <a:solidFill>
                          <a:schemeClr val="lt1"/>
                        </a:solidFill>
                        <a:latin typeface="Poppins"/>
                        <a:ea typeface="Poppins"/>
                        <a:cs typeface="Poppins"/>
                        <a:sym typeface="Poppins"/>
                      </a:rPr>
                      <a:t>(555) 123-1167 | (555) 123-4540</a:t>
                    </a:r>
                    <a:endParaRPr b="1" sz="1000">
                      <a:solidFill>
                        <a:schemeClr val="lt1"/>
                      </a:solidFill>
                      <a:latin typeface="Poppins"/>
                      <a:ea typeface="Poppins"/>
                      <a:cs typeface="Poppins"/>
                      <a:sym typeface="Poppins"/>
                    </a:endParaRPr>
                  </a:p>
                </p:txBody>
              </p:sp>
            </p:grpSp>
          </p:grpSp>
        </p:grpSp>
      </p:grpSp>
      <p:grpSp>
        <p:nvGrpSpPr>
          <p:cNvPr id="83" name="Google Shape;83;p13"/>
          <p:cNvGrpSpPr/>
          <p:nvPr/>
        </p:nvGrpSpPr>
        <p:grpSpPr>
          <a:xfrm>
            <a:off x="6957416" y="6785800"/>
            <a:ext cx="2866925" cy="180000"/>
            <a:chOff x="6971775" y="6785800"/>
            <a:chExt cx="2866925" cy="180000"/>
          </a:xfrm>
        </p:grpSpPr>
        <p:sp>
          <p:nvSpPr>
            <p:cNvPr id="84" name="Google Shape;84;p13"/>
            <p:cNvSpPr txBox="1"/>
            <p:nvPr/>
          </p:nvSpPr>
          <p:spPr>
            <a:xfrm>
              <a:off x="6971775" y="6785800"/>
              <a:ext cx="2015400" cy="180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uk" sz="1300">
                  <a:solidFill>
                    <a:srgbClr val="295BEB"/>
                  </a:solidFill>
                  <a:latin typeface="Poppins Medium"/>
                  <a:ea typeface="Poppins Medium"/>
                  <a:cs typeface="Poppins Medium"/>
                  <a:sym typeface="Poppins Medium"/>
                </a:rPr>
                <a:t>Innovating Your Future</a:t>
              </a:r>
              <a:endParaRPr sz="1300">
                <a:solidFill>
                  <a:srgbClr val="295BEB"/>
                </a:solidFill>
                <a:latin typeface="Poppins Medium"/>
                <a:ea typeface="Poppins Medium"/>
                <a:cs typeface="Poppins Medium"/>
                <a:sym typeface="Poppins Medium"/>
              </a:endParaRPr>
            </a:p>
          </p:txBody>
        </p:sp>
        <p:sp>
          <p:nvSpPr>
            <p:cNvPr id="85" name="Google Shape;85;p13"/>
            <p:cNvSpPr/>
            <p:nvPr/>
          </p:nvSpPr>
          <p:spPr>
            <a:xfrm>
              <a:off x="9165500" y="6872225"/>
              <a:ext cx="673200" cy="28800"/>
            </a:xfrm>
            <a:prstGeom prst="rect">
              <a:avLst/>
            </a:prstGeom>
            <a:solidFill>
              <a:srgbClr val="295B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86" name="Google Shape;86;p13"/>
          <p:cNvSpPr/>
          <p:nvPr/>
        </p:nvSpPr>
        <p:spPr>
          <a:xfrm>
            <a:off x="0" y="0"/>
            <a:ext cx="95100" cy="7772400"/>
          </a:xfrm>
          <a:prstGeom prst="rect">
            <a:avLst/>
          </a:prstGeom>
          <a:solidFill>
            <a:srgbClr val="295BEB">
              <a:alpha val="7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87" name="Google Shape;87;p13"/>
          <p:cNvGrpSpPr/>
          <p:nvPr/>
        </p:nvGrpSpPr>
        <p:grpSpPr>
          <a:xfrm>
            <a:off x="6988325" y="638369"/>
            <a:ext cx="2310849" cy="222997"/>
            <a:chOff x="6988325" y="638369"/>
            <a:chExt cx="2310849" cy="222997"/>
          </a:xfrm>
        </p:grpSpPr>
        <p:sp>
          <p:nvSpPr>
            <p:cNvPr id="88" name="Google Shape;88;p13"/>
            <p:cNvSpPr txBox="1"/>
            <p:nvPr/>
          </p:nvSpPr>
          <p:spPr>
            <a:xfrm>
              <a:off x="7231574" y="649817"/>
              <a:ext cx="20676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300">
                  <a:solidFill>
                    <a:srgbClr val="451BE4"/>
                  </a:solidFill>
                  <a:latin typeface="Poppins Medium"/>
                  <a:ea typeface="Poppins Medium"/>
                  <a:cs typeface="Poppins Medium"/>
                  <a:sym typeface="Poppins Medium"/>
                </a:rPr>
                <a:t>TechVision</a:t>
              </a:r>
              <a:endParaRPr sz="1300">
                <a:solidFill>
                  <a:srgbClr val="451BE4"/>
                </a:solidFill>
                <a:latin typeface="Poppins Medium"/>
                <a:ea typeface="Poppins Medium"/>
                <a:cs typeface="Poppins Medium"/>
                <a:sym typeface="Poppins Medium"/>
              </a:endParaRPr>
            </a:p>
          </p:txBody>
        </p:sp>
        <p:pic>
          <p:nvPicPr>
            <p:cNvPr id="89" name="Google Shape;89;p13"/>
            <p:cNvPicPr preferRelativeResize="0"/>
            <p:nvPr/>
          </p:nvPicPr>
          <p:blipFill>
            <a:blip r:embed="rId8">
              <a:alphaModFix/>
            </a:blip>
            <a:stretch>
              <a:fillRect/>
            </a:stretch>
          </p:blipFill>
          <p:spPr>
            <a:xfrm>
              <a:off x="6988325" y="638369"/>
              <a:ext cx="243250" cy="222997"/>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p:nvPr/>
        </p:nvSpPr>
        <p:spPr>
          <a:xfrm>
            <a:off x="75" y="5907325"/>
            <a:ext cx="3391800" cy="1865100"/>
          </a:xfrm>
          <a:prstGeom prst="rect">
            <a:avLst/>
          </a:prstGeom>
          <a:gradFill>
            <a:gsLst>
              <a:gs pos="0">
                <a:srgbClr val="295BEB">
                  <a:alpha val="85098"/>
                </a:srgbClr>
              </a:gs>
              <a:gs pos="100000">
                <a:srgbClr val="2996EB">
                  <a:alpha val="74901"/>
                </a:srgbClr>
              </a:gs>
            </a:gsLst>
            <a:lin ang="16200038"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4"/>
          <p:cNvSpPr txBox="1"/>
          <p:nvPr/>
        </p:nvSpPr>
        <p:spPr>
          <a:xfrm>
            <a:off x="593500" y="6272250"/>
            <a:ext cx="2587800" cy="846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uk" sz="1100">
                <a:solidFill>
                  <a:schemeClr val="lt1"/>
                </a:solidFill>
                <a:latin typeface="Poppins Light"/>
                <a:ea typeface="Poppins Light"/>
                <a:cs typeface="Poppins Light"/>
                <a:sym typeface="Poppins Light"/>
              </a:rPr>
              <a:t>Every service we provide is customized to deliver the highest level of efficiency and effectiveness, helping you reach your business objectives seamlessly.</a:t>
            </a:r>
            <a:endParaRPr sz="1100">
              <a:solidFill>
                <a:schemeClr val="lt1"/>
              </a:solidFill>
              <a:latin typeface="Poppins Light"/>
              <a:ea typeface="Poppins Light"/>
              <a:cs typeface="Poppins Light"/>
              <a:sym typeface="Poppins Light"/>
            </a:endParaRPr>
          </a:p>
        </p:txBody>
      </p:sp>
      <p:grpSp>
        <p:nvGrpSpPr>
          <p:cNvPr id="96" name="Google Shape;96;p14"/>
          <p:cNvGrpSpPr/>
          <p:nvPr/>
        </p:nvGrpSpPr>
        <p:grpSpPr>
          <a:xfrm>
            <a:off x="3391825" y="0"/>
            <a:ext cx="6666575" cy="7772400"/>
            <a:chOff x="3391825" y="0"/>
            <a:chExt cx="6666575" cy="7772400"/>
          </a:xfrm>
        </p:grpSpPr>
        <p:pic>
          <p:nvPicPr>
            <p:cNvPr id="97" name="Google Shape;97;p14"/>
            <p:cNvPicPr preferRelativeResize="0"/>
            <p:nvPr/>
          </p:nvPicPr>
          <p:blipFill rotWithShape="1">
            <a:blip r:embed="rId3">
              <a:alphaModFix/>
            </a:blip>
            <a:srcRect b="0" l="11411" r="467" t="0"/>
            <a:stretch/>
          </p:blipFill>
          <p:spPr>
            <a:xfrm>
              <a:off x="3391825" y="0"/>
              <a:ext cx="6666573" cy="3645776"/>
            </a:xfrm>
            <a:prstGeom prst="rect">
              <a:avLst/>
            </a:prstGeom>
            <a:noFill/>
            <a:ln>
              <a:noFill/>
            </a:ln>
          </p:spPr>
        </p:pic>
        <p:sp>
          <p:nvSpPr>
            <p:cNvPr id="98" name="Google Shape;98;p14"/>
            <p:cNvSpPr/>
            <p:nvPr/>
          </p:nvSpPr>
          <p:spPr>
            <a:xfrm>
              <a:off x="9963300" y="0"/>
              <a:ext cx="95100" cy="7772400"/>
            </a:xfrm>
            <a:prstGeom prst="rect">
              <a:avLst/>
            </a:prstGeom>
            <a:solidFill>
              <a:srgbClr val="2996EB">
                <a:alpha val="7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99" name="Google Shape;99;p14"/>
          <p:cNvGrpSpPr/>
          <p:nvPr/>
        </p:nvGrpSpPr>
        <p:grpSpPr>
          <a:xfrm>
            <a:off x="340756" y="675090"/>
            <a:ext cx="2979994" cy="4628355"/>
            <a:chOff x="340756" y="675090"/>
            <a:chExt cx="2979994" cy="4628355"/>
          </a:xfrm>
        </p:grpSpPr>
        <p:sp>
          <p:nvSpPr>
            <p:cNvPr id="100" name="Google Shape;100;p14"/>
            <p:cNvSpPr txBox="1"/>
            <p:nvPr/>
          </p:nvSpPr>
          <p:spPr>
            <a:xfrm>
              <a:off x="340756" y="675090"/>
              <a:ext cx="2863200" cy="33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uk" sz="2400">
                  <a:solidFill>
                    <a:srgbClr val="295BEB"/>
                  </a:solidFill>
                  <a:latin typeface="Poppins"/>
                  <a:ea typeface="Poppins"/>
                  <a:cs typeface="Poppins"/>
                  <a:sym typeface="Poppins"/>
                </a:rPr>
                <a:t>Our Services:</a:t>
              </a:r>
              <a:endParaRPr sz="2400">
                <a:solidFill>
                  <a:srgbClr val="295BEB"/>
                </a:solidFill>
                <a:latin typeface="Poppins"/>
                <a:ea typeface="Poppins"/>
                <a:cs typeface="Poppins"/>
                <a:sym typeface="Poppins"/>
              </a:endParaRPr>
            </a:p>
          </p:txBody>
        </p:sp>
        <p:sp>
          <p:nvSpPr>
            <p:cNvPr id="101" name="Google Shape;101;p14"/>
            <p:cNvSpPr/>
            <p:nvPr/>
          </p:nvSpPr>
          <p:spPr>
            <a:xfrm>
              <a:off x="359997" y="1342275"/>
              <a:ext cx="673200" cy="28800"/>
            </a:xfrm>
            <a:prstGeom prst="rect">
              <a:avLst/>
            </a:prstGeom>
            <a:solidFill>
              <a:srgbClr val="295B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02" name="Google Shape;102;p14"/>
            <p:cNvGrpSpPr/>
            <p:nvPr/>
          </p:nvGrpSpPr>
          <p:grpSpPr>
            <a:xfrm>
              <a:off x="360925" y="1804525"/>
              <a:ext cx="2959826" cy="3498920"/>
              <a:chOff x="360925" y="1804525"/>
              <a:chExt cx="2959826" cy="3498920"/>
            </a:xfrm>
          </p:grpSpPr>
          <p:grpSp>
            <p:nvGrpSpPr>
              <p:cNvPr id="103" name="Google Shape;103;p14"/>
              <p:cNvGrpSpPr/>
              <p:nvPr/>
            </p:nvGrpSpPr>
            <p:grpSpPr>
              <a:xfrm>
                <a:off x="360925" y="1804525"/>
                <a:ext cx="2959825" cy="527875"/>
                <a:chOff x="360925" y="1804525"/>
                <a:chExt cx="2959825" cy="527875"/>
              </a:xfrm>
            </p:grpSpPr>
            <p:sp>
              <p:nvSpPr>
                <p:cNvPr id="104" name="Google Shape;104;p14"/>
                <p:cNvSpPr txBox="1"/>
                <p:nvPr/>
              </p:nvSpPr>
              <p:spPr>
                <a:xfrm>
                  <a:off x="597350" y="1804525"/>
                  <a:ext cx="2723400" cy="153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uk" sz="1000">
                      <a:solidFill>
                        <a:srgbClr val="295BEB"/>
                      </a:solidFill>
                      <a:latin typeface="Poppins Medium"/>
                      <a:ea typeface="Poppins Medium"/>
                      <a:cs typeface="Poppins Medium"/>
                      <a:sym typeface="Poppins Medium"/>
                    </a:rPr>
                    <a:t>Artificial Intelligence Solutions:</a:t>
                  </a:r>
                  <a:endParaRPr sz="1000">
                    <a:solidFill>
                      <a:srgbClr val="295BEB"/>
                    </a:solidFill>
                    <a:latin typeface="Poppins Medium"/>
                    <a:ea typeface="Poppins Medium"/>
                    <a:cs typeface="Poppins Medium"/>
                    <a:sym typeface="Poppins Medium"/>
                  </a:endParaRPr>
                </a:p>
              </p:txBody>
            </p:sp>
            <p:sp>
              <p:nvSpPr>
                <p:cNvPr id="105" name="Google Shape;105;p14"/>
                <p:cNvSpPr/>
                <p:nvPr/>
              </p:nvSpPr>
              <p:spPr>
                <a:xfrm>
                  <a:off x="360925" y="1833919"/>
                  <a:ext cx="95100" cy="95100"/>
                </a:xfrm>
                <a:prstGeom prst="rect">
                  <a:avLst/>
                </a:prstGeom>
                <a:solidFill>
                  <a:srgbClr val="295B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14"/>
                <p:cNvSpPr txBox="1"/>
                <p:nvPr/>
              </p:nvSpPr>
              <p:spPr>
                <a:xfrm>
                  <a:off x="597351" y="2001500"/>
                  <a:ext cx="26256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74155"/>
                      </a:solidFill>
                      <a:latin typeface="Poppins"/>
                      <a:ea typeface="Poppins"/>
                      <a:cs typeface="Poppins"/>
                      <a:sym typeface="Poppins"/>
                    </a:rPr>
                    <a:t>Leveraging AI to automate processes </a:t>
                  </a:r>
                  <a:endParaRPr sz="1000">
                    <a:solidFill>
                      <a:srgbClr val="474155"/>
                    </a:solidFill>
                    <a:latin typeface="Poppins"/>
                    <a:ea typeface="Poppins"/>
                    <a:cs typeface="Poppins"/>
                    <a:sym typeface="Poppins"/>
                  </a:endParaRPr>
                </a:p>
                <a:p>
                  <a:pPr indent="0" lvl="0" marL="0" rtl="0" algn="l">
                    <a:lnSpc>
                      <a:spcPct val="115000"/>
                    </a:lnSpc>
                    <a:spcBef>
                      <a:spcPts val="0"/>
                    </a:spcBef>
                    <a:spcAft>
                      <a:spcPts val="0"/>
                    </a:spcAft>
                    <a:buNone/>
                  </a:pPr>
                  <a:r>
                    <a:rPr lang="uk" sz="1000">
                      <a:solidFill>
                        <a:srgbClr val="474155"/>
                      </a:solidFill>
                      <a:latin typeface="Poppins"/>
                      <a:ea typeface="Poppins"/>
                      <a:cs typeface="Poppins"/>
                      <a:sym typeface="Poppins"/>
                    </a:rPr>
                    <a:t>and enhance decision-making.</a:t>
                  </a:r>
                  <a:endParaRPr sz="1000">
                    <a:solidFill>
                      <a:srgbClr val="474155"/>
                    </a:solidFill>
                    <a:latin typeface="Poppins"/>
                    <a:ea typeface="Poppins"/>
                    <a:cs typeface="Poppins"/>
                    <a:sym typeface="Poppins"/>
                  </a:endParaRPr>
                </a:p>
              </p:txBody>
            </p:sp>
          </p:grpSp>
          <p:grpSp>
            <p:nvGrpSpPr>
              <p:cNvPr id="107" name="Google Shape;107;p14"/>
              <p:cNvGrpSpPr/>
              <p:nvPr/>
            </p:nvGrpSpPr>
            <p:grpSpPr>
              <a:xfrm>
                <a:off x="360925" y="2547275"/>
                <a:ext cx="2959826" cy="527886"/>
                <a:chOff x="360925" y="1804514"/>
                <a:chExt cx="2959826" cy="527886"/>
              </a:xfrm>
            </p:grpSpPr>
            <p:sp>
              <p:nvSpPr>
                <p:cNvPr id="108" name="Google Shape;108;p14"/>
                <p:cNvSpPr txBox="1"/>
                <p:nvPr/>
              </p:nvSpPr>
              <p:spPr>
                <a:xfrm>
                  <a:off x="597351" y="1804514"/>
                  <a:ext cx="2723400" cy="153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uk" sz="1000">
                      <a:solidFill>
                        <a:srgbClr val="295BEB"/>
                      </a:solidFill>
                      <a:latin typeface="Poppins Medium"/>
                      <a:ea typeface="Poppins Medium"/>
                      <a:cs typeface="Poppins Medium"/>
                      <a:sym typeface="Poppins Medium"/>
                    </a:rPr>
                    <a:t>Cloud Computing: </a:t>
                  </a:r>
                  <a:endParaRPr sz="1000">
                    <a:solidFill>
                      <a:srgbClr val="295BEB"/>
                    </a:solidFill>
                    <a:latin typeface="Poppins Medium"/>
                    <a:ea typeface="Poppins Medium"/>
                    <a:cs typeface="Poppins Medium"/>
                    <a:sym typeface="Poppins Medium"/>
                  </a:endParaRPr>
                </a:p>
              </p:txBody>
            </p:sp>
            <p:sp>
              <p:nvSpPr>
                <p:cNvPr id="109" name="Google Shape;109;p14"/>
                <p:cNvSpPr/>
                <p:nvPr/>
              </p:nvSpPr>
              <p:spPr>
                <a:xfrm>
                  <a:off x="360925" y="1833919"/>
                  <a:ext cx="95100" cy="95100"/>
                </a:xfrm>
                <a:prstGeom prst="rect">
                  <a:avLst/>
                </a:prstGeom>
                <a:solidFill>
                  <a:srgbClr val="295B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 name="Google Shape;110;p14"/>
                <p:cNvSpPr txBox="1"/>
                <p:nvPr/>
              </p:nvSpPr>
              <p:spPr>
                <a:xfrm>
                  <a:off x="597351" y="2001500"/>
                  <a:ext cx="26256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74155"/>
                      </a:solidFill>
                      <a:latin typeface="Poppins"/>
                      <a:ea typeface="Poppins"/>
                      <a:cs typeface="Poppins"/>
                      <a:sym typeface="Poppins"/>
                    </a:rPr>
                    <a:t>Scalable and secure cloud solutions to optimize your operations.</a:t>
                  </a:r>
                  <a:endParaRPr sz="1000">
                    <a:solidFill>
                      <a:srgbClr val="474155"/>
                    </a:solidFill>
                    <a:latin typeface="Poppins"/>
                    <a:ea typeface="Poppins"/>
                    <a:cs typeface="Poppins"/>
                    <a:sym typeface="Poppins"/>
                  </a:endParaRPr>
                </a:p>
              </p:txBody>
            </p:sp>
          </p:grpSp>
          <p:grpSp>
            <p:nvGrpSpPr>
              <p:cNvPr id="111" name="Google Shape;111;p14"/>
              <p:cNvGrpSpPr/>
              <p:nvPr/>
            </p:nvGrpSpPr>
            <p:grpSpPr>
              <a:xfrm>
                <a:off x="360925" y="3290050"/>
                <a:ext cx="2959826" cy="527872"/>
                <a:chOff x="360925" y="1804528"/>
                <a:chExt cx="2959826" cy="527872"/>
              </a:xfrm>
            </p:grpSpPr>
            <p:sp>
              <p:nvSpPr>
                <p:cNvPr id="112" name="Google Shape;112;p14"/>
                <p:cNvSpPr txBox="1"/>
                <p:nvPr/>
              </p:nvSpPr>
              <p:spPr>
                <a:xfrm>
                  <a:off x="597351" y="1804528"/>
                  <a:ext cx="2723400" cy="153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uk" sz="1000">
                      <a:solidFill>
                        <a:srgbClr val="295BEB"/>
                      </a:solidFill>
                      <a:latin typeface="Poppins Medium"/>
                      <a:ea typeface="Poppins Medium"/>
                      <a:cs typeface="Poppins Medium"/>
                      <a:sym typeface="Poppins Medium"/>
                    </a:rPr>
                    <a:t>Blockchain Development:</a:t>
                  </a:r>
                  <a:endParaRPr sz="1000">
                    <a:solidFill>
                      <a:srgbClr val="295BEB"/>
                    </a:solidFill>
                    <a:latin typeface="Poppins Medium"/>
                    <a:ea typeface="Poppins Medium"/>
                    <a:cs typeface="Poppins Medium"/>
                    <a:sym typeface="Poppins Medium"/>
                  </a:endParaRPr>
                </a:p>
              </p:txBody>
            </p:sp>
            <p:sp>
              <p:nvSpPr>
                <p:cNvPr id="113" name="Google Shape;113;p14"/>
                <p:cNvSpPr/>
                <p:nvPr/>
              </p:nvSpPr>
              <p:spPr>
                <a:xfrm>
                  <a:off x="360925" y="1833919"/>
                  <a:ext cx="95100" cy="95100"/>
                </a:xfrm>
                <a:prstGeom prst="rect">
                  <a:avLst/>
                </a:prstGeom>
                <a:solidFill>
                  <a:srgbClr val="295B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 name="Google Shape;114;p14"/>
                <p:cNvSpPr txBox="1"/>
                <p:nvPr/>
              </p:nvSpPr>
              <p:spPr>
                <a:xfrm>
                  <a:off x="597351" y="2001500"/>
                  <a:ext cx="26256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74155"/>
                      </a:solidFill>
                      <a:latin typeface="Poppins"/>
                      <a:ea typeface="Poppins"/>
                      <a:cs typeface="Poppins"/>
                      <a:sym typeface="Poppins"/>
                    </a:rPr>
                    <a:t>Innovative blockchain applications for secure and transparent transactions.</a:t>
                  </a:r>
                  <a:endParaRPr sz="1000">
                    <a:solidFill>
                      <a:srgbClr val="474155"/>
                    </a:solidFill>
                    <a:latin typeface="Poppins"/>
                    <a:ea typeface="Poppins"/>
                    <a:cs typeface="Poppins"/>
                    <a:sym typeface="Poppins"/>
                  </a:endParaRPr>
                </a:p>
              </p:txBody>
            </p:sp>
          </p:grpSp>
          <p:grpSp>
            <p:nvGrpSpPr>
              <p:cNvPr id="115" name="Google Shape;115;p14"/>
              <p:cNvGrpSpPr/>
              <p:nvPr/>
            </p:nvGrpSpPr>
            <p:grpSpPr>
              <a:xfrm>
                <a:off x="360925" y="4032800"/>
                <a:ext cx="2959825" cy="527884"/>
                <a:chOff x="360925" y="1804516"/>
                <a:chExt cx="2959825" cy="527884"/>
              </a:xfrm>
            </p:grpSpPr>
            <p:sp>
              <p:nvSpPr>
                <p:cNvPr id="116" name="Google Shape;116;p14"/>
                <p:cNvSpPr txBox="1"/>
                <p:nvPr/>
              </p:nvSpPr>
              <p:spPr>
                <a:xfrm>
                  <a:off x="597350" y="1804516"/>
                  <a:ext cx="2723400" cy="153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uk" sz="1000">
                      <a:solidFill>
                        <a:srgbClr val="295BEB"/>
                      </a:solidFill>
                      <a:latin typeface="Poppins Medium"/>
                      <a:ea typeface="Poppins Medium"/>
                      <a:cs typeface="Poppins Medium"/>
                      <a:sym typeface="Poppins Medium"/>
                    </a:rPr>
                    <a:t>Data Analytics:</a:t>
                  </a:r>
                  <a:endParaRPr sz="1000">
                    <a:solidFill>
                      <a:srgbClr val="295BEB"/>
                    </a:solidFill>
                    <a:latin typeface="Poppins Medium"/>
                    <a:ea typeface="Poppins Medium"/>
                    <a:cs typeface="Poppins Medium"/>
                    <a:sym typeface="Poppins Medium"/>
                  </a:endParaRPr>
                </a:p>
              </p:txBody>
            </p:sp>
            <p:sp>
              <p:nvSpPr>
                <p:cNvPr id="117" name="Google Shape;117;p14"/>
                <p:cNvSpPr/>
                <p:nvPr/>
              </p:nvSpPr>
              <p:spPr>
                <a:xfrm>
                  <a:off x="360925" y="1833919"/>
                  <a:ext cx="95100" cy="95100"/>
                </a:xfrm>
                <a:prstGeom prst="rect">
                  <a:avLst/>
                </a:prstGeom>
                <a:solidFill>
                  <a:srgbClr val="295B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 name="Google Shape;118;p14"/>
                <p:cNvSpPr txBox="1"/>
                <p:nvPr/>
              </p:nvSpPr>
              <p:spPr>
                <a:xfrm>
                  <a:off x="597351" y="2001500"/>
                  <a:ext cx="26256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74155"/>
                      </a:solidFill>
                      <a:latin typeface="Poppins"/>
                      <a:ea typeface="Poppins"/>
                      <a:cs typeface="Poppins"/>
                      <a:sym typeface="Poppins"/>
                    </a:rPr>
                    <a:t>Transforming raw data into actionable insights to drive your business forward.</a:t>
                  </a:r>
                  <a:endParaRPr sz="1000">
                    <a:solidFill>
                      <a:srgbClr val="474155"/>
                    </a:solidFill>
                    <a:latin typeface="Poppins"/>
                    <a:ea typeface="Poppins"/>
                    <a:cs typeface="Poppins"/>
                    <a:sym typeface="Poppins"/>
                  </a:endParaRPr>
                </a:p>
              </p:txBody>
            </p:sp>
          </p:grpSp>
          <p:grpSp>
            <p:nvGrpSpPr>
              <p:cNvPr id="119" name="Google Shape;119;p14"/>
              <p:cNvGrpSpPr/>
              <p:nvPr/>
            </p:nvGrpSpPr>
            <p:grpSpPr>
              <a:xfrm>
                <a:off x="360925" y="4775575"/>
                <a:ext cx="2959826" cy="527870"/>
                <a:chOff x="360925" y="1804530"/>
                <a:chExt cx="2959826" cy="527870"/>
              </a:xfrm>
            </p:grpSpPr>
            <p:sp>
              <p:nvSpPr>
                <p:cNvPr id="120" name="Google Shape;120;p14"/>
                <p:cNvSpPr txBox="1"/>
                <p:nvPr/>
              </p:nvSpPr>
              <p:spPr>
                <a:xfrm>
                  <a:off x="597351" y="1804530"/>
                  <a:ext cx="2723400" cy="153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uk" sz="1000">
                      <a:solidFill>
                        <a:srgbClr val="295BEB"/>
                      </a:solidFill>
                      <a:latin typeface="Poppins Medium"/>
                      <a:ea typeface="Poppins Medium"/>
                      <a:cs typeface="Poppins Medium"/>
                      <a:sym typeface="Poppins Medium"/>
                    </a:rPr>
                    <a:t>Cybersecurity:</a:t>
                  </a:r>
                  <a:endParaRPr sz="1000">
                    <a:solidFill>
                      <a:srgbClr val="295BEB"/>
                    </a:solidFill>
                    <a:latin typeface="Poppins Medium"/>
                    <a:ea typeface="Poppins Medium"/>
                    <a:cs typeface="Poppins Medium"/>
                    <a:sym typeface="Poppins Medium"/>
                  </a:endParaRPr>
                </a:p>
              </p:txBody>
            </p:sp>
            <p:sp>
              <p:nvSpPr>
                <p:cNvPr id="121" name="Google Shape;121;p14"/>
                <p:cNvSpPr/>
                <p:nvPr/>
              </p:nvSpPr>
              <p:spPr>
                <a:xfrm>
                  <a:off x="360925" y="1833919"/>
                  <a:ext cx="95100" cy="95100"/>
                </a:xfrm>
                <a:prstGeom prst="rect">
                  <a:avLst/>
                </a:prstGeom>
                <a:solidFill>
                  <a:srgbClr val="295B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14"/>
                <p:cNvSpPr txBox="1"/>
                <p:nvPr/>
              </p:nvSpPr>
              <p:spPr>
                <a:xfrm>
                  <a:off x="597351" y="2001500"/>
                  <a:ext cx="26256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74155"/>
                      </a:solidFill>
                      <a:latin typeface="Poppins"/>
                      <a:ea typeface="Poppins"/>
                      <a:cs typeface="Poppins"/>
                      <a:sym typeface="Poppins"/>
                    </a:rPr>
                    <a:t>Comprehensive security measures to protect your digital assets.</a:t>
                  </a:r>
                  <a:endParaRPr sz="1000">
                    <a:solidFill>
                      <a:srgbClr val="474155"/>
                    </a:solidFill>
                    <a:latin typeface="Poppins"/>
                    <a:ea typeface="Poppins"/>
                    <a:cs typeface="Poppins"/>
                    <a:sym typeface="Poppins"/>
                  </a:endParaRPr>
                </a:p>
              </p:txBody>
            </p:sp>
          </p:grpSp>
        </p:grpSp>
      </p:grpSp>
      <p:grpSp>
        <p:nvGrpSpPr>
          <p:cNvPr id="123" name="Google Shape;123;p14"/>
          <p:cNvGrpSpPr/>
          <p:nvPr/>
        </p:nvGrpSpPr>
        <p:grpSpPr>
          <a:xfrm>
            <a:off x="3728634" y="3833563"/>
            <a:ext cx="2879616" cy="3186653"/>
            <a:chOff x="3728634" y="3833563"/>
            <a:chExt cx="2879616" cy="3186653"/>
          </a:xfrm>
        </p:grpSpPr>
        <p:grpSp>
          <p:nvGrpSpPr>
            <p:cNvPr id="124" name="Google Shape;124;p14"/>
            <p:cNvGrpSpPr/>
            <p:nvPr/>
          </p:nvGrpSpPr>
          <p:grpSpPr>
            <a:xfrm>
              <a:off x="3728634" y="3833563"/>
              <a:ext cx="2863200" cy="695985"/>
              <a:chOff x="340756" y="675090"/>
              <a:chExt cx="2863200" cy="695985"/>
            </a:xfrm>
          </p:grpSpPr>
          <p:sp>
            <p:nvSpPr>
              <p:cNvPr id="125" name="Google Shape;125;p14"/>
              <p:cNvSpPr txBox="1"/>
              <p:nvPr/>
            </p:nvSpPr>
            <p:spPr>
              <a:xfrm>
                <a:off x="340756" y="675090"/>
                <a:ext cx="2863200" cy="33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uk" sz="2400">
                    <a:solidFill>
                      <a:srgbClr val="295BEB"/>
                    </a:solidFill>
                    <a:latin typeface="Poppins"/>
                    <a:ea typeface="Poppins"/>
                    <a:cs typeface="Poppins"/>
                    <a:sym typeface="Poppins"/>
                  </a:rPr>
                  <a:t>About Us:</a:t>
                </a:r>
                <a:endParaRPr sz="2400">
                  <a:solidFill>
                    <a:srgbClr val="295BEB"/>
                  </a:solidFill>
                  <a:latin typeface="Poppins"/>
                  <a:ea typeface="Poppins"/>
                  <a:cs typeface="Poppins"/>
                  <a:sym typeface="Poppins"/>
                </a:endParaRPr>
              </a:p>
            </p:txBody>
          </p:sp>
          <p:sp>
            <p:nvSpPr>
              <p:cNvPr id="126" name="Google Shape;126;p14"/>
              <p:cNvSpPr/>
              <p:nvPr/>
            </p:nvSpPr>
            <p:spPr>
              <a:xfrm>
                <a:off x="359997" y="1342275"/>
                <a:ext cx="673200" cy="28800"/>
              </a:xfrm>
              <a:prstGeom prst="rect">
                <a:avLst/>
              </a:prstGeom>
              <a:solidFill>
                <a:srgbClr val="295B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27" name="Google Shape;127;p14"/>
            <p:cNvSpPr txBox="1"/>
            <p:nvPr/>
          </p:nvSpPr>
          <p:spPr>
            <a:xfrm>
              <a:off x="3745050" y="4947916"/>
              <a:ext cx="2863200" cy="145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200">
                  <a:solidFill>
                    <a:srgbClr val="474155"/>
                  </a:solidFill>
                  <a:latin typeface="Poppins"/>
                  <a:ea typeface="Poppins"/>
                  <a:cs typeface="Poppins"/>
                  <a:sym typeface="Poppins"/>
                </a:rPr>
                <a:t>At TechVision Solutions, we pride ourselves on delivering exceptional technology solutions tailored to meet the unique needs of our clients. Our solutions are customized to address the specific requirements of each client.</a:t>
              </a:r>
              <a:endParaRPr sz="1200">
                <a:solidFill>
                  <a:srgbClr val="474155"/>
                </a:solidFill>
                <a:latin typeface="Poppins"/>
                <a:ea typeface="Poppins"/>
                <a:cs typeface="Poppins"/>
                <a:sym typeface="Poppins"/>
              </a:endParaRPr>
            </a:p>
          </p:txBody>
        </p:sp>
        <p:sp>
          <p:nvSpPr>
            <p:cNvPr id="128" name="Google Shape;128;p14"/>
            <p:cNvSpPr txBox="1"/>
            <p:nvPr/>
          </p:nvSpPr>
          <p:spPr>
            <a:xfrm>
              <a:off x="3745050" y="6623016"/>
              <a:ext cx="28632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200">
                  <a:solidFill>
                    <a:srgbClr val="295BEB"/>
                  </a:solidFill>
                  <a:latin typeface="Poppins"/>
                  <a:ea typeface="Poppins"/>
                  <a:cs typeface="Poppins"/>
                  <a:sym typeface="Poppins"/>
                </a:rPr>
                <a:t>Our mission is to drive progress by integrating advanced technology.</a:t>
              </a:r>
              <a:endParaRPr sz="1200">
                <a:solidFill>
                  <a:srgbClr val="295BEB"/>
                </a:solidFill>
                <a:latin typeface="Poppins"/>
                <a:ea typeface="Poppins"/>
                <a:cs typeface="Poppins"/>
                <a:sym typeface="Poppins"/>
              </a:endParaRPr>
            </a:p>
          </p:txBody>
        </p:sp>
      </p:grpSp>
      <p:grpSp>
        <p:nvGrpSpPr>
          <p:cNvPr id="129" name="Google Shape;129;p14"/>
          <p:cNvGrpSpPr/>
          <p:nvPr/>
        </p:nvGrpSpPr>
        <p:grpSpPr>
          <a:xfrm>
            <a:off x="6958750" y="3833563"/>
            <a:ext cx="2864618" cy="3153609"/>
            <a:chOff x="6958750" y="3833563"/>
            <a:chExt cx="2864618" cy="3153609"/>
          </a:xfrm>
        </p:grpSpPr>
        <p:grpSp>
          <p:nvGrpSpPr>
            <p:cNvPr id="130" name="Google Shape;130;p14"/>
            <p:cNvGrpSpPr/>
            <p:nvPr/>
          </p:nvGrpSpPr>
          <p:grpSpPr>
            <a:xfrm>
              <a:off x="6960168" y="3833563"/>
              <a:ext cx="2863200" cy="695985"/>
              <a:chOff x="340756" y="675090"/>
              <a:chExt cx="2863200" cy="695985"/>
            </a:xfrm>
          </p:grpSpPr>
          <p:sp>
            <p:nvSpPr>
              <p:cNvPr id="131" name="Google Shape;131;p14"/>
              <p:cNvSpPr txBox="1"/>
              <p:nvPr/>
            </p:nvSpPr>
            <p:spPr>
              <a:xfrm>
                <a:off x="340756" y="675090"/>
                <a:ext cx="2863200" cy="33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uk" sz="2400">
                    <a:solidFill>
                      <a:srgbClr val="295BEB"/>
                    </a:solidFill>
                    <a:latin typeface="Poppins"/>
                    <a:ea typeface="Poppins"/>
                    <a:cs typeface="Poppins"/>
                    <a:sym typeface="Poppins"/>
                  </a:rPr>
                  <a:t>Why Choose Us?</a:t>
                </a:r>
                <a:endParaRPr sz="2400">
                  <a:solidFill>
                    <a:srgbClr val="295BEB"/>
                  </a:solidFill>
                  <a:latin typeface="Poppins"/>
                  <a:ea typeface="Poppins"/>
                  <a:cs typeface="Poppins"/>
                  <a:sym typeface="Poppins"/>
                </a:endParaRPr>
              </a:p>
            </p:txBody>
          </p:sp>
          <p:sp>
            <p:nvSpPr>
              <p:cNvPr id="132" name="Google Shape;132;p14"/>
              <p:cNvSpPr/>
              <p:nvPr/>
            </p:nvSpPr>
            <p:spPr>
              <a:xfrm>
                <a:off x="355648" y="1342275"/>
                <a:ext cx="673200" cy="28800"/>
              </a:xfrm>
              <a:prstGeom prst="rect">
                <a:avLst/>
              </a:prstGeom>
              <a:solidFill>
                <a:srgbClr val="295B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33" name="Google Shape;133;p14"/>
            <p:cNvSpPr txBox="1"/>
            <p:nvPr/>
          </p:nvSpPr>
          <p:spPr>
            <a:xfrm>
              <a:off x="6958755" y="4947925"/>
              <a:ext cx="2850300" cy="554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uk" sz="1200">
                  <a:solidFill>
                    <a:srgbClr val="295BEB"/>
                  </a:solidFill>
                  <a:latin typeface="Poppins"/>
                  <a:ea typeface="Poppins"/>
                  <a:cs typeface="Poppins"/>
                  <a:sym typeface="Poppins"/>
                </a:rPr>
                <a:t>Expertise: </a:t>
              </a:r>
              <a:r>
                <a:rPr lang="uk" sz="1200">
                  <a:solidFill>
                    <a:srgbClr val="474155"/>
                  </a:solidFill>
                  <a:latin typeface="Poppins"/>
                  <a:ea typeface="Poppins"/>
                  <a:cs typeface="Poppins"/>
                  <a:sym typeface="Poppins"/>
                </a:rPr>
                <a:t>Our team consists of seasoned professionals with profound industry knowledge.</a:t>
              </a:r>
              <a:endParaRPr b="1" sz="1200">
                <a:solidFill>
                  <a:srgbClr val="295BEB"/>
                </a:solidFill>
                <a:latin typeface="Poppins"/>
                <a:ea typeface="Poppins"/>
                <a:cs typeface="Poppins"/>
                <a:sym typeface="Poppins"/>
              </a:endParaRPr>
            </a:p>
          </p:txBody>
        </p:sp>
        <p:sp>
          <p:nvSpPr>
            <p:cNvPr id="134" name="Google Shape;134;p14"/>
            <p:cNvSpPr txBox="1"/>
            <p:nvPr/>
          </p:nvSpPr>
          <p:spPr>
            <a:xfrm>
              <a:off x="6958750" y="5782899"/>
              <a:ext cx="2850300" cy="554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uk" sz="1200">
                  <a:solidFill>
                    <a:srgbClr val="295BEB"/>
                  </a:solidFill>
                  <a:latin typeface="Poppins"/>
                  <a:ea typeface="Poppins"/>
                  <a:cs typeface="Poppins"/>
                  <a:sym typeface="Poppins"/>
                </a:rPr>
                <a:t>Quality: </a:t>
              </a:r>
              <a:r>
                <a:rPr lang="uk" sz="1200">
                  <a:solidFill>
                    <a:srgbClr val="474155"/>
                  </a:solidFill>
                  <a:latin typeface="Poppins"/>
                  <a:ea typeface="Poppins"/>
                  <a:cs typeface="Poppins"/>
                  <a:sym typeface="Poppins"/>
                </a:rPr>
                <a:t>We are committed to excellence, ensuring our solutions are of the highest quality.</a:t>
              </a:r>
              <a:endParaRPr sz="1200">
                <a:solidFill>
                  <a:srgbClr val="295BEB"/>
                </a:solidFill>
                <a:latin typeface="Poppins"/>
                <a:ea typeface="Poppins"/>
                <a:cs typeface="Poppins"/>
                <a:sym typeface="Poppins"/>
              </a:endParaRPr>
            </a:p>
          </p:txBody>
        </p:sp>
        <p:sp>
          <p:nvSpPr>
            <p:cNvPr id="135" name="Google Shape;135;p14"/>
            <p:cNvSpPr txBox="1"/>
            <p:nvPr/>
          </p:nvSpPr>
          <p:spPr>
            <a:xfrm>
              <a:off x="6958750" y="6617872"/>
              <a:ext cx="2850300" cy="369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uk" sz="1200">
                  <a:solidFill>
                    <a:srgbClr val="295BEB"/>
                  </a:solidFill>
                  <a:latin typeface="Poppins"/>
                  <a:ea typeface="Poppins"/>
                  <a:cs typeface="Poppins"/>
                  <a:sym typeface="Poppins"/>
                </a:rPr>
                <a:t>Innovative Edge: </a:t>
              </a:r>
              <a:r>
                <a:rPr lang="uk" sz="1200">
                  <a:solidFill>
                    <a:srgbClr val="474155"/>
                  </a:solidFill>
                  <a:latin typeface="Poppins"/>
                  <a:ea typeface="Poppins"/>
                  <a:cs typeface="Poppins"/>
                  <a:sym typeface="Poppins"/>
                </a:rPr>
                <a:t>We utilize the latest technological advancements.</a:t>
              </a:r>
              <a:endParaRPr sz="1200">
                <a:solidFill>
                  <a:srgbClr val="474155"/>
                </a:solidFill>
                <a:latin typeface="Poppins"/>
                <a:ea typeface="Poppins"/>
                <a:cs typeface="Poppins"/>
                <a:sym typeface="Poppins"/>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