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Great Vibes"/>
      <p:regular r:id="rId12"/>
    </p:embeddedFont>
    <p:embeddedFont>
      <p:font typeface="ABeeZee"/>
      <p:regular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70">
          <p15:clr>
            <a:srgbClr val="747775"/>
          </p15:clr>
        </p15:guide>
        <p15:guide id="2" pos="1814">
          <p15:clr>
            <a:srgbClr val="747775"/>
          </p15:clr>
        </p15:guide>
        <p15:guide id="3" pos="2098">
          <p15:clr>
            <a:srgbClr val="747775"/>
          </p15:clr>
        </p15:guide>
        <p15:guide id="4" pos="4238">
          <p15:clr>
            <a:srgbClr val="747775"/>
          </p15:clr>
        </p15:guide>
        <p15:guide id="5" pos="4479">
          <p15:clr>
            <a:srgbClr val="747775"/>
          </p15:clr>
        </p15:guide>
        <p15:guide id="6" pos="6123">
          <p15:clr>
            <a:srgbClr val="747775"/>
          </p15:clr>
        </p15:guide>
        <p15:guide id="7" orient="horz" pos="39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"/>
        <p:guide pos="1814"/>
        <p:guide pos="2098"/>
        <p:guide pos="4238"/>
        <p:guide pos="4479"/>
        <p:guide pos="6123"/>
        <p:guide pos="3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ABeeZee-regular.fntdata"/><Relationship Id="rId12" Type="http://schemas.openxmlformats.org/officeDocument/2006/relationships/font" Target="fonts/GreatVibe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14" Type="http://schemas.openxmlformats.org/officeDocument/2006/relationships/font" Target="fonts/ABeeZe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e6e14a7c6_0_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e6e14a7c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9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17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9100" cy="11421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91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50200" cy="2240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50200" cy="1866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11" Type="http://schemas.openxmlformats.org/officeDocument/2006/relationships/image" Target="../media/image4.png"/><Relationship Id="rId10" Type="http://schemas.openxmlformats.org/officeDocument/2006/relationships/image" Target="../media/image2.png"/><Relationship Id="rId12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13.jp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1929" l="21937" r="-7" t="0"/>
          <a:stretch/>
        </p:blipFill>
        <p:spPr>
          <a:xfrm>
            <a:off x="3330012" y="0"/>
            <a:ext cx="3398400" cy="50988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330000" y="4473425"/>
            <a:ext cx="3398400" cy="3299100"/>
          </a:xfrm>
          <a:prstGeom prst="rect">
            <a:avLst/>
          </a:prstGeom>
          <a:solidFill>
            <a:srgbClr val="C6D7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3103" l="0" r="16282" t="0"/>
          <a:stretch/>
        </p:blipFill>
        <p:spPr>
          <a:xfrm>
            <a:off x="6875125" y="6248850"/>
            <a:ext cx="3183274" cy="15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0682" l="24636" r="0" t="0"/>
          <a:stretch/>
        </p:blipFill>
        <p:spPr>
          <a:xfrm>
            <a:off x="0" y="6216150"/>
            <a:ext cx="2787475" cy="1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97250" y="402276"/>
            <a:ext cx="252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3A413F"/>
                </a:solidFill>
                <a:latin typeface="Great Vibes"/>
                <a:ea typeface="Great Vibes"/>
                <a:cs typeface="Great Vibes"/>
                <a:sym typeface="Great Vibes"/>
              </a:rPr>
              <a:t>Introduction</a:t>
            </a:r>
            <a:endParaRPr sz="3600">
              <a:solidFill>
                <a:srgbClr val="3A413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02225" y="1311175"/>
            <a:ext cx="27114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rPr>
              <a:t>Welcome to Spa &amp; Massage Salon, where relaxation meets revitalization. Step into our oasis of tranquility and embark on a journey to inner harmony and wellness.</a:t>
            </a:r>
            <a:endParaRPr sz="1100">
              <a:solidFill>
                <a:srgbClr val="8589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253007" y="2624500"/>
            <a:ext cx="2609700" cy="2609700"/>
            <a:chOff x="253007" y="2624500"/>
            <a:chExt cx="2609700" cy="2609700"/>
          </a:xfrm>
        </p:grpSpPr>
        <p:pic>
          <p:nvPicPr>
            <p:cNvPr id="61" name="Google Shape;61;p13"/>
            <p:cNvPicPr preferRelativeResize="0"/>
            <p:nvPr/>
          </p:nvPicPr>
          <p:blipFill rotWithShape="1">
            <a:blip r:embed="rId6">
              <a:alphaModFix/>
            </a:blip>
            <a:srcRect b="534" l="29382" r="31006" t="40036"/>
            <a:stretch/>
          </p:blipFill>
          <p:spPr>
            <a:xfrm>
              <a:off x="253007" y="2624500"/>
              <a:ext cx="2609700" cy="2609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62" name="Google Shape;62;p13"/>
            <p:cNvSpPr/>
            <p:nvPr/>
          </p:nvSpPr>
          <p:spPr>
            <a:xfrm>
              <a:off x="387857" y="2759350"/>
              <a:ext cx="2340000" cy="2340000"/>
            </a:xfrm>
            <a:prstGeom prst="ellipse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202225" y="5686060"/>
            <a:ext cx="27114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rPr>
              <a:t>Our mission is to provide an escape from the stresses of everyday life by offering luxurious spa experiences that rejuvenate the body, mind, and spirit.</a:t>
            </a:r>
            <a:endParaRPr sz="1100">
              <a:solidFill>
                <a:srgbClr val="8589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7080781" y="1625312"/>
            <a:ext cx="2609700" cy="2609700"/>
            <a:chOff x="7110010" y="4234337"/>
            <a:chExt cx="2609700" cy="2609700"/>
          </a:xfrm>
        </p:grpSpPr>
        <p:pic>
          <p:nvPicPr>
            <p:cNvPr id="65" name="Google Shape;65;p13"/>
            <p:cNvPicPr preferRelativeResize="0"/>
            <p:nvPr/>
          </p:nvPicPr>
          <p:blipFill rotWithShape="1">
            <a:blip r:embed="rId7">
              <a:alphaModFix/>
            </a:blip>
            <a:srcRect b="3578" l="11292" r="29367" t="7414"/>
            <a:stretch/>
          </p:blipFill>
          <p:spPr>
            <a:xfrm>
              <a:off x="7110010" y="4234337"/>
              <a:ext cx="2609700" cy="2609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66" name="Google Shape;66;p13"/>
            <p:cNvSpPr/>
            <p:nvPr/>
          </p:nvSpPr>
          <p:spPr>
            <a:xfrm>
              <a:off x="7244860" y="4369187"/>
              <a:ext cx="2340000" cy="2340000"/>
            </a:xfrm>
            <a:prstGeom prst="ellipse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7" name="Google Shape;67;p13"/>
          <p:cNvPicPr preferRelativeResize="0"/>
          <p:nvPr/>
        </p:nvPicPr>
        <p:blipFill rotWithShape="1">
          <a:blip r:embed="rId8">
            <a:alphaModFix/>
          </a:blip>
          <a:srcRect b="0" l="0" r="0" t="46794"/>
          <a:stretch/>
        </p:blipFill>
        <p:spPr>
          <a:xfrm>
            <a:off x="4452900" y="0"/>
            <a:ext cx="5371124" cy="7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6905581" y="4739530"/>
            <a:ext cx="2960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300">
                <a:solidFill>
                  <a:srgbClr val="3A413F"/>
                </a:solidFill>
                <a:latin typeface="Great Vibes"/>
                <a:ea typeface="Great Vibes"/>
                <a:cs typeface="Great Vibes"/>
                <a:sym typeface="Great Vibes"/>
              </a:rPr>
              <a:t>Beauty Salon</a:t>
            </a:r>
            <a:endParaRPr sz="4300">
              <a:solidFill>
                <a:srgbClr val="3A413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905581" y="7159774"/>
            <a:ext cx="296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rPr>
              <a:t>Relax, Rejuvenate, Renew</a:t>
            </a:r>
            <a:endParaRPr sz="1200">
              <a:solidFill>
                <a:srgbClr val="8589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549150" y="4739530"/>
            <a:ext cx="2960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rgbClr val="3A413F"/>
                </a:solidFill>
                <a:latin typeface="Great Vibes"/>
                <a:ea typeface="Great Vibes"/>
                <a:cs typeface="Great Vibes"/>
                <a:sym typeface="Great Vibes"/>
              </a:rPr>
              <a:t>Contact Us</a:t>
            </a:r>
            <a:endParaRPr sz="4100">
              <a:solidFill>
                <a:srgbClr val="3A413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549150" y="5529150"/>
            <a:ext cx="2960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Example@mail.com</a:t>
            </a:r>
            <a:endParaRPr sz="1100"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Example.com</a:t>
            </a:r>
            <a:endParaRPr sz="1100"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5703 Rippin Crescent Apt.</a:t>
            </a:r>
            <a:endParaRPr sz="1100"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185, New Tremaine</a:t>
            </a:r>
            <a:endParaRPr sz="1100"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+1 012-345-6789</a:t>
            </a:r>
            <a:endParaRPr sz="1100"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725800" y="7187225"/>
            <a:ext cx="2606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@yournamespasalon</a:t>
            </a:r>
            <a:endParaRPr sz="900"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609862" y="394533"/>
            <a:ext cx="25212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rgbClr val="858987"/>
                </a:solidFill>
                <a:latin typeface="Great Vibes"/>
                <a:ea typeface="Great Vibes"/>
                <a:cs typeface="Great Vibes"/>
                <a:sym typeface="Great Vibes"/>
              </a:rPr>
              <a:t>Indulge in 			Tranquility</a:t>
            </a:r>
            <a:endParaRPr sz="3200">
              <a:solidFill>
                <a:srgbClr val="858987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905581" y="5535837"/>
            <a:ext cx="296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SPA &amp; MASSAGE</a:t>
            </a:r>
            <a:endParaRPr sz="2200"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75" name="Google Shape;75;p13"/>
          <p:cNvGrpSpPr/>
          <p:nvPr/>
        </p:nvGrpSpPr>
        <p:grpSpPr>
          <a:xfrm>
            <a:off x="4349702" y="6781678"/>
            <a:ext cx="1386361" cy="269250"/>
            <a:chOff x="4349702" y="6781678"/>
            <a:chExt cx="1386361" cy="269250"/>
          </a:xfrm>
        </p:grpSpPr>
        <p:pic>
          <p:nvPicPr>
            <p:cNvPr id="76" name="Google Shape;76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349702" y="6781678"/>
              <a:ext cx="139286" cy="26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635604" y="6781680"/>
              <a:ext cx="269225" cy="269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051445" y="6807400"/>
              <a:ext cx="321239" cy="23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519300" y="6792440"/>
              <a:ext cx="216763" cy="247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0" y="4451675"/>
            <a:ext cx="3330000" cy="3333300"/>
            <a:chOff x="3364200" y="8110425"/>
            <a:chExt cx="3330000" cy="3333300"/>
          </a:xfrm>
        </p:grpSpPr>
        <p:pic>
          <p:nvPicPr>
            <p:cNvPr id="85" name="Google Shape;85;p14"/>
            <p:cNvPicPr preferRelativeResize="0"/>
            <p:nvPr/>
          </p:nvPicPr>
          <p:blipFill rotWithShape="1">
            <a:blip r:embed="rId3">
              <a:alphaModFix/>
            </a:blip>
            <a:srcRect b="0" l="31717" r="3986" t="3456"/>
            <a:stretch/>
          </p:blipFill>
          <p:spPr>
            <a:xfrm>
              <a:off x="3364200" y="8110425"/>
              <a:ext cx="3330000" cy="33333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>
              <a:noFill/>
            </a:ln>
          </p:spPr>
        </p:pic>
        <p:sp>
          <p:nvSpPr>
            <p:cNvPr id="86" name="Google Shape;86;p14"/>
            <p:cNvSpPr/>
            <p:nvPr/>
          </p:nvSpPr>
          <p:spPr>
            <a:xfrm>
              <a:off x="3472800" y="8227425"/>
              <a:ext cx="3112800" cy="3111000"/>
            </a:xfrm>
            <a:prstGeom prst="round2SameRect">
              <a:avLst>
                <a:gd fmla="val 49940" name="adj1"/>
                <a:gd fmla="val 0" name="adj2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" name="Google Shape;87;p14"/>
          <p:cNvPicPr preferRelativeResize="0"/>
          <p:nvPr/>
        </p:nvPicPr>
        <p:blipFill rotWithShape="1">
          <a:blip r:embed="rId4">
            <a:alphaModFix/>
          </a:blip>
          <a:srcRect b="2037" l="1335" r="18703" t="0"/>
          <a:stretch/>
        </p:blipFill>
        <p:spPr>
          <a:xfrm>
            <a:off x="6728400" y="0"/>
            <a:ext cx="3330000" cy="27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6728400" y="2718575"/>
            <a:ext cx="3330000" cy="2338200"/>
          </a:xfrm>
          <a:prstGeom prst="rect">
            <a:avLst/>
          </a:prstGeom>
          <a:solidFill>
            <a:srgbClr val="C6D7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6913350" y="2984680"/>
            <a:ext cx="2960100" cy="1703363"/>
            <a:chOff x="6886838" y="2984680"/>
            <a:chExt cx="2960100" cy="1703363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6886838" y="2984680"/>
              <a:ext cx="29601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800">
                  <a:solidFill>
                    <a:srgbClr val="3A413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35%</a:t>
              </a:r>
              <a:r>
                <a:rPr lang="uk" sz="4100">
                  <a:solidFill>
                    <a:srgbClr val="3A413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 </a:t>
              </a:r>
              <a:r>
                <a:rPr lang="uk" sz="3100">
                  <a:solidFill>
                    <a:srgbClr val="3A413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Special Ofer</a:t>
              </a:r>
              <a:endParaRPr sz="3100">
                <a:solidFill>
                  <a:srgbClr val="3A413F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982988" y="3858244"/>
              <a:ext cx="27678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ABeeZee"/>
                  <a:ea typeface="ABeeZee"/>
                  <a:cs typeface="ABeeZee"/>
                  <a:sym typeface="ABeeZee"/>
                </a:rPr>
                <a:t>Indulge in the ultimate relaxation with our exclusive Blissful Escape Package designed to rejuvenate your body and mind.</a:t>
              </a:r>
              <a:endParaRPr sz="1100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pic>
        <p:nvPicPr>
          <p:cNvPr id="92" name="Google Shape;92;p14"/>
          <p:cNvPicPr preferRelativeResize="0"/>
          <p:nvPr/>
        </p:nvPicPr>
        <p:blipFill rotWithShape="1">
          <a:blip r:embed="rId5">
            <a:alphaModFix/>
          </a:blip>
          <a:srcRect b="8154" l="3619" r="25548" t="2916"/>
          <a:stretch/>
        </p:blipFill>
        <p:spPr>
          <a:xfrm flipH="1">
            <a:off x="6728400" y="5056775"/>
            <a:ext cx="3330000" cy="271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6">
            <a:alphaModFix/>
          </a:blip>
          <a:srcRect b="0" l="0" r="0" t="17952"/>
          <a:stretch/>
        </p:blipFill>
        <p:spPr>
          <a:xfrm>
            <a:off x="1108350" y="0"/>
            <a:ext cx="6303826" cy="8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7">
            <a:alphaModFix/>
          </a:blip>
          <a:srcRect b="31403" l="8784" r="0" t="0"/>
          <a:stretch/>
        </p:blipFill>
        <p:spPr>
          <a:xfrm>
            <a:off x="-9820" y="6941330"/>
            <a:ext cx="4982599" cy="8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413475" y="1474897"/>
            <a:ext cx="2960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3A413F"/>
                </a:solidFill>
                <a:latin typeface="Great Vibes"/>
                <a:ea typeface="Great Vibes"/>
                <a:cs typeface="Great Vibes"/>
                <a:sym typeface="Great Vibes"/>
              </a:rPr>
              <a:t>Our Services Offered</a:t>
            </a:r>
            <a:endParaRPr sz="3100">
              <a:solidFill>
                <a:srgbClr val="3A413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686676" y="2309250"/>
            <a:ext cx="2787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rPr>
              <a:t>MASSAGE THERAPIES:</a:t>
            </a:r>
            <a:endParaRPr>
              <a:solidFill>
                <a:srgbClr val="3A41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3686675" y="2618750"/>
            <a:ext cx="2792300" cy="169209"/>
            <a:chOff x="3686675" y="2618750"/>
            <a:chExt cx="2792300" cy="169209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3686675" y="2618759"/>
              <a:ext cx="139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Swedish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5383975" y="2618750"/>
              <a:ext cx="1095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$55.00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3686675" y="2882050"/>
            <a:ext cx="2792400" cy="169209"/>
            <a:chOff x="3686675" y="2882050"/>
            <a:chExt cx="2792400" cy="169209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3686675" y="2882059"/>
              <a:ext cx="139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Deep tissue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5371475" y="2882050"/>
              <a:ext cx="110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$75.00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3686675" y="3162150"/>
            <a:ext cx="2792450" cy="169209"/>
            <a:chOff x="3686675" y="2618750"/>
            <a:chExt cx="2792450" cy="169209"/>
          </a:xfrm>
        </p:grpSpPr>
        <p:sp>
          <p:nvSpPr>
            <p:cNvPr id="104" name="Google Shape;104;p14"/>
            <p:cNvSpPr txBox="1"/>
            <p:nvPr/>
          </p:nvSpPr>
          <p:spPr>
            <a:xfrm>
              <a:off x="3686675" y="2618759"/>
              <a:ext cx="139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Hot stone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5433925" y="2618750"/>
              <a:ext cx="1045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$60.00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3686675" y="3425450"/>
            <a:ext cx="2792525" cy="169209"/>
            <a:chOff x="3686675" y="2882050"/>
            <a:chExt cx="2792525" cy="169209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3686675" y="2882059"/>
              <a:ext cx="139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Aromatherapy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5517700" y="2882050"/>
              <a:ext cx="96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$45.00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3686675" y="3940624"/>
            <a:ext cx="2792450" cy="1022109"/>
            <a:chOff x="3686675" y="3940624"/>
            <a:chExt cx="2792450" cy="1022109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3686676" y="3940624"/>
              <a:ext cx="2787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A413F"/>
                  </a:solidFill>
                  <a:latin typeface="ABeeZee"/>
                  <a:ea typeface="ABeeZee"/>
                  <a:cs typeface="ABeeZee"/>
                  <a:sym typeface="ABeeZee"/>
                </a:rPr>
                <a:t>SPA TREATMENTS:</a:t>
              </a:r>
              <a:endParaRPr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3686675" y="4250134"/>
              <a:ext cx="139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Facials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5383975" y="4250124"/>
              <a:ext cx="1095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$60.00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3686675" y="4513434"/>
              <a:ext cx="139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Body scrubs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5371475" y="4513424"/>
              <a:ext cx="110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$70.00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3686675" y="4793534"/>
              <a:ext cx="139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Wraps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5433925" y="4793524"/>
              <a:ext cx="1045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$75.00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3686675" y="5284099"/>
            <a:ext cx="2792250" cy="986901"/>
            <a:chOff x="3686675" y="3940624"/>
            <a:chExt cx="2792250" cy="986901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3686676" y="3940624"/>
              <a:ext cx="2787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A413F"/>
                  </a:solidFill>
                  <a:latin typeface="ABeeZee"/>
                  <a:ea typeface="ABeeZee"/>
                  <a:cs typeface="ABeeZee"/>
                  <a:sym typeface="ABeeZee"/>
                </a:rPr>
                <a:t>WELLNESS PACKAGES:</a:t>
              </a:r>
              <a:endParaRPr>
                <a:solidFill>
                  <a:srgbClr val="3A413F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3686675" y="4250125"/>
              <a:ext cx="22821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Details about package deals 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combining different services 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for a comprehensive spa experience.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5947925" y="4245975"/>
              <a:ext cx="531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A413F"/>
                  </a:solidFill>
                  <a:latin typeface="Roboto"/>
                  <a:ea typeface="Roboto"/>
                  <a:cs typeface="Roboto"/>
                  <a:sym typeface="Roboto"/>
                </a:rPr>
                <a:t>$90.00</a:t>
              </a:r>
              <a:endParaRPr sz="1100">
                <a:solidFill>
                  <a:srgbClr val="3A4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" name="Google Shape;121;p14"/>
          <p:cNvSpPr txBox="1"/>
          <p:nvPr/>
        </p:nvSpPr>
        <p:spPr>
          <a:xfrm>
            <a:off x="98550" y="424197"/>
            <a:ext cx="2960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3A413F"/>
                </a:solidFill>
                <a:latin typeface="Great Vibes"/>
                <a:ea typeface="Great Vibes"/>
                <a:cs typeface="Great Vibes"/>
                <a:sym typeface="Great Vibes"/>
              </a:rPr>
              <a:t>Why Choose Us</a:t>
            </a:r>
            <a:endParaRPr sz="3100">
              <a:solidFill>
                <a:srgbClr val="3A413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grpSp>
        <p:nvGrpSpPr>
          <p:cNvPr id="122" name="Google Shape;122;p14"/>
          <p:cNvGrpSpPr/>
          <p:nvPr/>
        </p:nvGrpSpPr>
        <p:grpSpPr>
          <a:xfrm>
            <a:off x="258200" y="1292868"/>
            <a:ext cx="2621700" cy="2808246"/>
            <a:chOff x="258200" y="1292868"/>
            <a:chExt cx="2621700" cy="2808246"/>
          </a:xfrm>
        </p:grpSpPr>
        <p:sp>
          <p:nvSpPr>
            <p:cNvPr id="123" name="Google Shape;123;p14"/>
            <p:cNvSpPr txBox="1"/>
            <p:nvPr/>
          </p:nvSpPr>
          <p:spPr>
            <a:xfrm>
              <a:off x="258200" y="1292868"/>
              <a:ext cx="26217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Our certified and experienced therapists provide personalized care tailored to your needs, ensuring a blissful experience.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258200" y="2358291"/>
              <a:ext cx="26217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Immerse yourself in our serene 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environment, designed to promote 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relaxation  and tranquility.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258200" y="3423714"/>
              <a:ext cx="26217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58987"/>
                  </a:solidFill>
                  <a:latin typeface="Roboto"/>
                  <a:ea typeface="Roboto"/>
                  <a:cs typeface="Roboto"/>
                  <a:sym typeface="Roboto"/>
                </a:rPr>
                <a:t>We use premium, natural products to enhance your spa experience, leaving you refreshed and glowing.</a:t>
              </a:r>
              <a:endParaRPr sz="1100">
                <a:solidFill>
                  <a:srgbClr val="85898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