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9">
          <p15:clr>
            <a:srgbClr val="747775"/>
          </p15:clr>
        </p15:guide>
        <p15:guide id="2" pos="451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9"/>
        <p:guide pos="451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75729" y="240384"/>
            <a:ext cx="2685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4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MICHAEL ADAMS</a:t>
            </a:r>
            <a:endParaRPr b="1" sz="24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95519" y="711364"/>
            <a:ext cx="6769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+44 7555 123456  -  michael.adams@mail.ltd  -  linkedin.com/in/exampleadams   -  github.com/</a:t>
            </a:r>
            <a:r>
              <a:rPr lang="uk" sz="10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exampleadams</a:t>
            </a:r>
            <a:endParaRPr sz="10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84504" y="1186600"/>
            <a:ext cx="1305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EDUCATION</a:t>
            </a:r>
            <a:endParaRPr b="1" sz="11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394425" y="1395625"/>
            <a:ext cx="6769800" cy="0"/>
          </a:xfrm>
          <a:prstGeom prst="straightConnector1">
            <a:avLst/>
          </a:prstGeom>
          <a:noFill/>
          <a:ln cap="flat" cmpd="sng" w="952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384498" y="1581499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Imperial College London  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220823" y="1581499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Expected: June 2025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4502" y="1751475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Bachelor of Science in Computer Science (GPA: 4.0 / 4.0)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395525" y="2086361"/>
            <a:ext cx="6768675" cy="138600"/>
            <a:chOff x="395525" y="2081575"/>
            <a:chExt cx="6768675" cy="138600"/>
          </a:xfrm>
        </p:grpSpPr>
        <p:sp>
          <p:nvSpPr>
            <p:cNvPr id="62" name="Google Shape;62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Relevant Coursework: Software Engineering Principles, Cloud Computing, Data Structures and Algorithms (C++), 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395525" y="2252070"/>
            <a:ext cx="6768675" cy="138600"/>
            <a:chOff x="395525" y="2252070"/>
            <a:chExt cx="6768675" cy="138600"/>
          </a:xfrm>
        </p:grpSpPr>
        <p:sp>
          <p:nvSpPr>
            <p:cNvPr id="65" name="Google Shape;65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Artificial </a:t>
              </a: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Intelligence (Python), Web Development (JavaScript).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384504" y="2585277"/>
            <a:ext cx="1305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EXPERIENCE</a:t>
            </a:r>
            <a:endParaRPr b="1" sz="11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394425" y="2794302"/>
            <a:ext cx="6769800" cy="0"/>
          </a:xfrm>
          <a:prstGeom prst="straightConnector1">
            <a:avLst/>
          </a:prstGeom>
          <a:noFill/>
          <a:ln cap="flat" cmpd="sng" w="952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 txBox="1"/>
          <p:nvPr/>
        </p:nvSpPr>
        <p:spPr>
          <a:xfrm>
            <a:off x="384498" y="2980176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NextGen Technologies    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220823" y="2980176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July 2023 – Present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84502" y="3150489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Software Engineer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395525" y="3641935"/>
            <a:ext cx="6768675" cy="138600"/>
            <a:chOff x="395525" y="2081575"/>
            <a:chExt cx="6768675" cy="138600"/>
          </a:xfrm>
        </p:grpSpPr>
        <p:sp>
          <p:nvSpPr>
            <p:cNvPr id="73" name="Google Shape;73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Architected a microservices-based backend system using Node.js and Express, improving API performance by 35%.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395525" y="3806196"/>
            <a:ext cx="6768675" cy="138600"/>
            <a:chOff x="395525" y="2252070"/>
            <a:chExt cx="6768675" cy="138600"/>
          </a:xfrm>
        </p:grpSpPr>
        <p:sp>
          <p:nvSpPr>
            <p:cNvPr id="76" name="Google Shape;76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Reduced query response time by 25% by optimizing MongoDB databases and indexing frequently accessed data.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78" name="Google Shape;78;p13"/>
          <p:cNvSpPr txBox="1"/>
          <p:nvPr/>
        </p:nvSpPr>
        <p:spPr>
          <a:xfrm>
            <a:off x="384502" y="3320802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London, UK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395525" y="3970456"/>
            <a:ext cx="6768675" cy="138600"/>
            <a:chOff x="395525" y="2081575"/>
            <a:chExt cx="6768675" cy="138600"/>
          </a:xfrm>
        </p:grpSpPr>
        <p:sp>
          <p:nvSpPr>
            <p:cNvPr id="80" name="Google Shape;80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Spearheaded the development of a React-based customer-facing dashboard, enhancing user engagement by 40%.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395525" y="4134717"/>
            <a:ext cx="6768675" cy="138600"/>
            <a:chOff x="395525" y="2252070"/>
            <a:chExt cx="6768675" cy="138600"/>
          </a:xfrm>
        </p:grpSpPr>
        <p:sp>
          <p:nvSpPr>
            <p:cNvPr id="83" name="Google Shape;83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Designed and implemented CI/CD pipelines using GitHub Actions, accelerating deployment cycles by 20%.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85" name="Google Shape;85;p13"/>
          <p:cNvSpPr txBox="1"/>
          <p:nvPr/>
        </p:nvSpPr>
        <p:spPr>
          <a:xfrm>
            <a:off x="384498" y="4464618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Innovative Systems Inc. 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220823" y="4464618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May 2022 – August 2022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84502" y="4634931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Software Engineer Intern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8" name="Google Shape;88;p13"/>
          <p:cNvGrpSpPr/>
          <p:nvPr/>
        </p:nvGrpSpPr>
        <p:grpSpPr>
          <a:xfrm>
            <a:off x="395525" y="5126377"/>
            <a:ext cx="6768675" cy="138600"/>
            <a:chOff x="395525" y="2081575"/>
            <a:chExt cx="6768675" cy="138600"/>
          </a:xfrm>
        </p:grpSpPr>
        <p:sp>
          <p:nvSpPr>
            <p:cNvPr id="89" name="Google Shape;89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Developed user-friendly interfaces using Angular, improving customer satisfaction scores by 18%.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395525" y="5290638"/>
            <a:ext cx="6768675" cy="138600"/>
            <a:chOff x="395525" y="2252070"/>
            <a:chExt cx="6768675" cy="138600"/>
          </a:xfrm>
        </p:grpSpPr>
        <p:sp>
          <p:nvSpPr>
            <p:cNvPr id="92" name="Google Shape;92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Implemented automated unit testing using Jest, increasing code coverage by 30% and reducing production bugs.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94" name="Google Shape;94;p13"/>
          <p:cNvSpPr txBox="1"/>
          <p:nvPr/>
        </p:nvSpPr>
        <p:spPr>
          <a:xfrm>
            <a:off x="384502" y="4805244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Remote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395525" y="5454898"/>
            <a:ext cx="6768675" cy="138600"/>
            <a:chOff x="395525" y="2081575"/>
            <a:chExt cx="6768675" cy="138600"/>
          </a:xfrm>
        </p:grpSpPr>
        <p:sp>
          <p:nvSpPr>
            <p:cNvPr id="96" name="Google Shape;96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Collaborated in Agile sprints with cross-functional teams to deliver features on time and improve workflows.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384504" y="5780577"/>
            <a:ext cx="13059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PROJECTS</a:t>
            </a:r>
            <a:endParaRPr b="1" sz="11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99" name="Google Shape;99;p13"/>
          <p:cNvCxnSpPr/>
          <p:nvPr/>
        </p:nvCxnSpPr>
        <p:spPr>
          <a:xfrm>
            <a:off x="394425" y="5989602"/>
            <a:ext cx="6769800" cy="0"/>
          </a:xfrm>
          <a:prstGeom prst="straightConnector1">
            <a:avLst/>
          </a:prstGeom>
          <a:noFill/>
          <a:ln cap="flat" cmpd="sng" w="952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3"/>
          <p:cNvSpPr txBox="1"/>
          <p:nvPr/>
        </p:nvSpPr>
        <p:spPr>
          <a:xfrm>
            <a:off x="384498" y="6175476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Real-Time Chat Application        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84502" y="6345789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Technologies: React.js, WebSocket, Flask, PostgreSQL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02" name="Google Shape;102;p13"/>
          <p:cNvGrpSpPr/>
          <p:nvPr/>
        </p:nvGrpSpPr>
        <p:grpSpPr>
          <a:xfrm>
            <a:off x="395525" y="6647959"/>
            <a:ext cx="6768675" cy="138600"/>
            <a:chOff x="395525" y="2081575"/>
            <a:chExt cx="6768675" cy="138600"/>
          </a:xfrm>
        </p:grpSpPr>
        <p:sp>
          <p:nvSpPr>
            <p:cNvPr id="103" name="Google Shape;103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Designed a real-time messaging platform, achieving 99.5% uptime and supporting over 10,000 concurrent users.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395525" y="6812219"/>
            <a:ext cx="6768675" cy="138600"/>
            <a:chOff x="395525" y="2252070"/>
            <a:chExt cx="6768675" cy="138600"/>
          </a:xfrm>
        </p:grpSpPr>
        <p:sp>
          <p:nvSpPr>
            <p:cNvPr id="106" name="Google Shape;106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Built a secure authentication system using JWT and Flask, enhancing data privacy.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395525" y="6976479"/>
            <a:ext cx="6768675" cy="138600"/>
            <a:chOff x="395525" y="2081575"/>
            <a:chExt cx="6768675" cy="138600"/>
          </a:xfrm>
        </p:grpSpPr>
        <p:sp>
          <p:nvSpPr>
            <p:cNvPr id="109" name="Google Shape;109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Reduced message delivery latency by 30% with optimized WebSocket connections</a:t>
              </a: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11" name="Google Shape;111;p13"/>
          <p:cNvSpPr txBox="1"/>
          <p:nvPr/>
        </p:nvSpPr>
        <p:spPr>
          <a:xfrm>
            <a:off x="384498" y="7300645"/>
            <a:ext cx="1944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E-commerce Data Pipeline     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84502" y="7470958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Technologies: Python, Django, AWS, Docker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13" name="Google Shape;113;p13"/>
          <p:cNvGrpSpPr/>
          <p:nvPr/>
        </p:nvGrpSpPr>
        <p:grpSpPr>
          <a:xfrm>
            <a:off x="395525" y="7773128"/>
            <a:ext cx="6768675" cy="138600"/>
            <a:chOff x="395525" y="2081575"/>
            <a:chExt cx="6768675" cy="138600"/>
          </a:xfrm>
        </p:grpSpPr>
        <p:sp>
          <p:nvSpPr>
            <p:cNvPr id="114" name="Google Shape;114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Automated data ingestion pipelines for large-scale e-commerce datasets, reducing processing time by 40%.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395525" y="7937389"/>
            <a:ext cx="6768675" cy="138600"/>
            <a:chOff x="395525" y="2252070"/>
            <a:chExt cx="6768675" cy="138600"/>
          </a:xfrm>
        </p:grpSpPr>
        <p:sp>
          <p:nvSpPr>
            <p:cNvPr id="117" name="Google Shape;117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Deployed RESTful APIs for integrating third-party payment services, improving system flexibility.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19" name="Google Shape;119;p13"/>
          <p:cNvSpPr txBox="1"/>
          <p:nvPr/>
        </p:nvSpPr>
        <p:spPr>
          <a:xfrm>
            <a:off x="384501" y="8298025"/>
            <a:ext cx="2685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AI-Powered Recommendation System   </a:t>
            </a:r>
            <a:endParaRPr sz="900">
              <a:solidFill>
                <a:srgbClr val="282828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84502" y="8468339"/>
            <a:ext cx="3400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Technologies: TensorFlow, Flask, D3.js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121" name="Google Shape;121;p13"/>
          <p:cNvGrpSpPr/>
          <p:nvPr/>
        </p:nvGrpSpPr>
        <p:grpSpPr>
          <a:xfrm>
            <a:off x="395525" y="8770509"/>
            <a:ext cx="6768675" cy="138600"/>
            <a:chOff x="395525" y="2081575"/>
            <a:chExt cx="6768675" cy="138600"/>
          </a:xfrm>
        </p:grpSpPr>
        <p:sp>
          <p:nvSpPr>
            <p:cNvPr id="122" name="Google Shape;122;p13"/>
            <p:cNvSpPr/>
            <p:nvPr/>
          </p:nvSpPr>
          <p:spPr>
            <a:xfrm>
              <a:off x="395525" y="2125375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530300" y="2081575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Built a machine learning model to provide personalized product recommendations, increasing click-through rates by 25%.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395525" y="8934769"/>
            <a:ext cx="6768675" cy="138600"/>
            <a:chOff x="395525" y="2252070"/>
            <a:chExt cx="6768675" cy="138600"/>
          </a:xfrm>
        </p:grpSpPr>
        <p:sp>
          <p:nvSpPr>
            <p:cNvPr id="125" name="Google Shape;125;p13"/>
            <p:cNvSpPr/>
            <p:nvPr/>
          </p:nvSpPr>
          <p:spPr>
            <a:xfrm>
              <a:off x="395525" y="2295864"/>
              <a:ext cx="51000" cy="51000"/>
            </a:xfrm>
            <a:prstGeom prst="rect">
              <a:avLst/>
            </a:prstGeom>
            <a:solidFill>
              <a:srgbClr val="2828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30300" y="2252070"/>
              <a:ext cx="6633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282828"/>
                  </a:solidFill>
                  <a:latin typeface="Rubik"/>
                  <a:ea typeface="Rubik"/>
                  <a:cs typeface="Rubik"/>
                  <a:sym typeface="Rubik"/>
                </a:rPr>
                <a:t>Integrated the model into a Flask web app with interactive visualizations using D3.js.</a:t>
              </a:r>
              <a:endParaRPr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27" name="Google Shape;127;p13"/>
          <p:cNvSpPr txBox="1"/>
          <p:nvPr/>
        </p:nvSpPr>
        <p:spPr>
          <a:xfrm>
            <a:off x="384499" y="9255775"/>
            <a:ext cx="1701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TECHNICAL SKILLS</a:t>
            </a:r>
            <a:endParaRPr b="1" sz="11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128" name="Google Shape;128;p13"/>
          <p:cNvCxnSpPr/>
          <p:nvPr/>
        </p:nvCxnSpPr>
        <p:spPr>
          <a:xfrm>
            <a:off x="394425" y="9464810"/>
            <a:ext cx="6769800" cy="0"/>
          </a:xfrm>
          <a:prstGeom prst="straightConnector1">
            <a:avLst/>
          </a:prstGeom>
          <a:noFill/>
          <a:ln cap="flat" cmpd="sng" w="952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13"/>
          <p:cNvSpPr txBox="1"/>
          <p:nvPr/>
        </p:nvSpPr>
        <p:spPr>
          <a:xfrm>
            <a:off x="384505" y="9650675"/>
            <a:ext cx="6768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Programming Languages: </a:t>
            </a: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Python, JavaScript, Java, C++, TypeScript, Rust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384499" y="9821000"/>
            <a:ext cx="6768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Frameworks and Tools:</a:t>
            </a: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 React.js, Angular, Node.js, Flask, TensorFlow, Docker, PostgreSQL, AWS, GitHub Actions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384499" y="9991325"/>
            <a:ext cx="6768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282828"/>
                </a:solidFill>
                <a:latin typeface="Rubik Medium"/>
                <a:ea typeface="Rubik Medium"/>
                <a:cs typeface="Rubik Medium"/>
                <a:sym typeface="Rubik Medium"/>
              </a:rPr>
              <a:t>Concepts:</a:t>
            </a:r>
            <a:r>
              <a:rPr lang="uk" sz="900">
                <a:solidFill>
                  <a:srgbClr val="282828"/>
                </a:solidFill>
                <a:latin typeface="Rubik"/>
                <a:ea typeface="Rubik"/>
                <a:cs typeface="Rubik"/>
                <a:sym typeface="Rubik"/>
              </a:rPr>
              <a:t> Microservices Architecture, RESTful APIs, CI/CD, Machine Learning, Agile Development</a:t>
            </a:r>
            <a:endParaRPr sz="900">
              <a:solidFill>
                <a:srgbClr val="282828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