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Cormorant Garamond"/>
      <p:regular r:id="rId7"/>
      <p:bold r:id="rId8"/>
      <p:italic r:id="rId9"/>
      <p:boldItalic r:id="rId10"/>
    </p:embeddedFont>
    <p:embeddedFont>
      <p:font typeface="Arizonia"/>
      <p:regular r:id="rId11"/>
    </p:embeddedFont>
    <p:embeddedFont>
      <p:font typeface="Poppins"/>
      <p:regular r:id="rId12"/>
      <p:bold r:id="rId13"/>
      <p:italic r:id="rId14"/>
      <p:boldItalic r:id="rId15"/>
    </p:embeddedFont>
    <p:embeddedFont>
      <p:font typeface="Poppins Light"/>
      <p:regular r:id="rId16"/>
      <p:bold r:id="rId17"/>
      <p:italic r:id="rId18"/>
      <p:boldItalic r:id="rId19"/>
    </p:embeddedFont>
    <p:embeddedFont>
      <p:font typeface="Fuggles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688">
          <p15:clr>
            <a:srgbClr val="747775"/>
          </p15:clr>
        </p15:guide>
        <p15:guide id="2" pos="317">
          <p15:clr>
            <a:srgbClr val="747775"/>
          </p15:clr>
        </p15:guide>
        <p15:guide id="3" orient="horz" pos="340">
          <p15:clr>
            <a:srgbClr val="747775"/>
          </p15:clr>
        </p15:guide>
        <p15:guide id="4" orient="horz" pos="2289">
          <p15:clr>
            <a:srgbClr val="747775"/>
          </p15:clr>
        </p15:guide>
        <p15:guide id="5" pos="2021">
          <p15:clr>
            <a:srgbClr val="747775"/>
          </p15:clr>
        </p15:guide>
        <p15:guide id="6" pos="4422">
          <p15:clr>
            <a:srgbClr val="747775"/>
          </p15:clr>
        </p15:guide>
        <p15:guide id="7" pos="415">
          <p15:clr>
            <a:srgbClr val="747775"/>
          </p15:clr>
        </p15:guide>
        <p15:guide id="8" pos="249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688" orient="horz"/>
        <p:guide pos="317"/>
        <p:guide pos="340" orient="horz"/>
        <p:guide pos="2289" orient="horz"/>
        <p:guide pos="2021"/>
        <p:guide pos="4422"/>
        <p:guide pos="415"/>
        <p:guide pos="249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uggles-regular.fntdata"/><Relationship Id="rId11" Type="http://schemas.openxmlformats.org/officeDocument/2006/relationships/font" Target="fonts/Arizonia-regular.fntdata"/><Relationship Id="rId10" Type="http://schemas.openxmlformats.org/officeDocument/2006/relationships/font" Target="fonts/CormorantGaramond-boldItalic.fntdata"/><Relationship Id="rId13" Type="http://schemas.openxmlformats.org/officeDocument/2006/relationships/font" Target="fonts/Poppins-bold.fntdata"/><Relationship Id="rId12" Type="http://schemas.openxmlformats.org/officeDocument/2006/relationships/font" Target="fonts/Poppi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ormorantGaramond-italic.fntdata"/><Relationship Id="rId15" Type="http://schemas.openxmlformats.org/officeDocument/2006/relationships/font" Target="fonts/Poppins-boldItalic.fntdata"/><Relationship Id="rId14" Type="http://schemas.openxmlformats.org/officeDocument/2006/relationships/font" Target="fonts/Poppins-italic.fntdata"/><Relationship Id="rId17" Type="http://schemas.openxmlformats.org/officeDocument/2006/relationships/font" Target="fonts/PoppinsLight-bold.fntdata"/><Relationship Id="rId16" Type="http://schemas.openxmlformats.org/officeDocument/2006/relationships/font" Target="fonts/PoppinsLigh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Light-boldItalic.fntdata"/><Relationship Id="rId6" Type="http://schemas.openxmlformats.org/officeDocument/2006/relationships/slide" Target="slides/slide1.xml"/><Relationship Id="rId18" Type="http://schemas.openxmlformats.org/officeDocument/2006/relationships/font" Target="fonts/PoppinsLight-italic.fntdata"/><Relationship Id="rId7" Type="http://schemas.openxmlformats.org/officeDocument/2006/relationships/font" Target="fonts/CormorantGaramond-regular.fntdata"/><Relationship Id="rId8" Type="http://schemas.openxmlformats.org/officeDocument/2006/relationships/font" Target="fonts/CormorantGaramon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94025" y="4524375"/>
            <a:ext cx="24207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b="1" lang="uk" sz="162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THEATRE EXPERIENCE:</a:t>
            </a:r>
            <a:endParaRPr b="1" sz="1620">
              <a:solidFill>
                <a:schemeClr val="dk1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cxnSp>
        <p:nvCxnSpPr>
          <p:cNvPr id="55" name="Google Shape;55;p13"/>
          <p:cNvCxnSpPr/>
          <p:nvPr/>
        </p:nvCxnSpPr>
        <p:spPr>
          <a:xfrm>
            <a:off x="3004875" y="4683300"/>
            <a:ext cx="4012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6" name="Google Shape;56;p13"/>
          <p:cNvGrpSpPr/>
          <p:nvPr/>
        </p:nvGrpSpPr>
        <p:grpSpPr>
          <a:xfrm>
            <a:off x="503800" y="4961800"/>
            <a:ext cx="42625" cy="1625221"/>
            <a:chOff x="503800" y="4961800"/>
            <a:chExt cx="42625" cy="1625221"/>
          </a:xfrm>
        </p:grpSpPr>
        <p:sp>
          <p:nvSpPr>
            <p:cNvPr id="57" name="Google Shape;57;p13"/>
            <p:cNvSpPr/>
            <p:nvPr/>
          </p:nvSpPr>
          <p:spPr>
            <a:xfrm rot="5400000">
              <a:off x="472063" y="4993538"/>
              <a:ext cx="106100" cy="42625"/>
            </a:xfrm>
            <a:prstGeom prst="flowChartDecision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 rot="5400000">
              <a:off x="472063" y="5241313"/>
              <a:ext cx="106100" cy="42625"/>
            </a:xfrm>
            <a:prstGeom prst="flowChartDecision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 rot="5400000">
              <a:off x="472063" y="5489088"/>
              <a:ext cx="106100" cy="42625"/>
            </a:xfrm>
            <a:prstGeom prst="flowChartDecision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 rot="5400000">
              <a:off x="472063" y="5753888"/>
              <a:ext cx="106100" cy="42625"/>
            </a:xfrm>
            <a:prstGeom prst="flowChartDecision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 rot="5400000">
              <a:off x="472063" y="6001663"/>
              <a:ext cx="106100" cy="42625"/>
            </a:xfrm>
            <a:prstGeom prst="flowChartDecision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 rot="5400000">
              <a:off x="472063" y="6249438"/>
              <a:ext cx="106100" cy="42625"/>
            </a:xfrm>
            <a:prstGeom prst="flowChartDecision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 rot="5400000">
              <a:off x="472062" y="6512658"/>
              <a:ext cx="106100" cy="42625"/>
            </a:xfrm>
            <a:prstGeom prst="flowChartDecision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" name="Google Shape;64;p13"/>
          <p:cNvGrpSpPr/>
          <p:nvPr/>
        </p:nvGrpSpPr>
        <p:grpSpPr>
          <a:xfrm>
            <a:off x="658445" y="4940475"/>
            <a:ext cx="5654412" cy="1688321"/>
            <a:chOff x="658445" y="4940475"/>
            <a:chExt cx="5654412" cy="1688321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658445" y="4940475"/>
              <a:ext cx="5521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"Romeo and Juliet" </a:t>
              </a:r>
              <a:r>
                <a:rPr lang="uk" sz="11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- Juliet - Theatre Arts Group, Director: John Doe </a:t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658445" y="5188250"/>
              <a:ext cx="5521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"Twelfth Night" </a:t>
              </a:r>
              <a:r>
                <a:rPr lang="uk" sz="11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-</a:t>
              </a:r>
              <a:r>
                <a:rPr b="1" lang="uk" sz="11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uk" sz="11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Olivia - Professional Theatre Company</a:t>
              </a:r>
              <a:r>
                <a:rPr lang="uk" sz="11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, Director: Jane Smith</a:t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658445" y="5436025"/>
              <a:ext cx="5521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"Fiddler on the Roof" </a:t>
              </a:r>
              <a:r>
                <a:rPr lang="uk" sz="11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- Little Match Girl - Town Theatre, </a:t>
              </a:r>
              <a:r>
                <a:rPr lang="uk" sz="11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Director</a:t>
              </a:r>
              <a:r>
                <a:rPr lang="uk" sz="11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: A. Rodriguez</a:t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658445" y="5700825"/>
              <a:ext cx="5521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"Our Town" </a:t>
              </a:r>
              <a:r>
                <a:rPr lang="uk" sz="11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- Emily Webb - Regional Theatre, </a:t>
              </a:r>
              <a:r>
                <a:rPr lang="uk" sz="11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Director</a:t>
              </a:r>
              <a:r>
                <a:rPr lang="uk" sz="11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: David Williams  </a:t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658445" y="5948600"/>
              <a:ext cx="5521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"A Midsummer Night's Dream" </a:t>
              </a:r>
              <a:r>
                <a:rPr lang="uk" sz="11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- Hermia - Regional Theatre, Dir.: M. Johnson</a:t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658457" y="6196375"/>
              <a:ext cx="5654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"Cabaret" - </a:t>
              </a:r>
              <a:r>
                <a:rPr lang="uk" sz="11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Sally Bowles - Independent Theatre Production, </a:t>
              </a:r>
              <a:r>
                <a:rPr lang="uk" sz="11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Director</a:t>
              </a:r>
              <a:r>
                <a:rPr lang="uk" sz="11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: Lisa Adams</a:t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658445" y="6459596"/>
              <a:ext cx="5521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0D0D0D"/>
                  </a:solidFill>
                  <a:highlight>
                    <a:srgbClr val="FFFFFF"/>
                  </a:highlight>
                  <a:latin typeface="Poppins"/>
                  <a:ea typeface="Poppins"/>
                  <a:cs typeface="Poppins"/>
                  <a:sym typeface="Poppins"/>
                </a:rPr>
                <a:t>"Hamlet" </a:t>
              </a:r>
              <a:r>
                <a:rPr lang="uk" sz="1100">
                  <a:solidFill>
                    <a:srgbClr val="0D0D0D"/>
                  </a:solidFill>
                  <a:highlight>
                    <a:srgbClr val="FFFFFF"/>
                  </a:highlight>
                  <a:latin typeface="Poppins"/>
                  <a:ea typeface="Poppins"/>
                  <a:cs typeface="Poppins"/>
                  <a:sym typeface="Poppins"/>
                </a:rPr>
                <a:t>- Ophelia - Shakespearean Repertory, </a:t>
              </a:r>
              <a:r>
                <a:rPr lang="uk" sz="11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Director</a:t>
              </a:r>
              <a:r>
                <a:rPr lang="uk" sz="1100">
                  <a:solidFill>
                    <a:srgbClr val="0D0D0D"/>
                  </a:solidFill>
                  <a:highlight>
                    <a:srgbClr val="FFFFFF"/>
                  </a:highlight>
                  <a:latin typeface="Poppins"/>
                  <a:ea typeface="Poppins"/>
                  <a:cs typeface="Poppins"/>
                  <a:sym typeface="Poppins"/>
                </a:rPr>
                <a:t>: M. Johnson</a:t>
              </a:r>
              <a:endPara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2" name="Google Shape;72;p13"/>
          <p:cNvGrpSpPr/>
          <p:nvPr/>
        </p:nvGrpSpPr>
        <p:grpSpPr>
          <a:xfrm>
            <a:off x="6309618" y="4958069"/>
            <a:ext cx="726900" cy="1657721"/>
            <a:chOff x="6309618" y="4958069"/>
            <a:chExt cx="726900" cy="1657721"/>
          </a:xfrm>
        </p:grpSpPr>
        <p:sp>
          <p:nvSpPr>
            <p:cNvPr id="73" name="Google Shape;73;p13"/>
            <p:cNvSpPr txBox="1"/>
            <p:nvPr/>
          </p:nvSpPr>
          <p:spPr>
            <a:xfrm>
              <a:off x="6309618" y="4958069"/>
              <a:ext cx="726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2006-2017</a:t>
              </a:r>
              <a:endParaRPr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6309618" y="5205844"/>
              <a:ext cx="726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2003-2013</a:t>
              </a:r>
              <a:endParaRPr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6309618" y="5453619"/>
              <a:ext cx="726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2007-2017   </a:t>
              </a:r>
              <a:endParaRPr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6309618" y="5718419"/>
              <a:ext cx="726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2017-2022</a:t>
              </a:r>
              <a:endParaRPr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6309618" y="5966194"/>
              <a:ext cx="726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2019-2022</a:t>
              </a:r>
              <a:endParaRPr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6309618" y="6213969"/>
              <a:ext cx="726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2019-2022</a:t>
              </a:r>
              <a:endParaRPr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6309618" y="6477190"/>
              <a:ext cx="726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2019-2024</a:t>
              </a:r>
              <a:endParaRPr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80" name="Google Shape;80;p13"/>
          <p:cNvGrpSpPr/>
          <p:nvPr/>
        </p:nvGrpSpPr>
        <p:grpSpPr>
          <a:xfrm>
            <a:off x="494025" y="6919960"/>
            <a:ext cx="6523450" cy="224400"/>
            <a:chOff x="494025" y="4542460"/>
            <a:chExt cx="6523450" cy="224400"/>
          </a:xfrm>
        </p:grpSpPr>
        <p:sp>
          <p:nvSpPr>
            <p:cNvPr id="81" name="Google Shape;81;p13"/>
            <p:cNvSpPr txBox="1"/>
            <p:nvPr/>
          </p:nvSpPr>
          <p:spPr>
            <a:xfrm>
              <a:off x="494025" y="4542460"/>
              <a:ext cx="2143800" cy="22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770"/>
                <a:buNone/>
              </a:pPr>
              <a:r>
                <a:rPr b="1" lang="uk" sz="1620">
                  <a:solidFill>
                    <a:schemeClr val="dk1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DANCE/MOVEMENT:</a:t>
              </a:r>
              <a:endParaRPr b="1" sz="162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endParaRPr>
            </a:p>
          </p:txBody>
        </p:sp>
        <p:cxnSp>
          <p:nvCxnSpPr>
            <p:cNvPr id="82" name="Google Shape;82;p13"/>
            <p:cNvCxnSpPr/>
            <p:nvPr/>
          </p:nvCxnSpPr>
          <p:spPr>
            <a:xfrm>
              <a:off x="2708875" y="4701385"/>
              <a:ext cx="4308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3" name="Google Shape;83;p13"/>
          <p:cNvSpPr txBox="1"/>
          <p:nvPr/>
        </p:nvSpPr>
        <p:spPr>
          <a:xfrm>
            <a:off x="658451" y="7317625"/>
            <a:ext cx="6358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Contemporary Dance - Contemporary Dance Studio, Choreographer: Emily Brown</a:t>
            </a:r>
            <a:endParaRPr sz="11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658451" y="7576850"/>
            <a:ext cx="6358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Theatrical Movement - Dramaturgy Workshop, Instructor: Michael Green</a:t>
            </a:r>
            <a:endParaRPr sz="11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85" name="Google Shape;85;p13"/>
          <p:cNvGrpSpPr/>
          <p:nvPr/>
        </p:nvGrpSpPr>
        <p:grpSpPr>
          <a:xfrm>
            <a:off x="494025" y="8041250"/>
            <a:ext cx="6523375" cy="224400"/>
            <a:chOff x="494025" y="4542450"/>
            <a:chExt cx="6523375" cy="224400"/>
          </a:xfrm>
        </p:grpSpPr>
        <p:sp>
          <p:nvSpPr>
            <p:cNvPr id="86" name="Google Shape;86;p13"/>
            <p:cNvSpPr txBox="1"/>
            <p:nvPr/>
          </p:nvSpPr>
          <p:spPr>
            <a:xfrm>
              <a:off x="494025" y="4542450"/>
              <a:ext cx="1453200" cy="22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770"/>
                <a:buNone/>
              </a:pPr>
              <a:r>
                <a:rPr b="1" lang="uk" sz="1620">
                  <a:solidFill>
                    <a:schemeClr val="dk1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EDUCATION:</a:t>
              </a:r>
              <a:endParaRPr b="1" sz="162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endParaRPr>
            </a:p>
          </p:txBody>
        </p:sp>
        <p:cxnSp>
          <p:nvCxnSpPr>
            <p:cNvPr id="87" name="Google Shape;87;p13"/>
            <p:cNvCxnSpPr/>
            <p:nvPr/>
          </p:nvCxnSpPr>
          <p:spPr>
            <a:xfrm>
              <a:off x="2006200" y="4701375"/>
              <a:ext cx="5011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8" name="Google Shape;88;p13"/>
          <p:cNvSpPr/>
          <p:nvPr/>
        </p:nvSpPr>
        <p:spPr>
          <a:xfrm rot="5400000">
            <a:off x="472063" y="8508513"/>
            <a:ext cx="106100" cy="42625"/>
          </a:xfrm>
          <a:prstGeom prst="flowChartDecision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 rot="5400000">
            <a:off x="472063" y="8756288"/>
            <a:ext cx="106100" cy="42625"/>
          </a:xfrm>
          <a:prstGeom prst="flowChartDecision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658445" y="8455450"/>
            <a:ext cx="5521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Master of Fine Arts in Theatre Arts, </a:t>
            </a:r>
            <a:r>
              <a:rPr lang="uk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University of the Arts, City 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658445" y="8703225"/>
            <a:ext cx="5521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Bachelor of Arts in Theatre,</a:t>
            </a:r>
            <a:r>
              <a:rPr lang="uk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College of Arts, City 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6309618" y="8473044"/>
            <a:ext cx="7269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2017-2018</a:t>
            </a:r>
            <a:endParaRPr sz="9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6309618" y="8720819"/>
            <a:ext cx="7269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2013-2017</a:t>
            </a:r>
            <a:endParaRPr sz="9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94" name="Google Shape;94;p13"/>
          <p:cNvGrpSpPr/>
          <p:nvPr/>
        </p:nvGrpSpPr>
        <p:grpSpPr>
          <a:xfrm>
            <a:off x="494025" y="9118275"/>
            <a:ext cx="6523225" cy="224400"/>
            <a:chOff x="494025" y="4524371"/>
            <a:chExt cx="6523225" cy="224400"/>
          </a:xfrm>
        </p:grpSpPr>
        <p:sp>
          <p:nvSpPr>
            <p:cNvPr id="95" name="Google Shape;95;p13"/>
            <p:cNvSpPr txBox="1"/>
            <p:nvPr/>
          </p:nvSpPr>
          <p:spPr>
            <a:xfrm>
              <a:off x="494025" y="4524371"/>
              <a:ext cx="906300" cy="22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770"/>
                <a:buNone/>
              </a:pPr>
              <a:r>
                <a:rPr b="1" lang="uk" sz="1620">
                  <a:solidFill>
                    <a:schemeClr val="dk1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SKILLS:</a:t>
              </a:r>
              <a:endParaRPr b="1" sz="162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endParaRPr>
            </a:p>
          </p:txBody>
        </p:sp>
        <p:cxnSp>
          <p:nvCxnSpPr>
            <p:cNvPr id="96" name="Google Shape;96;p13"/>
            <p:cNvCxnSpPr/>
            <p:nvPr/>
          </p:nvCxnSpPr>
          <p:spPr>
            <a:xfrm>
              <a:off x="1514050" y="4683296"/>
              <a:ext cx="5503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7" name="Google Shape;97;p13"/>
          <p:cNvSpPr/>
          <p:nvPr/>
        </p:nvSpPr>
        <p:spPr>
          <a:xfrm rot="5400000">
            <a:off x="472063" y="9587442"/>
            <a:ext cx="106100" cy="42625"/>
          </a:xfrm>
          <a:prstGeom prst="flowChartDecision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 rot="5400000">
            <a:off x="472063" y="9835217"/>
            <a:ext cx="106100" cy="42625"/>
          </a:xfrm>
          <a:prstGeom prst="flowChartDecision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/>
          <p:nvPr/>
        </p:nvSpPr>
        <p:spPr>
          <a:xfrm rot="5400000">
            <a:off x="472063" y="10082992"/>
            <a:ext cx="106100" cy="42625"/>
          </a:xfrm>
          <a:prstGeom prst="flowChartDecision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658448" y="9534375"/>
            <a:ext cx="2773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Fluent in English and French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658448" y="9782150"/>
            <a:ext cx="2773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Versatile in various theatrical styles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658448" y="10029925"/>
            <a:ext cx="2773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Proficient in movement and dance 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" name="Google Shape;103;p13"/>
          <p:cNvSpPr/>
          <p:nvPr/>
        </p:nvSpPr>
        <p:spPr>
          <a:xfrm rot="5400000">
            <a:off x="3938238" y="9587442"/>
            <a:ext cx="106100" cy="42625"/>
          </a:xfrm>
          <a:prstGeom prst="flowChartDecision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3"/>
          <p:cNvSpPr/>
          <p:nvPr/>
        </p:nvSpPr>
        <p:spPr>
          <a:xfrm rot="5400000">
            <a:off x="3938238" y="9835217"/>
            <a:ext cx="106100" cy="42625"/>
          </a:xfrm>
          <a:prstGeom prst="flowChartDecision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3"/>
          <p:cNvSpPr/>
          <p:nvPr/>
        </p:nvSpPr>
        <p:spPr>
          <a:xfrm rot="5400000">
            <a:off x="3938238" y="10082992"/>
            <a:ext cx="106100" cy="42625"/>
          </a:xfrm>
          <a:prstGeom prst="flowChartDecision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4124625" y="9534375"/>
            <a:ext cx="291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Experience with students and volunteers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4124623" y="9782150"/>
            <a:ext cx="2773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Ability to work under pressure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4124623" y="10029925"/>
            <a:ext cx="2773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Strong team player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09" name="Google Shape;109;p13"/>
          <p:cNvGrpSpPr/>
          <p:nvPr/>
        </p:nvGrpSpPr>
        <p:grpSpPr>
          <a:xfrm>
            <a:off x="0" y="0"/>
            <a:ext cx="7560000" cy="4266600"/>
            <a:chOff x="0" y="0"/>
            <a:chExt cx="7560000" cy="4266600"/>
          </a:xfrm>
        </p:grpSpPr>
        <p:sp>
          <p:nvSpPr>
            <p:cNvPr id="110" name="Google Shape;110;p13"/>
            <p:cNvSpPr/>
            <p:nvPr/>
          </p:nvSpPr>
          <p:spPr>
            <a:xfrm>
              <a:off x="0" y="0"/>
              <a:ext cx="7560000" cy="4266600"/>
            </a:xfrm>
            <a:prstGeom prst="rect">
              <a:avLst/>
            </a:prstGeom>
            <a:solidFill>
              <a:srgbClr val="E8F1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1" name="Google Shape;111;p13"/>
            <p:cNvPicPr preferRelativeResize="0"/>
            <p:nvPr/>
          </p:nvPicPr>
          <p:blipFill rotWithShape="1">
            <a:blip r:embed="rId3">
              <a:alphaModFix/>
            </a:blip>
            <a:srcRect b="11716" l="11902" r="11895" t="1107"/>
            <a:stretch/>
          </p:blipFill>
          <p:spPr>
            <a:xfrm>
              <a:off x="583250" y="621725"/>
              <a:ext cx="2569751" cy="2939850"/>
            </a:xfrm>
            <a:prstGeom prst="rect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pic>
        <p:grpSp>
          <p:nvGrpSpPr>
            <p:cNvPr id="112" name="Google Shape;112;p13"/>
            <p:cNvGrpSpPr/>
            <p:nvPr/>
          </p:nvGrpSpPr>
          <p:grpSpPr>
            <a:xfrm>
              <a:off x="3647250" y="319850"/>
              <a:ext cx="3575400" cy="1972725"/>
              <a:chOff x="3647250" y="319850"/>
              <a:chExt cx="3575400" cy="1972725"/>
            </a:xfrm>
          </p:grpSpPr>
          <p:sp>
            <p:nvSpPr>
              <p:cNvPr id="113" name="Google Shape;113;p13"/>
              <p:cNvSpPr txBox="1"/>
              <p:nvPr/>
            </p:nvSpPr>
            <p:spPr>
              <a:xfrm>
                <a:off x="3647250" y="319850"/>
                <a:ext cx="3575400" cy="16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rm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600">
                    <a:solidFill>
                      <a:schemeClr val="dk1"/>
                    </a:solidFill>
                    <a:latin typeface="Arizonia"/>
                    <a:ea typeface="Arizonia"/>
                    <a:cs typeface="Arizonia"/>
                    <a:sym typeface="Arizonia"/>
                  </a:rPr>
                  <a:t>H</a:t>
                </a:r>
                <a:r>
                  <a:rPr lang="uk" sz="7800">
                    <a:solidFill>
                      <a:schemeClr val="dk1"/>
                    </a:solidFill>
                    <a:latin typeface="Fuggles"/>
                    <a:ea typeface="Fuggles"/>
                    <a:cs typeface="Fuggles"/>
                    <a:sym typeface="Fuggles"/>
                  </a:rPr>
                  <a:t>arper</a:t>
                </a:r>
                <a:endParaRPr sz="8100">
                  <a:solidFill>
                    <a:schemeClr val="dk1"/>
                  </a:solidFill>
                  <a:latin typeface="Fuggles"/>
                  <a:ea typeface="Fuggles"/>
                  <a:cs typeface="Fuggles"/>
                  <a:sym typeface="Fuggles"/>
                </a:endParaRPr>
              </a:p>
            </p:txBody>
          </p:sp>
          <p:sp>
            <p:nvSpPr>
              <p:cNvPr id="114" name="Google Shape;114;p13"/>
              <p:cNvSpPr txBox="1"/>
              <p:nvPr/>
            </p:nvSpPr>
            <p:spPr>
              <a:xfrm>
                <a:off x="4455393" y="1401575"/>
                <a:ext cx="2652600" cy="89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rm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4600">
                    <a:solidFill>
                      <a:schemeClr val="dk1"/>
                    </a:solidFill>
                    <a:latin typeface="Cormorant Garamond"/>
                    <a:ea typeface="Cormorant Garamond"/>
                    <a:cs typeface="Cormorant Garamond"/>
                    <a:sym typeface="Cormorant Garamond"/>
                  </a:rPr>
                  <a:t>WILSON</a:t>
                </a:r>
                <a:endParaRPr b="1" sz="4600">
                  <a:solidFill>
                    <a:schemeClr val="dk1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endParaRPr>
              </a:p>
            </p:txBody>
          </p:sp>
          <p:sp>
            <p:nvSpPr>
              <p:cNvPr id="115" name="Google Shape;115;p13"/>
              <p:cNvSpPr txBox="1"/>
              <p:nvPr/>
            </p:nvSpPr>
            <p:spPr>
              <a:xfrm>
                <a:off x="5729106" y="1378325"/>
                <a:ext cx="1207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dk1"/>
                    </a:solidFill>
                    <a:latin typeface="Cormorant Garamond"/>
                    <a:ea typeface="Cormorant Garamond"/>
                    <a:cs typeface="Cormorant Garamond"/>
                    <a:sym typeface="Cormorant Garamond"/>
                  </a:rPr>
                  <a:t>THEATER ACTOR</a:t>
                </a:r>
                <a:endParaRPr sz="1000">
                  <a:solidFill>
                    <a:schemeClr val="dk1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endParaRPr>
              </a:p>
            </p:txBody>
          </p:sp>
        </p:grpSp>
        <p:grpSp>
          <p:nvGrpSpPr>
            <p:cNvPr id="116" name="Google Shape;116;p13"/>
            <p:cNvGrpSpPr/>
            <p:nvPr/>
          </p:nvGrpSpPr>
          <p:grpSpPr>
            <a:xfrm>
              <a:off x="3939900" y="3031833"/>
              <a:ext cx="2990100" cy="633942"/>
              <a:chOff x="3803200" y="3001833"/>
              <a:chExt cx="2990100" cy="633942"/>
            </a:xfrm>
          </p:grpSpPr>
          <p:sp>
            <p:nvSpPr>
              <p:cNvPr id="117" name="Google Shape;117;p13"/>
              <p:cNvSpPr txBox="1"/>
              <p:nvPr/>
            </p:nvSpPr>
            <p:spPr>
              <a:xfrm>
                <a:off x="4173400" y="3001833"/>
                <a:ext cx="22497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1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Phone:</a:t>
                </a:r>
                <a:r>
                  <a:rPr lang="uk" sz="1100">
                    <a:solidFill>
                      <a:schemeClr val="dk1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 (555) 555-5555</a:t>
                </a:r>
                <a:endParaRPr sz="11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  <p:sp>
            <p:nvSpPr>
              <p:cNvPr id="118" name="Google Shape;118;p13"/>
              <p:cNvSpPr txBox="1"/>
              <p:nvPr/>
            </p:nvSpPr>
            <p:spPr>
              <a:xfrm>
                <a:off x="3979300" y="3234200"/>
                <a:ext cx="26379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1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Email: </a:t>
                </a:r>
                <a:r>
                  <a:rPr lang="uk" sz="1100">
                    <a:solidFill>
                      <a:schemeClr val="dk1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harperwilson@email.com</a:t>
                </a:r>
                <a:endParaRPr sz="11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  <p:sp>
            <p:nvSpPr>
              <p:cNvPr id="119" name="Google Shape;119;p13"/>
              <p:cNvSpPr txBox="1"/>
              <p:nvPr/>
            </p:nvSpPr>
            <p:spPr>
              <a:xfrm>
                <a:off x="3803200" y="3466575"/>
                <a:ext cx="2990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1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Address: </a:t>
                </a:r>
                <a:r>
                  <a:rPr lang="uk" sz="1100">
                    <a:solidFill>
                      <a:schemeClr val="dk1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123 Main Street, Anytown, USA</a:t>
                </a:r>
                <a:endParaRPr sz="11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</p:grpSp>
        <p:sp>
          <p:nvSpPr>
            <p:cNvPr id="120" name="Google Shape;120;p13"/>
            <p:cNvSpPr/>
            <p:nvPr/>
          </p:nvSpPr>
          <p:spPr>
            <a:xfrm rot="5400000">
              <a:off x="5304100" y="2481963"/>
              <a:ext cx="261700" cy="105125"/>
            </a:xfrm>
            <a:prstGeom prst="flowChartDecision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