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Arim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  <p15:guide id="3" pos="283">
          <p15:clr>
            <a:srgbClr val="9AA0A6"/>
          </p15:clr>
        </p15:guide>
        <p15:guide id="4" orient="horz" pos="680">
          <p15:clr>
            <a:srgbClr val="9AA0A6"/>
          </p15:clr>
        </p15:guide>
        <p15:guide id="5" orient="horz" pos="283">
          <p15:clr>
            <a:srgbClr val="9AA0A6"/>
          </p15:clr>
        </p15:guide>
        <p15:guide id="6" pos="4479">
          <p15:clr>
            <a:srgbClr val="9AA0A6"/>
          </p15:clr>
        </p15:guide>
        <p15:guide id="7" pos="510">
          <p15:clr>
            <a:srgbClr val="9AA0A6"/>
          </p15:clr>
        </p15:guide>
        <p15:guide id="8" orient="horz" pos="6350">
          <p15:clr>
            <a:srgbClr val="9AA0A6"/>
          </p15:clr>
        </p15:guide>
        <p15:guide id="9" pos="374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  <p:guide pos="283"/>
        <p:guide pos="680" orient="horz"/>
        <p:guide pos="283" orient="horz"/>
        <p:guide pos="4479"/>
        <p:guide pos="510"/>
        <p:guide pos="6350" orient="horz"/>
        <p:guide pos="374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Arimo-boldItalic.fntdata"/><Relationship Id="rId10" Type="http://schemas.openxmlformats.org/officeDocument/2006/relationships/font" Target="fonts/Arimo-italic.fntdata"/><Relationship Id="rId9" Type="http://schemas.openxmlformats.org/officeDocument/2006/relationships/font" Target="fonts/Arim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Arim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06d30748c3_0_0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06d30748c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32600" y="381600"/>
            <a:ext cx="33474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2400">
                <a:latin typeface="Arimo"/>
                <a:ea typeface="Arimo"/>
                <a:cs typeface="Arimo"/>
                <a:sym typeface="Arimo"/>
              </a:rPr>
              <a:t>Template for</a:t>
            </a:r>
            <a:endParaRPr b="1" sz="2400">
              <a:latin typeface="Arimo"/>
              <a:ea typeface="Arimo"/>
              <a:cs typeface="Arimo"/>
              <a:sym typeface="Arim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400">
                <a:latin typeface="Arimo"/>
                <a:ea typeface="Arimo"/>
                <a:cs typeface="Arimo"/>
                <a:sym typeface="Arimo"/>
              </a:rPr>
              <a:t>Survey Questions</a:t>
            </a:r>
            <a:endParaRPr b="1" sz="2400">
              <a:latin typeface="Arimo"/>
              <a:ea typeface="Arimo"/>
              <a:cs typeface="Arimo"/>
              <a:sym typeface="Arimo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37575" y="450000"/>
            <a:ext cx="3172425" cy="63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6" name="Google Shape;56;p13"/>
          <p:cNvGrpSpPr/>
          <p:nvPr/>
        </p:nvGrpSpPr>
        <p:grpSpPr>
          <a:xfrm>
            <a:off x="453600" y="1328400"/>
            <a:ext cx="6656400" cy="2224800"/>
            <a:chOff x="453600" y="1328400"/>
            <a:chExt cx="6656400" cy="2224800"/>
          </a:xfrm>
        </p:grpSpPr>
        <p:sp>
          <p:nvSpPr>
            <p:cNvPr id="57" name="Google Shape;57;p13"/>
            <p:cNvSpPr txBox="1"/>
            <p:nvPr/>
          </p:nvSpPr>
          <p:spPr>
            <a:xfrm>
              <a:off x="454200" y="1328400"/>
              <a:ext cx="5043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latin typeface="Arimo"/>
                  <a:ea typeface="Arimo"/>
                  <a:cs typeface="Arimo"/>
                  <a:sym typeface="Arimo"/>
                </a:rPr>
                <a:t>1. During your most recent purchase, how did you contact us?</a:t>
              </a:r>
              <a:endParaRPr b="1" sz="1200">
                <a:latin typeface="Arimo"/>
                <a:ea typeface="Arimo"/>
                <a:cs typeface="Arimo"/>
                <a:sym typeface="Arimo"/>
              </a:endParaRPr>
            </a:p>
          </p:txBody>
        </p:sp>
        <p:grpSp>
          <p:nvGrpSpPr>
            <p:cNvPr id="58" name="Google Shape;58;p13"/>
            <p:cNvGrpSpPr/>
            <p:nvPr/>
          </p:nvGrpSpPr>
          <p:grpSpPr>
            <a:xfrm>
              <a:off x="453600" y="1806900"/>
              <a:ext cx="2283600" cy="210000"/>
              <a:chOff x="453600" y="1806900"/>
              <a:chExt cx="2283600" cy="210000"/>
            </a:xfrm>
          </p:grpSpPr>
          <p:sp>
            <p:nvSpPr>
              <p:cNvPr id="59" name="Google Shape;59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In Person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grpSp>
            <p:nvGrpSpPr>
              <p:cNvPr id="60" name="Google Shape;60;p13"/>
              <p:cNvGrpSpPr/>
              <p:nvPr/>
            </p:nvGrpSpPr>
            <p:grpSpPr>
              <a:xfrm>
                <a:off x="453600" y="1806900"/>
                <a:ext cx="228209" cy="210000"/>
                <a:chOff x="453600" y="1806900"/>
                <a:chExt cx="228209" cy="210000"/>
              </a:xfrm>
            </p:grpSpPr>
            <p:sp>
              <p:nvSpPr>
                <p:cNvPr id="61" name="Google Shape;61;p13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62" name="Google Shape;62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467700" y="1806900"/>
                  <a:ext cx="214109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63" name="Google Shape;63;p13"/>
            <p:cNvGrpSpPr/>
            <p:nvPr/>
          </p:nvGrpSpPr>
          <p:grpSpPr>
            <a:xfrm>
              <a:off x="453600" y="2117400"/>
              <a:ext cx="2283600" cy="184800"/>
              <a:chOff x="453600" y="1832100"/>
              <a:chExt cx="2283600" cy="184800"/>
            </a:xfrm>
          </p:grpSpPr>
          <p:sp>
            <p:nvSpPr>
              <p:cNvPr id="64" name="Google Shape;64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By Telephone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65" name="Google Shape;65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6" name="Google Shape;66;p13"/>
            <p:cNvGrpSpPr/>
            <p:nvPr/>
          </p:nvGrpSpPr>
          <p:grpSpPr>
            <a:xfrm>
              <a:off x="453600" y="2402700"/>
              <a:ext cx="2283600" cy="184800"/>
              <a:chOff x="453600" y="1832100"/>
              <a:chExt cx="2283600" cy="184800"/>
            </a:xfrm>
          </p:grpSpPr>
          <p:sp>
            <p:nvSpPr>
              <p:cNvPr id="67" name="Google Shape;67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Via Internet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68" name="Google Shape;68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9" name="Google Shape;69;p13"/>
            <p:cNvGrpSpPr/>
            <p:nvPr/>
          </p:nvGrpSpPr>
          <p:grpSpPr>
            <a:xfrm>
              <a:off x="453600" y="2688000"/>
              <a:ext cx="2283600" cy="184800"/>
              <a:chOff x="453600" y="1832100"/>
              <a:chExt cx="2283600" cy="184800"/>
            </a:xfrm>
          </p:grpSpPr>
          <p:sp>
            <p:nvSpPr>
              <p:cNvPr id="70" name="Google Shape;70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Through a dealer or retailer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71" name="Google Shape;71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2" name="Google Shape;72;p13"/>
            <p:cNvGrpSpPr/>
            <p:nvPr/>
          </p:nvGrpSpPr>
          <p:grpSpPr>
            <a:xfrm>
              <a:off x="453600" y="2973300"/>
              <a:ext cx="2283600" cy="184800"/>
              <a:chOff x="453600" y="1832100"/>
              <a:chExt cx="2283600" cy="184800"/>
            </a:xfrm>
          </p:grpSpPr>
          <p:sp>
            <p:nvSpPr>
              <p:cNvPr id="73" name="Google Shape;73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Other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75" name="Google Shape;75;p13"/>
            <p:cNvSpPr/>
            <p:nvPr/>
          </p:nvSpPr>
          <p:spPr>
            <a:xfrm>
              <a:off x="810000" y="3232500"/>
              <a:ext cx="6300000" cy="3207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rgbClr val="C6C6C6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57150" rotWithShape="0" algn="bl" dir="3360000" dist="19050">
                <a:srgbClr val="C6C6C6">
                  <a:alpha val="50000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6" name="Google Shape;76;p13"/>
          <p:cNvGrpSpPr/>
          <p:nvPr/>
        </p:nvGrpSpPr>
        <p:grpSpPr>
          <a:xfrm>
            <a:off x="453600" y="3996000"/>
            <a:ext cx="5044200" cy="1829700"/>
            <a:chOff x="453600" y="1328400"/>
            <a:chExt cx="5044200" cy="1829700"/>
          </a:xfrm>
        </p:grpSpPr>
        <p:sp>
          <p:nvSpPr>
            <p:cNvPr id="77" name="Google Shape;77;p13"/>
            <p:cNvSpPr txBox="1"/>
            <p:nvPr/>
          </p:nvSpPr>
          <p:spPr>
            <a:xfrm>
              <a:off x="454200" y="1328400"/>
              <a:ext cx="5043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latin typeface="Arimo"/>
                  <a:ea typeface="Arimo"/>
                  <a:cs typeface="Arimo"/>
                  <a:sym typeface="Arimo"/>
                </a:rPr>
                <a:t>2. I found suitable information to help me with my query.</a:t>
              </a:r>
              <a:endParaRPr b="1" sz="1200">
                <a:latin typeface="Arimo"/>
                <a:ea typeface="Arimo"/>
                <a:cs typeface="Arimo"/>
                <a:sym typeface="Arimo"/>
              </a:endParaRPr>
            </a:p>
          </p:txBody>
        </p:sp>
        <p:grpSp>
          <p:nvGrpSpPr>
            <p:cNvPr id="78" name="Google Shape;78;p13"/>
            <p:cNvGrpSpPr/>
            <p:nvPr/>
          </p:nvGrpSpPr>
          <p:grpSpPr>
            <a:xfrm>
              <a:off x="453600" y="1806900"/>
              <a:ext cx="2283600" cy="210000"/>
              <a:chOff x="453600" y="1806900"/>
              <a:chExt cx="2283600" cy="210000"/>
            </a:xfrm>
          </p:grpSpPr>
          <p:sp>
            <p:nvSpPr>
              <p:cNvPr id="79" name="Google Shape;79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Strongly Disagree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grpSp>
            <p:nvGrpSpPr>
              <p:cNvPr id="80" name="Google Shape;80;p13"/>
              <p:cNvGrpSpPr/>
              <p:nvPr/>
            </p:nvGrpSpPr>
            <p:grpSpPr>
              <a:xfrm>
                <a:off x="453600" y="1806900"/>
                <a:ext cx="228209" cy="210000"/>
                <a:chOff x="453600" y="1806900"/>
                <a:chExt cx="228209" cy="210000"/>
              </a:xfrm>
            </p:grpSpPr>
            <p:sp>
              <p:nvSpPr>
                <p:cNvPr id="81" name="Google Shape;81;p13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82" name="Google Shape;82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467700" y="1806900"/>
                  <a:ext cx="214109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83" name="Google Shape;83;p13"/>
            <p:cNvGrpSpPr/>
            <p:nvPr/>
          </p:nvGrpSpPr>
          <p:grpSpPr>
            <a:xfrm>
              <a:off x="453600" y="2117400"/>
              <a:ext cx="2283600" cy="184800"/>
              <a:chOff x="453600" y="1832100"/>
              <a:chExt cx="2283600" cy="184800"/>
            </a:xfrm>
          </p:grpSpPr>
          <p:sp>
            <p:nvSpPr>
              <p:cNvPr id="84" name="Google Shape;84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Disagree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6" name="Google Shape;86;p13"/>
            <p:cNvGrpSpPr/>
            <p:nvPr/>
          </p:nvGrpSpPr>
          <p:grpSpPr>
            <a:xfrm>
              <a:off x="453600" y="2402700"/>
              <a:ext cx="2283600" cy="184800"/>
              <a:chOff x="453600" y="1832100"/>
              <a:chExt cx="2283600" cy="184800"/>
            </a:xfrm>
          </p:grpSpPr>
          <p:sp>
            <p:nvSpPr>
              <p:cNvPr id="87" name="Google Shape;87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Neutral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88" name="Google Shape;88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9" name="Google Shape;89;p13"/>
            <p:cNvGrpSpPr/>
            <p:nvPr/>
          </p:nvGrpSpPr>
          <p:grpSpPr>
            <a:xfrm>
              <a:off x="453600" y="2688000"/>
              <a:ext cx="2283600" cy="184800"/>
              <a:chOff x="453600" y="1832100"/>
              <a:chExt cx="2283600" cy="184800"/>
            </a:xfrm>
          </p:grpSpPr>
          <p:sp>
            <p:nvSpPr>
              <p:cNvPr id="90" name="Google Shape;90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Agree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92" name="Google Shape;92;p13"/>
            <p:cNvGrpSpPr/>
            <p:nvPr/>
          </p:nvGrpSpPr>
          <p:grpSpPr>
            <a:xfrm>
              <a:off x="453600" y="2973300"/>
              <a:ext cx="2283600" cy="184800"/>
              <a:chOff x="453600" y="1832100"/>
              <a:chExt cx="2283600" cy="184800"/>
            </a:xfrm>
          </p:grpSpPr>
          <p:sp>
            <p:nvSpPr>
              <p:cNvPr id="93" name="Google Shape;93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Strongly Agree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5" name="Google Shape;95;p13"/>
          <p:cNvGrpSpPr/>
          <p:nvPr/>
        </p:nvGrpSpPr>
        <p:grpSpPr>
          <a:xfrm>
            <a:off x="453600" y="6268500"/>
            <a:ext cx="5044200" cy="1829700"/>
            <a:chOff x="453600" y="1328400"/>
            <a:chExt cx="5044200" cy="1829700"/>
          </a:xfrm>
        </p:grpSpPr>
        <p:sp>
          <p:nvSpPr>
            <p:cNvPr id="96" name="Google Shape;96;p13"/>
            <p:cNvSpPr txBox="1"/>
            <p:nvPr/>
          </p:nvSpPr>
          <p:spPr>
            <a:xfrm>
              <a:off x="454200" y="1328400"/>
              <a:ext cx="5043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latin typeface="Arimo"/>
                  <a:ea typeface="Arimo"/>
                  <a:cs typeface="Arimo"/>
                  <a:sym typeface="Arimo"/>
                </a:rPr>
                <a:t>3. How quickly did you get through to a sales person?</a:t>
              </a:r>
              <a:endParaRPr b="1" sz="1200">
                <a:latin typeface="Arimo"/>
                <a:ea typeface="Arimo"/>
                <a:cs typeface="Arimo"/>
                <a:sym typeface="Arimo"/>
              </a:endParaRPr>
            </a:p>
          </p:txBody>
        </p:sp>
        <p:grpSp>
          <p:nvGrpSpPr>
            <p:cNvPr id="97" name="Google Shape;97;p13"/>
            <p:cNvGrpSpPr/>
            <p:nvPr/>
          </p:nvGrpSpPr>
          <p:grpSpPr>
            <a:xfrm>
              <a:off x="453600" y="1806900"/>
              <a:ext cx="2283600" cy="210000"/>
              <a:chOff x="453600" y="1806900"/>
              <a:chExt cx="2283600" cy="210000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Immediately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grpSp>
            <p:nvGrpSpPr>
              <p:cNvPr id="99" name="Google Shape;99;p13"/>
              <p:cNvGrpSpPr/>
              <p:nvPr/>
            </p:nvGrpSpPr>
            <p:grpSpPr>
              <a:xfrm>
                <a:off x="453600" y="1806900"/>
                <a:ext cx="228209" cy="210000"/>
                <a:chOff x="453600" y="1806900"/>
                <a:chExt cx="228209" cy="210000"/>
              </a:xfrm>
            </p:grpSpPr>
            <p:sp>
              <p:nvSpPr>
                <p:cNvPr id="100" name="Google Shape;100;p13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01" name="Google Shape;101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467700" y="1806900"/>
                  <a:ext cx="214109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102" name="Google Shape;102;p13"/>
            <p:cNvGrpSpPr/>
            <p:nvPr/>
          </p:nvGrpSpPr>
          <p:grpSpPr>
            <a:xfrm>
              <a:off x="453600" y="2117400"/>
              <a:ext cx="2283600" cy="184800"/>
              <a:chOff x="453600" y="1832100"/>
              <a:chExt cx="2283600" cy="184800"/>
            </a:xfrm>
          </p:grpSpPr>
          <p:sp>
            <p:nvSpPr>
              <p:cNvPr id="103" name="Google Shape;103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Within 5 Minutes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5" name="Google Shape;105;p13"/>
            <p:cNvGrpSpPr/>
            <p:nvPr/>
          </p:nvGrpSpPr>
          <p:grpSpPr>
            <a:xfrm>
              <a:off x="453600" y="2402700"/>
              <a:ext cx="2283600" cy="184800"/>
              <a:chOff x="453600" y="1832100"/>
              <a:chExt cx="2283600" cy="184800"/>
            </a:xfrm>
          </p:grpSpPr>
          <p:sp>
            <p:nvSpPr>
              <p:cNvPr id="106" name="Google Shape;106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5-10 Minutes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07" name="Google Shape;107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8" name="Google Shape;108;p13"/>
            <p:cNvGrpSpPr/>
            <p:nvPr/>
          </p:nvGrpSpPr>
          <p:grpSpPr>
            <a:xfrm>
              <a:off x="453600" y="2688000"/>
              <a:ext cx="2283600" cy="184800"/>
              <a:chOff x="453600" y="1832100"/>
              <a:chExt cx="2283600" cy="184800"/>
            </a:xfrm>
          </p:grpSpPr>
          <p:sp>
            <p:nvSpPr>
              <p:cNvPr id="109" name="Google Shape;109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10-20 Minutes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10" name="Google Shape;110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1" name="Google Shape;111;p13"/>
            <p:cNvGrpSpPr/>
            <p:nvPr/>
          </p:nvGrpSpPr>
          <p:grpSpPr>
            <a:xfrm>
              <a:off x="453600" y="2973300"/>
              <a:ext cx="2283600" cy="184800"/>
              <a:chOff x="453600" y="1832100"/>
              <a:chExt cx="2283600" cy="184800"/>
            </a:xfrm>
          </p:grpSpPr>
          <p:sp>
            <p:nvSpPr>
              <p:cNvPr id="112" name="Google Shape;112;p13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Strongly Agree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13" name="Google Shape;113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14" name="Google Shape;114;p13"/>
          <p:cNvGrpSpPr/>
          <p:nvPr/>
        </p:nvGrpSpPr>
        <p:grpSpPr>
          <a:xfrm>
            <a:off x="453600" y="8541000"/>
            <a:ext cx="5044200" cy="1544400"/>
            <a:chOff x="453600" y="1328400"/>
            <a:chExt cx="5044200" cy="1544400"/>
          </a:xfrm>
        </p:grpSpPr>
        <p:sp>
          <p:nvSpPr>
            <p:cNvPr id="115" name="Google Shape;115;p13"/>
            <p:cNvSpPr txBox="1"/>
            <p:nvPr/>
          </p:nvSpPr>
          <p:spPr>
            <a:xfrm>
              <a:off x="454200" y="1328400"/>
              <a:ext cx="50436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latin typeface="Arimo"/>
                  <a:ea typeface="Arimo"/>
                  <a:cs typeface="Arimo"/>
                  <a:sym typeface="Arimo"/>
                </a:rPr>
                <a:t>4. Do you think we... (Select all that apply)</a:t>
              </a:r>
              <a:endParaRPr b="1" sz="1200">
                <a:latin typeface="Arimo"/>
                <a:ea typeface="Arimo"/>
                <a:cs typeface="Arimo"/>
                <a:sym typeface="Arimo"/>
              </a:endParaRPr>
            </a:p>
          </p:txBody>
        </p:sp>
        <p:grpSp>
          <p:nvGrpSpPr>
            <p:cNvPr id="116" name="Google Shape;116;p13"/>
            <p:cNvGrpSpPr/>
            <p:nvPr/>
          </p:nvGrpSpPr>
          <p:grpSpPr>
            <a:xfrm>
              <a:off x="453600" y="1806900"/>
              <a:ext cx="2727000" cy="210000"/>
              <a:chOff x="453600" y="1806900"/>
              <a:chExt cx="2727000" cy="210000"/>
            </a:xfrm>
          </p:grpSpPr>
          <p:sp>
            <p:nvSpPr>
              <p:cNvPr id="117" name="Google Shape;117;p13"/>
              <p:cNvSpPr txBox="1"/>
              <p:nvPr/>
            </p:nvSpPr>
            <p:spPr>
              <a:xfrm>
                <a:off x="810000" y="1841400"/>
                <a:ext cx="237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Quickly identified the problem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grpSp>
            <p:nvGrpSpPr>
              <p:cNvPr id="118" name="Google Shape;118;p13"/>
              <p:cNvGrpSpPr/>
              <p:nvPr/>
            </p:nvGrpSpPr>
            <p:grpSpPr>
              <a:xfrm>
                <a:off x="453600" y="1806900"/>
                <a:ext cx="228209" cy="210000"/>
                <a:chOff x="453600" y="1806900"/>
                <a:chExt cx="228209" cy="210000"/>
              </a:xfrm>
            </p:grpSpPr>
            <p:sp>
              <p:nvSpPr>
                <p:cNvPr id="119" name="Google Shape;119;p13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20" name="Google Shape;120;p13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467700" y="1806900"/>
                  <a:ext cx="214109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121" name="Google Shape;121;p13"/>
            <p:cNvGrpSpPr/>
            <p:nvPr/>
          </p:nvGrpSpPr>
          <p:grpSpPr>
            <a:xfrm>
              <a:off x="453600" y="2117400"/>
              <a:ext cx="3180600" cy="184800"/>
              <a:chOff x="453600" y="1832100"/>
              <a:chExt cx="3180600" cy="184800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810000" y="1841400"/>
                <a:ext cx="2824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Handle the query professionally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23" name="Google Shape;123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4" name="Google Shape;124;p13"/>
            <p:cNvGrpSpPr/>
            <p:nvPr/>
          </p:nvGrpSpPr>
          <p:grpSpPr>
            <a:xfrm>
              <a:off x="453600" y="2402700"/>
              <a:ext cx="4352400" cy="184800"/>
              <a:chOff x="453600" y="1832100"/>
              <a:chExt cx="4352400" cy="184800"/>
            </a:xfrm>
          </p:grpSpPr>
          <p:sp>
            <p:nvSpPr>
              <p:cNvPr id="125" name="Google Shape;125;p13"/>
              <p:cNvSpPr txBox="1"/>
              <p:nvPr/>
            </p:nvSpPr>
            <p:spPr>
              <a:xfrm>
                <a:off x="810000" y="1841400"/>
                <a:ext cx="3996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Help you understand the cause and how to solve the problem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7" name="Google Shape;127;p13"/>
            <p:cNvGrpSpPr/>
            <p:nvPr/>
          </p:nvGrpSpPr>
          <p:grpSpPr>
            <a:xfrm>
              <a:off x="453600" y="2688000"/>
              <a:ext cx="4352400" cy="184800"/>
              <a:chOff x="453600" y="1832100"/>
              <a:chExt cx="4352400" cy="184800"/>
            </a:xfrm>
          </p:grpSpPr>
          <p:sp>
            <p:nvSpPr>
              <p:cNvPr id="128" name="Google Shape;128;p13"/>
              <p:cNvSpPr txBox="1"/>
              <p:nvPr/>
            </p:nvSpPr>
            <p:spPr>
              <a:xfrm>
                <a:off x="810000" y="1841400"/>
                <a:ext cx="3996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Appear knowledgeable and competent about the subject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pic>
        <p:nvPicPr>
          <p:cNvPr id="130" name="Google Shape;13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40000" y="7654582"/>
            <a:ext cx="1170000" cy="3046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37575" y="450000"/>
            <a:ext cx="3172425" cy="63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36" name="Google Shape;136;p14"/>
          <p:cNvGrpSpPr/>
          <p:nvPr/>
        </p:nvGrpSpPr>
        <p:grpSpPr>
          <a:xfrm>
            <a:off x="453600" y="2967300"/>
            <a:ext cx="6013800" cy="1544400"/>
            <a:chOff x="453600" y="1328400"/>
            <a:chExt cx="6013800" cy="1544400"/>
          </a:xfrm>
        </p:grpSpPr>
        <p:sp>
          <p:nvSpPr>
            <p:cNvPr id="137" name="Google Shape;137;p14"/>
            <p:cNvSpPr txBox="1"/>
            <p:nvPr/>
          </p:nvSpPr>
          <p:spPr>
            <a:xfrm>
              <a:off x="454200" y="1328400"/>
              <a:ext cx="6013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latin typeface="Arimo"/>
                  <a:ea typeface="Arimo"/>
                  <a:cs typeface="Arimo"/>
                  <a:sym typeface="Arimo"/>
                </a:rPr>
                <a:t>6. How many times did you contact us before we resolved this issue for you?</a:t>
              </a:r>
              <a:endParaRPr b="1" sz="1200">
                <a:latin typeface="Arimo"/>
                <a:ea typeface="Arimo"/>
                <a:cs typeface="Arimo"/>
                <a:sym typeface="Arimo"/>
              </a:endParaRPr>
            </a:p>
          </p:txBody>
        </p:sp>
        <p:grpSp>
          <p:nvGrpSpPr>
            <p:cNvPr id="138" name="Google Shape;138;p14"/>
            <p:cNvGrpSpPr/>
            <p:nvPr/>
          </p:nvGrpSpPr>
          <p:grpSpPr>
            <a:xfrm>
              <a:off x="453600" y="1806900"/>
              <a:ext cx="2283600" cy="210000"/>
              <a:chOff x="453600" y="1806900"/>
              <a:chExt cx="2283600" cy="210000"/>
            </a:xfrm>
          </p:grpSpPr>
          <p:sp>
            <p:nvSpPr>
              <p:cNvPr id="139" name="Google Shape;139;p14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Once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grpSp>
            <p:nvGrpSpPr>
              <p:cNvPr id="140" name="Google Shape;140;p14"/>
              <p:cNvGrpSpPr/>
              <p:nvPr/>
            </p:nvGrpSpPr>
            <p:grpSpPr>
              <a:xfrm>
                <a:off x="453600" y="1806900"/>
                <a:ext cx="228209" cy="210000"/>
                <a:chOff x="453600" y="1806900"/>
                <a:chExt cx="228209" cy="210000"/>
              </a:xfrm>
            </p:grpSpPr>
            <p:sp>
              <p:nvSpPr>
                <p:cNvPr id="141" name="Google Shape;141;p14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42" name="Google Shape;142;p14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467700" y="1806900"/>
                  <a:ext cx="214109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143" name="Google Shape;143;p14"/>
            <p:cNvGrpSpPr/>
            <p:nvPr/>
          </p:nvGrpSpPr>
          <p:grpSpPr>
            <a:xfrm>
              <a:off x="453600" y="2117400"/>
              <a:ext cx="2283600" cy="184800"/>
              <a:chOff x="453600" y="1832100"/>
              <a:chExt cx="2283600" cy="184800"/>
            </a:xfrm>
          </p:grpSpPr>
          <p:sp>
            <p:nvSpPr>
              <p:cNvPr id="144" name="Google Shape;144;p14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Twice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45" name="Google Shape;145;p14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6" name="Google Shape;146;p14"/>
            <p:cNvGrpSpPr/>
            <p:nvPr/>
          </p:nvGrpSpPr>
          <p:grpSpPr>
            <a:xfrm>
              <a:off x="453600" y="2402700"/>
              <a:ext cx="2283600" cy="184800"/>
              <a:chOff x="453600" y="1832100"/>
              <a:chExt cx="2283600" cy="184800"/>
            </a:xfrm>
          </p:grpSpPr>
          <p:sp>
            <p:nvSpPr>
              <p:cNvPr id="147" name="Google Shape;147;p14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Three Times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48" name="Google Shape;148;p14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9" name="Google Shape;149;p14"/>
            <p:cNvGrpSpPr/>
            <p:nvPr/>
          </p:nvGrpSpPr>
          <p:grpSpPr>
            <a:xfrm>
              <a:off x="453600" y="2688000"/>
              <a:ext cx="2283600" cy="184800"/>
              <a:chOff x="453600" y="1832100"/>
              <a:chExt cx="2283600" cy="184800"/>
            </a:xfrm>
          </p:grpSpPr>
          <p:sp>
            <p:nvSpPr>
              <p:cNvPr id="150" name="Google Shape;150;p14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More than Three Times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51" name="Google Shape;151;p14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152" name="Google Shape;152;p14"/>
          <p:cNvGrpSpPr/>
          <p:nvPr/>
        </p:nvGrpSpPr>
        <p:grpSpPr>
          <a:xfrm>
            <a:off x="453600" y="4969050"/>
            <a:ext cx="6366300" cy="2048775"/>
            <a:chOff x="453600" y="1109325"/>
            <a:chExt cx="6366300" cy="2048775"/>
          </a:xfrm>
        </p:grpSpPr>
        <p:sp>
          <p:nvSpPr>
            <p:cNvPr id="153" name="Google Shape;153;p14"/>
            <p:cNvSpPr txBox="1"/>
            <p:nvPr/>
          </p:nvSpPr>
          <p:spPr>
            <a:xfrm>
              <a:off x="454200" y="1109325"/>
              <a:ext cx="6365700" cy="39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ru" sz="1200">
                  <a:latin typeface="Arimo"/>
                  <a:ea typeface="Arimo"/>
                  <a:cs typeface="Arimo"/>
                  <a:sym typeface="Arimo"/>
                </a:rPr>
                <a:t>7. Overall, how satisfied are you with the customer service experience that </a:t>
              </a:r>
              <a:endParaRPr b="1" sz="1200">
                <a:latin typeface="Arimo"/>
                <a:ea typeface="Arimo"/>
                <a:cs typeface="Arimo"/>
                <a:sym typeface="Arimo"/>
              </a:endParaRPr>
            </a:p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latin typeface="Arimo"/>
                  <a:ea typeface="Arimo"/>
                  <a:cs typeface="Arimo"/>
                  <a:sym typeface="Arimo"/>
                </a:rPr>
                <a:t>you received from us?</a:t>
              </a:r>
              <a:endParaRPr b="1" sz="1200">
                <a:latin typeface="Arimo"/>
                <a:ea typeface="Arimo"/>
                <a:cs typeface="Arimo"/>
                <a:sym typeface="Arimo"/>
              </a:endParaRPr>
            </a:p>
          </p:txBody>
        </p:sp>
        <p:grpSp>
          <p:nvGrpSpPr>
            <p:cNvPr id="154" name="Google Shape;154;p14"/>
            <p:cNvGrpSpPr/>
            <p:nvPr/>
          </p:nvGrpSpPr>
          <p:grpSpPr>
            <a:xfrm>
              <a:off x="453600" y="1806900"/>
              <a:ext cx="2283600" cy="210000"/>
              <a:chOff x="453600" y="1806900"/>
              <a:chExt cx="2283600" cy="210000"/>
            </a:xfrm>
          </p:grpSpPr>
          <p:sp>
            <p:nvSpPr>
              <p:cNvPr id="155" name="Google Shape;155;p14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Very Dissatisfied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grpSp>
            <p:nvGrpSpPr>
              <p:cNvPr id="156" name="Google Shape;156;p14"/>
              <p:cNvGrpSpPr/>
              <p:nvPr/>
            </p:nvGrpSpPr>
            <p:grpSpPr>
              <a:xfrm>
                <a:off x="453600" y="1806900"/>
                <a:ext cx="228209" cy="210000"/>
                <a:chOff x="453600" y="1806900"/>
                <a:chExt cx="228209" cy="210000"/>
              </a:xfrm>
            </p:grpSpPr>
            <p:sp>
              <p:nvSpPr>
                <p:cNvPr id="157" name="Google Shape;157;p14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58" name="Google Shape;158;p14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467700" y="1806900"/>
                  <a:ext cx="214109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grpSp>
          <p:nvGrpSpPr>
            <p:cNvPr id="159" name="Google Shape;159;p14"/>
            <p:cNvGrpSpPr/>
            <p:nvPr/>
          </p:nvGrpSpPr>
          <p:grpSpPr>
            <a:xfrm>
              <a:off x="453600" y="2117400"/>
              <a:ext cx="2283600" cy="184800"/>
              <a:chOff x="453600" y="1832100"/>
              <a:chExt cx="2283600" cy="184800"/>
            </a:xfrm>
          </p:grpSpPr>
          <p:sp>
            <p:nvSpPr>
              <p:cNvPr id="160" name="Google Shape;160;p14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Somewhat Dissatisfied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61" name="Google Shape;161;p14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2" name="Google Shape;162;p14"/>
            <p:cNvGrpSpPr/>
            <p:nvPr/>
          </p:nvGrpSpPr>
          <p:grpSpPr>
            <a:xfrm>
              <a:off x="453600" y="2402700"/>
              <a:ext cx="2283600" cy="184800"/>
              <a:chOff x="453600" y="1832100"/>
              <a:chExt cx="2283600" cy="184800"/>
            </a:xfrm>
          </p:grpSpPr>
          <p:sp>
            <p:nvSpPr>
              <p:cNvPr id="163" name="Google Shape;163;p14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Neutral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64" name="Google Shape;164;p14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5" name="Google Shape;165;p14"/>
            <p:cNvGrpSpPr/>
            <p:nvPr/>
          </p:nvGrpSpPr>
          <p:grpSpPr>
            <a:xfrm>
              <a:off x="453600" y="2688000"/>
              <a:ext cx="2283600" cy="184800"/>
              <a:chOff x="453600" y="1832100"/>
              <a:chExt cx="2283600" cy="184800"/>
            </a:xfrm>
          </p:grpSpPr>
          <p:sp>
            <p:nvSpPr>
              <p:cNvPr id="166" name="Google Shape;166;p14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Somewhat Satisfied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67" name="Google Shape;167;p14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8" name="Google Shape;168;p14"/>
            <p:cNvGrpSpPr/>
            <p:nvPr/>
          </p:nvGrpSpPr>
          <p:grpSpPr>
            <a:xfrm>
              <a:off x="453600" y="2973300"/>
              <a:ext cx="2283600" cy="184800"/>
              <a:chOff x="453600" y="1832100"/>
              <a:chExt cx="2283600" cy="184800"/>
            </a:xfrm>
          </p:grpSpPr>
          <p:sp>
            <p:nvSpPr>
              <p:cNvPr id="169" name="Google Shape;169;p14"/>
              <p:cNvSpPr txBox="1"/>
              <p:nvPr/>
            </p:nvSpPr>
            <p:spPr>
              <a:xfrm>
                <a:off x="810000" y="1841400"/>
                <a:ext cx="1927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100">
                    <a:latin typeface="Arimo"/>
                    <a:ea typeface="Arimo"/>
                    <a:cs typeface="Arimo"/>
                    <a:sym typeface="Arimo"/>
                  </a:rPr>
                  <a:t>Very Satisfied</a:t>
                </a:r>
                <a:endParaRPr sz="1100"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170" name="Google Shape;170;p14"/>
              <p:cNvSpPr/>
              <p:nvPr/>
            </p:nvSpPr>
            <p:spPr>
              <a:xfrm>
                <a:off x="453600" y="1832100"/>
                <a:ext cx="184800" cy="184800"/>
              </a:xfrm>
              <a:prstGeom prst="rect">
                <a:avLst/>
              </a:prstGeom>
              <a:solidFill>
                <a:schemeClr val="lt1"/>
              </a:solidFill>
              <a:ln cap="flat" cmpd="sng" w="19050">
                <a:solidFill>
                  <a:srgbClr val="C6C6C6"/>
                </a:solidFill>
                <a:prstDash val="solid"/>
                <a:round/>
                <a:headEnd len="sm" w="sm" type="none"/>
                <a:tailEnd len="sm" w="sm" type="none"/>
              </a:ln>
              <a:effectLst>
                <a:outerShdw blurRad="57150" rotWithShape="0" algn="bl" dir="3360000" dist="19050">
                  <a:srgbClr val="C6C6C6">
                    <a:alpha val="50000"/>
                  </a:srgbClr>
                </a:outerShdw>
              </a:effectLst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71" name="Google Shape;171;p14"/>
          <p:cNvSpPr txBox="1"/>
          <p:nvPr/>
        </p:nvSpPr>
        <p:spPr>
          <a:xfrm>
            <a:off x="454200" y="7464675"/>
            <a:ext cx="66558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1200">
                <a:latin typeface="Arimo"/>
                <a:ea typeface="Arimo"/>
                <a:cs typeface="Arimo"/>
                <a:sym typeface="Arimo"/>
              </a:rPr>
              <a:t>8. If you were less than totally satisfied, what could have been done to serve you better?</a:t>
            </a:r>
            <a:endParaRPr b="1" sz="1200">
              <a:latin typeface="Arimo"/>
              <a:ea typeface="Arimo"/>
              <a:cs typeface="Arimo"/>
              <a:sym typeface="Arimo"/>
            </a:endParaRPr>
          </a:p>
        </p:txBody>
      </p:sp>
      <p:sp>
        <p:nvSpPr>
          <p:cNvPr id="172" name="Google Shape;172;p14"/>
          <p:cNvSpPr/>
          <p:nvPr/>
        </p:nvSpPr>
        <p:spPr>
          <a:xfrm>
            <a:off x="453600" y="7863600"/>
            <a:ext cx="6655800" cy="20487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C6C6C6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3360000" dist="19050">
              <a:srgbClr val="C6C6C6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3" name="Google Shape;173;p14"/>
          <p:cNvGrpSpPr/>
          <p:nvPr/>
        </p:nvGrpSpPr>
        <p:grpSpPr>
          <a:xfrm>
            <a:off x="453600" y="404475"/>
            <a:ext cx="3326400" cy="2115000"/>
            <a:chOff x="453600" y="404475"/>
            <a:chExt cx="3326400" cy="2115000"/>
          </a:xfrm>
        </p:grpSpPr>
        <p:sp>
          <p:nvSpPr>
            <p:cNvPr id="174" name="Google Shape;174;p14"/>
            <p:cNvSpPr txBox="1"/>
            <p:nvPr/>
          </p:nvSpPr>
          <p:spPr>
            <a:xfrm>
              <a:off x="454200" y="404475"/>
              <a:ext cx="33258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1200">
                  <a:latin typeface="Arimo"/>
                  <a:ea typeface="Arimo"/>
                  <a:cs typeface="Arimo"/>
                  <a:sym typeface="Arimo"/>
                </a:rPr>
                <a:t>5. How quickly was the problem resolved?</a:t>
              </a:r>
              <a:endParaRPr b="1" sz="1200">
                <a:latin typeface="Arimo"/>
                <a:ea typeface="Arimo"/>
                <a:cs typeface="Arimo"/>
                <a:sym typeface="Arimo"/>
              </a:endParaRPr>
            </a:p>
          </p:txBody>
        </p:sp>
        <p:grpSp>
          <p:nvGrpSpPr>
            <p:cNvPr id="175" name="Google Shape;175;p14"/>
            <p:cNvGrpSpPr/>
            <p:nvPr/>
          </p:nvGrpSpPr>
          <p:grpSpPr>
            <a:xfrm>
              <a:off x="453600" y="882975"/>
              <a:ext cx="2283600" cy="1636500"/>
              <a:chOff x="453600" y="882975"/>
              <a:chExt cx="2283600" cy="1636500"/>
            </a:xfrm>
          </p:grpSpPr>
          <p:grpSp>
            <p:nvGrpSpPr>
              <p:cNvPr id="176" name="Google Shape;176;p14"/>
              <p:cNvGrpSpPr/>
              <p:nvPr/>
            </p:nvGrpSpPr>
            <p:grpSpPr>
              <a:xfrm>
                <a:off x="453600" y="882975"/>
                <a:ext cx="2283600" cy="210000"/>
                <a:chOff x="453600" y="1806900"/>
                <a:chExt cx="2283600" cy="210000"/>
              </a:xfrm>
            </p:grpSpPr>
            <p:sp>
              <p:nvSpPr>
                <p:cNvPr id="177" name="Google Shape;177;p14"/>
                <p:cNvSpPr txBox="1"/>
                <p:nvPr/>
              </p:nvSpPr>
              <p:spPr>
                <a:xfrm>
                  <a:off x="810000" y="1841400"/>
                  <a:ext cx="1927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latin typeface="Arimo"/>
                      <a:ea typeface="Arimo"/>
                      <a:cs typeface="Arimo"/>
                      <a:sym typeface="Arimo"/>
                    </a:rPr>
                    <a:t>Immediately</a:t>
                  </a:r>
                  <a:endParaRPr sz="1100">
                    <a:latin typeface="Arimo"/>
                    <a:ea typeface="Arimo"/>
                    <a:cs typeface="Arimo"/>
                    <a:sym typeface="Arimo"/>
                  </a:endParaRPr>
                </a:p>
              </p:txBody>
            </p:sp>
            <p:grpSp>
              <p:nvGrpSpPr>
                <p:cNvPr id="178" name="Google Shape;178;p14"/>
                <p:cNvGrpSpPr/>
                <p:nvPr/>
              </p:nvGrpSpPr>
              <p:grpSpPr>
                <a:xfrm>
                  <a:off x="453600" y="1806900"/>
                  <a:ext cx="228209" cy="210000"/>
                  <a:chOff x="453600" y="1806900"/>
                  <a:chExt cx="228209" cy="210000"/>
                </a:xfrm>
              </p:grpSpPr>
              <p:sp>
                <p:nvSpPr>
                  <p:cNvPr id="179" name="Google Shape;179;p14"/>
                  <p:cNvSpPr/>
                  <p:nvPr/>
                </p:nvSpPr>
                <p:spPr>
                  <a:xfrm>
                    <a:off x="453600" y="1832100"/>
                    <a:ext cx="184800" cy="184800"/>
                  </a:xfrm>
                  <a:prstGeom prst="rect">
                    <a:avLst/>
                  </a:prstGeom>
                  <a:solidFill>
                    <a:schemeClr val="lt1"/>
                  </a:solidFill>
                  <a:ln cap="flat" cmpd="sng" w="19050">
                    <a:solidFill>
                      <a:srgbClr val="C6C6C6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  <a:effectLst>
                    <a:outerShdw blurRad="57150" rotWithShape="0" algn="bl" dir="3360000" dist="19050">
                      <a:srgbClr val="C6C6C6">
                        <a:alpha val="50000"/>
                      </a:srgbClr>
                    </a:outerShdw>
                  </a:effectLst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  <p:pic>
                <p:nvPicPr>
                  <p:cNvPr id="180" name="Google Shape;180;p14"/>
                  <p:cNvPicPr preferRelativeResize="0"/>
                  <p:nvPr/>
                </p:nvPicPr>
                <p:blipFill>
                  <a:blip r:embed="rId4">
                    <a:alphaModFix/>
                  </a:blip>
                  <a:stretch>
                    <a:fillRect/>
                  </a:stretch>
                </p:blipFill>
                <p:spPr>
                  <a:xfrm>
                    <a:off x="467700" y="1806900"/>
                    <a:ext cx="214109" cy="169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</p:pic>
            </p:grpSp>
          </p:grpSp>
          <p:grpSp>
            <p:nvGrpSpPr>
              <p:cNvPr id="181" name="Google Shape;181;p14"/>
              <p:cNvGrpSpPr/>
              <p:nvPr/>
            </p:nvGrpSpPr>
            <p:grpSpPr>
              <a:xfrm>
                <a:off x="453600" y="1193475"/>
                <a:ext cx="2283600" cy="184800"/>
                <a:chOff x="453600" y="1832100"/>
                <a:chExt cx="2283600" cy="184800"/>
              </a:xfrm>
            </p:grpSpPr>
            <p:sp>
              <p:nvSpPr>
                <p:cNvPr id="182" name="Google Shape;182;p14"/>
                <p:cNvSpPr txBox="1"/>
                <p:nvPr/>
              </p:nvSpPr>
              <p:spPr>
                <a:xfrm>
                  <a:off x="810000" y="1841400"/>
                  <a:ext cx="1927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latin typeface="Arimo"/>
                      <a:ea typeface="Arimo"/>
                      <a:cs typeface="Arimo"/>
                      <a:sym typeface="Arimo"/>
                    </a:rPr>
                    <a:t>Within a day</a:t>
                  </a:r>
                  <a:endParaRPr sz="1100">
                    <a:latin typeface="Arimo"/>
                    <a:ea typeface="Arimo"/>
                    <a:cs typeface="Arimo"/>
                    <a:sym typeface="Arimo"/>
                  </a:endParaRPr>
                </a:p>
              </p:txBody>
            </p:sp>
            <p:sp>
              <p:nvSpPr>
                <p:cNvPr id="183" name="Google Shape;183;p14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84" name="Google Shape;184;p14"/>
              <p:cNvGrpSpPr/>
              <p:nvPr/>
            </p:nvGrpSpPr>
            <p:grpSpPr>
              <a:xfrm>
                <a:off x="453600" y="1478775"/>
                <a:ext cx="2283600" cy="184800"/>
                <a:chOff x="453600" y="1832100"/>
                <a:chExt cx="2283600" cy="184800"/>
              </a:xfrm>
            </p:grpSpPr>
            <p:sp>
              <p:nvSpPr>
                <p:cNvPr id="185" name="Google Shape;185;p14"/>
                <p:cNvSpPr txBox="1"/>
                <p:nvPr/>
              </p:nvSpPr>
              <p:spPr>
                <a:xfrm>
                  <a:off x="810000" y="1841400"/>
                  <a:ext cx="1927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latin typeface="Arimo"/>
                      <a:ea typeface="Arimo"/>
                      <a:cs typeface="Arimo"/>
                      <a:sym typeface="Arimo"/>
                    </a:rPr>
                    <a:t>Between 1 and 3 days</a:t>
                  </a:r>
                  <a:endParaRPr sz="1100">
                    <a:latin typeface="Arimo"/>
                    <a:ea typeface="Arimo"/>
                    <a:cs typeface="Arimo"/>
                    <a:sym typeface="Arimo"/>
                  </a:endParaRPr>
                </a:p>
              </p:txBody>
            </p:sp>
            <p:sp>
              <p:nvSpPr>
                <p:cNvPr id="186" name="Google Shape;186;p14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87" name="Google Shape;187;p14"/>
              <p:cNvGrpSpPr/>
              <p:nvPr/>
            </p:nvGrpSpPr>
            <p:grpSpPr>
              <a:xfrm>
                <a:off x="453600" y="1764075"/>
                <a:ext cx="2283600" cy="184800"/>
                <a:chOff x="453600" y="1832100"/>
                <a:chExt cx="2283600" cy="184800"/>
              </a:xfrm>
            </p:grpSpPr>
            <p:sp>
              <p:nvSpPr>
                <p:cNvPr id="188" name="Google Shape;188;p14"/>
                <p:cNvSpPr txBox="1"/>
                <p:nvPr/>
              </p:nvSpPr>
              <p:spPr>
                <a:xfrm>
                  <a:off x="810000" y="1841400"/>
                  <a:ext cx="1927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latin typeface="Arimo"/>
                      <a:ea typeface="Arimo"/>
                      <a:cs typeface="Arimo"/>
                      <a:sym typeface="Arimo"/>
                    </a:rPr>
                    <a:t>Between 3 and 7 days</a:t>
                  </a:r>
                  <a:endParaRPr sz="1100">
                    <a:latin typeface="Arimo"/>
                    <a:ea typeface="Arimo"/>
                    <a:cs typeface="Arimo"/>
                    <a:sym typeface="Arimo"/>
                  </a:endParaRPr>
                </a:p>
              </p:txBody>
            </p:sp>
            <p:sp>
              <p:nvSpPr>
                <p:cNvPr id="189" name="Google Shape;189;p14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90" name="Google Shape;190;p14"/>
              <p:cNvGrpSpPr/>
              <p:nvPr/>
            </p:nvGrpSpPr>
            <p:grpSpPr>
              <a:xfrm>
                <a:off x="453600" y="2049375"/>
                <a:ext cx="2283600" cy="184800"/>
                <a:chOff x="453600" y="1832100"/>
                <a:chExt cx="2283600" cy="184800"/>
              </a:xfrm>
            </p:grpSpPr>
            <p:sp>
              <p:nvSpPr>
                <p:cNvPr id="191" name="Google Shape;191;p14"/>
                <p:cNvSpPr txBox="1"/>
                <p:nvPr/>
              </p:nvSpPr>
              <p:spPr>
                <a:xfrm>
                  <a:off x="810000" y="1841400"/>
                  <a:ext cx="1927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latin typeface="Arimo"/>
                      <a:ea typeface="Arimo"/>
                      <a:cs typeface="Arimo"/>
                      <a:sym typeface="Arimo"/>
                    </a:rPr>
                    <a:t>More than a week</a:t>
                  </a:r>
                  <a:endParaRPr sz="1100">
                    <a:latin typeface="Arimo"/>
                    <a:ea typeface="Arimo"/>
                    <a:cs typeface="Arimo"/>
                    <a:sym typeface="Arimo"/>
                  </a:endParaRPr>
                </a:p>
              </p:txBody>
            </p:sp>
            <p:sp>
              <p:nvSpPr>
                <p:cNvPr id="192" name="Google Shape;192;p14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grpSp>
            <p:nvGrpSpPr>
              <p:cNvPr id="193" name="Google Shape;193;p14"/>
              <p:cNvGrpSpPr/>
              <p:nvPr/>
            </p:nvGrpSpPr>
            <p:grpSpPr>
              <a:xfrm>
                <a:off x="453600" y="2334675"/>
                <a:ext cx="2283600" cy="184800"/>
                <a:chOff x="453600" y="1832100"/>
                <a:chExt cx="2283600" cy="184800"/>
              </a:xfrm>
            </p:grpSpPr>
            <p:sp>
              <p:nvSpPr>
                <p:cNvPr id="194" name="Google Shape;194;p14"/>
                <p:cNvSpPr txBox="1"/>
                <p:nvPr/>
              </p:nvSpPr>
              <p:spPr>
                <a:xfrm>
                  <a:off x="810000" y="1841400"/>
                  <a:ext cx="1927200" cy="169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100">
                      <a:latin typeface="Arimo"/>
                      <a:ea typeface="Arimo"/>
                      <a:cs typeface="Arimo"/>
                      <a:sym typeface="Arimo"/>
                    </a:rPr>
                    <a:t>The problem still exists</a:t>
                  </a:r>
                  <a:endParaRPr sz="1100">
                    <a:latin typeface="Arimo"/>
                    <a:ea typeface="Arimo"/>
                    <a:cs typeface="Arimo"/>
                    <a:sym typeface="Arimo"/>
                  </a:endParaRPr>
                </a:p>
              </p:txBody>
            </p:sp>
            <p:sp>
              <p:nvSpPr>
                <p:cNvPr id="195" name="Google Shape;195;p14"/>
                <p:cNvSpPr/>
                <p:nvPr/>
              </p:nvSpPr>
              <p:spPr>
                <a:xfrm>
                  <a:off x="453600" y="1832100"/>
                  <a:ext cx="184800" cy="1848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19050">
                  <a:solidFill>
                    <a:srgbClr val="C6C6C6"/>
                  </a:solidFill>
                  <a:prstDash val="solid"/>
                  <a:round/>
                  <a:headEnd len="sm" w="sm" type="none"/>
                  <a:tailEnd len="sm" w="sm" type="none"/>
                </a:ln>
                <a:effectLst>
                  <a:outerShdw blurRad="57150" rotWithShape="0" algn="bl" dir="3360000" dist="19050">
                    <a:srgbClr val="C6C6C6">
                      <a:alpha val="50000"/>
                    </a:srgbClr>
                  </a:outerShdw>
                </a:effectLst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sp>
        <p:nvSpPr>
          <p:cNvPr id="196" name="Google Shape;196;p14"/>
          <p:cNvSpPr/>
          <p:nvPr/>
        </p:nvSpPr>
        <p:spPr>
          <a:xfrm>
            <a:off x="400" y="10458450"/>
            <a:ext cx="7559700" cy="233400"/>
          </a:xfrm>
          <a:prstGeom prst="rect">
            <a:avLst/>
          </a:prstGeom>
          <a:solidFill>
            <a:srgbClr val="D3232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