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40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pos="1902">
          <p15:clr>
            <a:srgbClr val="9AA0A6"/>
          </p15:clr>
        </p15:guide>
        <p15:guide id="5" pos="1178">
          <p15:clr>
            <a:srgbClr val="9AA0A6"/>
          </p15:clr>
        </p15:guide>
        <p15:guide id="6" pos="2324">
          <p15:clr>
            <a:srgbClr val="9AA0A6"/>
          </p15:clr>
        </p15:guide>
        <p15:guide id="7" orient="horz" pos="978">
          <p15:clr>
            <a:srgbClr val="9AA0A6"/>
          </p15:clr>
        </p15:guide>
        <p15:guide id="8" pos="528">
          <p15:clr>
            <a:srgbClr val="9AA0A6"/>
          </p15:clr>
        </p15:guide>
        <p15:guide id="9" pos="247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40" orient="horz"/>
        <p:guide pos="4309"/>
        <p:guide pos="454"/>
        <p:guide pos="1902"/>
        <p:guide pos="1178"/>
        <p:guide pos="2324"/>
        <p:guide pos="978" orient="horz"/>
        <p:guide pos="528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CEC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719150" y="2100275"/>
            <a:ext cx="2300400" cy="290400"/>
          </a:xfrm>
          <a:prstGeom prst="rect">
            <a:avLst/>
          </a:prstGeom>
          <a:solidFill>
            <a:srgbClr val="756C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56C63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85800" y="695325"/>
            <a:ext cx="5210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756C63"/>
                </a:solidFill>
                <a:latin typeface="Calibri"/>
                <a:ea typeface="Calibri"/>
                <a:cs typeface="Calibri"/>
                <a:sym typeface="Calibri"/>
              </a:rPr>
              <a:t>MEETING AGENDA</a:t>
            </a:r>
            <a:endParaRPr b="1" sz="4000">
              <a:solidFill>
                <a:srgbClr val="756C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19138" y="1281100"/>
            <a:ext cx="298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556672"/>
                </a:solidFill>
                <a:latin typeface="Calibri"/>
                <a:ea typeface="Calibri"/>
                <a:cs typeface="Calibri"/>
                <a:sym typeface="Calibri"/>
              </a:rPr>
              <a:t>ARROWAY</a:t>
            </a:r>
            <a:r>
              <a:rPr lang="ru" sz="2200">
                <a:solidFill>
                  <a:srgbClr val="556672"/>
                </a:solidFill>
                <a:latin typeface="Calibri"/>
                <a:ea typeface="Calibri"/>
                <a:cs typeface="Calibri"/>
                <a:sym typeface="Calibri"/>
              </a:rPr>
              <a:t> INDUSTRIES</a:t>
            </a:r>
            <a:endParaRPr sz="2200">
              <a:solidFill>
                <a:srgbClr val="55667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4613" y="842975"/>
            <a:ext cx="850625" cy="719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Google Shape;59;p13"/>
          <p:cNvCxnSpPr/>
          <p:nvPr/>
        </p:nvCxnSpPr>
        <p:spPr>
          <a:xfrm>
            <a:off x="723900" y="1819275"/>
            <a:ext cx="6124500" cy="0"/>
          </a:xfrm>
          <a:prstGeom prst="straightConnector1">
            <a:avLst/>
          </a:prstGeom>
          <a:noFill/>
          <a:ln cap="flat" cmpd="sng" w="28575">
            <a:solidFill>
              <a:srgbClr val="55667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823927" y="2119325"/>
            <a:ext cx="1045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DETAILS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23913" y="2586025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23913" y="2793291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Location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23913" y="3000556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Call-in Details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23913" y="3207822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Please Read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23913" y="3415088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Please Bring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1871675" y="2724150"/>
            <a:ext cx="1819200" cy="866225"/>
            <a:chOff x="1871675" y="2724150"/>
            <a:chExt cx="1819200" cy="866225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1871675" y="2724150"/>
              <a:ext cx="18192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871675" y="2940706"/>
              <a:ext cx="18192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871675" y="3157263"/>
              <a:ext cx="18192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871675" y="3373819"/>
              <a:ext cx="18192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871675" y="3590375"/>
              <a:ext cx="18192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2" name="Google Shape;72;p13"/>
          <p:cNvSpPr/>
          <p:nvPr/>
        </p:nvSpPr>
        <p:spPr>
          <a:xfrm>
            <a:off x="719150" y="3895725"/>
            <a:ext cx="2300400" cy="290400"/>
          </a:xfrm>
          <a:prstGeom prst="rect">
            <a:avLst/>
          </a:prstGeom>
          <a:solidFill>
            <a:srgbClr val="756C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56C63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823927" y="3914775"/>
            <a:ext cx="1045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823913" y="4376738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Old Business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5" name="Google Shape;75;p13"/>
          <p:cNvGrpSpPr/>
          <p:nvPr/>
        </p:nvGrpSpPr>
        <p:grpSpPr>
          <a:xfrm>
            <a:off x="1871675" y="4514875"/>
            <a:ext cx="4976700" cy="4114250"/>
            <a:chOff x="1871675" y="4514875"/>
            <a:chExt cx="4976700" cy="4114250"/>
          </a:xfrm>
        </p:grpSpPr>
        <p:cxnSp>
          <p:nvCxnSpPr>
            <p:cNvPr id="76" name="Google Shape;76;p13"/>
            <p:cNvCxnSpPr/>
            <p:nvPr/>
          </p:nvCxnSpPr>
          <p:spPr>
            <a:xfrm>
              <a:off x="1871675" y="4514875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871675" y="4731431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871675" y="4947988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871675" y="5164544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871675" y="5381100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871675" y="5600725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1871675" y="5817281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1871675" y="6033838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1871675" y="6250394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1871675" y="6466950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1871675" y="6677050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1871675" y="6893606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871675" y="7110163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871675" y="7326719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1871675" y="7543275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1871675" y="7762900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1871675" y="7979456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1871675" y="8196013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1871675" y="8412569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1871675" y="8629125"/>
              <a:ext cx="49767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6" name="Google Shape;96;p13"/>
          <p:cNvSpPr txBox="1"/>
          <p:nvPr/>
        </p:nvSpPr>
        <p:spPr>
          <a:xfrm>
            <a:off x="823913" y="5467338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New Business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823913" y="6543663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Action Items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823913" y="7624750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719150" y="8929475"/>
            <a:ext cx="2300400" cy="290400"/>
          </a:xfrm>
          <a:prstGeom prst="rect">
            <a:avLst/>
          </a:prstGeom>
          <a:solidFill>
            <a:srgbClr val="756C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823938" y="8948525"/>
            <a:ext cx="1819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MINUTES &amp; NOTES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723900" y="9569600"/>
            <a:ext cx="6124500" cy="433100"/>
            <a:chOff x="723900" y="9569600"/>
            <a:chExt cx="6124500" cy="433100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723900" y="9569600"/>
              <a:ext cx="61245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723900" y="9786150"/>
              <a:ext cx="61245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723900" y="10002700"/>
              <a:ext cx="61245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5" name="Google Shape;105;p13"/>
          <p:cNvSpPr txBox="1"/>
          <p:nvPr/>
        </p:nvSpPr>
        <p:spPr>
          <a:xfrm>
            <a:off x="3929079" y="2586025"/>
            <a:ext cx="12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Meeting Called by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929063" y="2793291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Notetaker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929063" y="3000556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3930"/>
                </a:solidFill>
                <a:latin typeface="Calibri"/>
                <a:ea typeface="Calibri"/>
                <a:cs typeface="Calibri"/>
                <a:sym typeface="Calibri"/>
              </a:rPr>
              <a:t>Attendees</a:t>
            </a:r>
            <a:endParaRPr sz="1200">
              <a:solidFill>
                <a:srgbClr val="4239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8" name="Google Shape;108;p13"/>
          <p:cNvGrpSpPr/>
          <p:nvPr/>
        </p:nvGrpSpPr>
        <p:grpSpPr>
          <a:xfrm>
            <a:off x="4976825" y="2719400"/>
            <a:ext cx="1858575" cy="437875"/>
            <a:chOff x="4976825" y="2719400"/>
            <a:chExt cx="1858575" cy="437875"/>
          </a:xfrm>
        </p:grpSpPr>
        <p:cxnSp>
          <p:nvCxnSpPr>
            <p:cNvPr id="109" name="Google Shape;109;p13"/>
            <p:cNvCxnSpPr/>
            <p:nvPr/>
          </p:nvCxnSpPr>
          <p:spPr>
            <a:xfrm>
              <a:off x="5234000" y="2719400"/>
              <a:ext cx="1601400" cy="480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4976825" y="2940713"/>
              <a:ext cx="18585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4976825" y="3157275"/>
              <a:ext cx="1858500" cy="0"/>
            </a:xfrm>
            <a:prstGeom prst="straightConnector1">
              <a:avLst/>
            </a:prstGeom>
            <a:noFill/>
            <a:ln cap="flat" cmpd="sng" w="19050">
              <a:solidFill>
                <a:srgbClr val="756C6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2" name="Google Shape;112;p13"/>
          <p:cNvSpPr/>
          <p:nvPr/>
        </p:nvSpPr>
        <p:spPr>
          <a:xfrm>
            <a:off x="3929075" y="2100275"/>
            <a:ext cx="2300400" cy="290400"/>
          </a:xfrm>
          <a:prstGeom prst="rect">
            <a:avLst/>
          </a:prstGeom>
          <a:solidFill>
            <a:srgbClr val="756C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56C63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033858" y="2119325"/>
            <a:ext cx="149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ATTENDEES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