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Arimo"/>
      <p:regular r:id="rId7"/>
      <p:bold r:id="rId8"/>
      <p:italic r:id="rId9"/>
      <p:boldItalic r:id="rId10"/>
    </p:embeddedFont>
    <p:embeddedFont>
      <p:font typeface="Lora"/>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40">
          <p15:clr>
            <a:srgbClr val="747775"/>
          </p15:clr>
        </p15:guide>
        <p15:guide id="2" orient="horz" pos="340">
          <p15:clr>
            <a:srgbClr val="747775"/>
          </p15:clr>
        </p15:guide>
        <p15:guide id="3" pos="198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40"/>
        <p:guide pos="340" orient="horz"/>
        <p:guide pos="1984"/>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ora-regular.fntdata"/><Relationship Id="rId10" Type="http://schemas.openxmlformats.org/officeDocument/2006/relationships/font" Target="fonts/Arimo-boldItalic.fntdata"/><Relationship Id="rId13" Type="http://schemas.openxmlformats.org/officeDocument/2006/relationships/font" Target="fonts/Lora-italic.fntdata"/><Relationship Id="rId12" Type="http://schemas.openxmlformats.org/officeDocument/2006/relationships/font" Target="fonts/Lor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Arimo-italic.fntdata"/><Relationship Id="rId14" Type="http://schemas.openxmlformats.org/officeDocument/2006/relationships/font" Target="fonts/Lor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imo-regular.fntdata"/><Relationship Id="rId8" Type="http://schemas.openxmlformats.org/officeDocument/2006/relationships/font" Target="fonts/Arim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535775" y="470600"/>
            <a:ext cx="2254200" cy="800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uk" sz="2600">
                <a:solidFill>
                  <a:schemeClr val="dk1"/>
                </a:solidFill>
                <a:latin typeface="Lora"/>
                <a:ea typeface="Lora"/>
                <a:cs typeface="Lora"/>
                <a:sym typeface="Lora"/>
              </a:rPr>
              <a:t>Alice </a:t>
            </a:r>
            <a:endParaRPr b="1" sz="2600">
              <a:solidFill>
                <a:schemeClr val="dk1"/>
              </a:solidFill>
              <a:latin typeface="Lora"/>
              <a:ea typeface="Lora"/>
              <a:cs typeface="Lora"/>
              <a:sym typeface="Lora"/>
            </a:endParaRPr>
          </a:p>
          <a:p>
            <a:pPr indent="0" lvl="0" marL="0" rtl="0" algn="l">
              <a:spcBef>
                <a:spcPts val="0"/>
              </a:spcBef>
              <a:spcAft>
                <a:spcPts val="0"/>
              </a:spcAft>
              <a:buNone/>
            </a:pPr>
            <a:r>
              <a:rPr lang="uk" sz="2600">
                <a:solidFill>
                  <a:schemeClr val="dk1"/>
                </a:solidFill>
                <a:latin typeface="Lora"/>
                <a:ea typeface="Lora"/>
                <a:cs typeface="Lora"/>
                <a:sym typeface="Lora"/>
              </a:rPr>
              <a:t>Wintheiser</a:t>
            </a:r>
            <a:endParaRPr sz="2600">
              <a:solidFill>
                <a:schemeClr val="dk1"/>
              </a:solidFill>
              <a:latin typeface="Lora"/>
              <a:ea typeface="Lora"/>
              <a:cs typeface="Lora"/>
              <a:sym typeface="Lora"/>
            </a:endParaRPr>
          </a:p>
        </p:txBody>
      </p:sp>
      <p:cxnSp>
        <p:nvCxnSpPr>
          <p:cNvPr id="55" name="Google Shape;55;p13"/>
          <p:cNvCxnSpPr/>
          <p:nvPr/>
        </p:nvCxnSpPr>
        <p:spPr>
          <a:xfrm>
            <a:off x="543225" y="1748725"/>
            <a:ext cx="1897500" cy="0"/>
          </a:xfrm>
          <a:prstGeom prst="straightConnector1">
            <a:avLst/>
          </a:prstGeom>
          <a:noFill/>
          <a:ln cap="flat" cmpd="sng" w="9525">
            <a:solidFill>
              <a:schemeClr val="dk1"/>
            </a:solidFill>
            <a:prstDash val="solid"/>
            <a:round/>
            <a:headEnd len="med" w="med" type="none"/>
            <a:tailEnd len="med" w="med" type="none"/>
          </a:ln>
        </p:spPr>
      </p:cxnSp>
      <p:sp>
        <p:nvSpPr>
          <p:cNvPr id="56" name="Google Shape;56;p13"/>
          <p:cNvSpPr txBox="1"/>
          <p:nvPr/>
        </p:nvSpPr>
        <p:spPr>
          <a:xfrm>
            <a:off x="535775" y="1356100"/>
            <a:ext cx="22542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a:solidFill>
                  <a:schemeClr val="dk1"/>
                </a:solidFill>
                <a:latin typeface="Arimo"/>
                <a:ea typeface="Arimo"/>
                <a:cs typeface="Arimo"/>
                <a:sym typeface="Arimo"/>
              </a:rPr>
              <a:t>Secondary Teacher</a:t>
            </a:r>
            <a:endParaRPr>
              <a:solidFill>
                <a:schemeClr val="dk1"/>
              </a:solidFill>
              <a:latin typeface="Arimo"/>
              <a:ea typeface="Arimo"/>
              <a:cs typeface="Arimo"/>
              <a:sym typeface="Arimo"/>
            </a:endParaRPr>
          </a:p>
        </p:txBody>
      </p:sp>
      <p:grpSp>
        <p:nvGrpSpPr>
          <p:cNvPr id="57" name="Google Shape;57;p13"/>
          <p:cNvGrpSpPr/>
          <p:nvPr/>
        </p:nvGrpSpPr>
        <p:grpSpPr>
          <a:xfrm>
            <a:off x="535757" y="1927325"/>
            <a:ext cx="2172823" cy="1143050"/>
            <a:chOff x="535775" y="1927316"/>
            <a:chExt cx="2254200" cy="1143050"/>
          </a:xfrm>
        </p:grpSpPr>
        <p:sp>
          <p:nvSpPr>
            <p:cNvPr id="58" name="Google Shape;58;p13"/>
            <p:cNvSpPr txBox="1"/>
            <p:nvPr/>
          </p:nvSpPr>
          <p:spPr>
            <a:xfrm>
              <a:off x="535775" y="1927316"/>
              <a:ext cx="22542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a:solidFill>
                    <a:schemeClr val="dk1"/>
                  </a:solidFill>
                  <a:latin typeface="Lora"/>
                  <a:ea typeface="Lora"/>
                  <a:cs typeface="Lora"/>
                  <a:sym typeface="Lora"/>
                </a:rPr>
                <a:t>Contact Details</a:t>
              </a:r>
              <a:endParaRPr>
                <a:solidFill>
                  <a:schemeClr val="dk1"/>
                </a:solidFill>
                <a:latin typeface="Lora"/>
                <a:ea typeface="Lora"/>
                <a:cs typeface="Lora"/>
                <a:sym typeface="Lora"/>
              </a:endParaRPr>
            </a:p>
          </p:txBody>
        </p:sp>
        <p:sp>
          <p:nvSpPr>
            <p:cNvPr id="59" name="Google Shape;59;p13"/>
            <p:cNvSpPr txBox="1"/>
            <p:nvPr/>
          </p:nvSpPr>
          <p:spPr>
            <a:xfrm>
              <a:off x="535775" y="2256216"/>
              <a:ext cx="2254200" cy="372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chemeClr val="dk1"/>
                  </a:solidFill>
                  <a:latin typeface="Arimo"/>
                  <a:ea typeface="Arimo"/>
                  <a:cs typeface="Arimo"/>
                  <a:sym typeface="Arimo"/>
                </a:rPr>
                <a:t>Adrian Flat Suite 606</a:t>
              </a:r>
              <a:endParaRPr sz="1100">
                <a:solidFill>
                  <a:schemeClr val="dk1"/>
                </a:solidFill>
                <a:latin typeface="Arimo"/>
                <a:ea typeface="Arimo"/>
                <a:cs typeface="Arimo"/>
                <a:sym typeface="Arimo"/>
              </a:endParaRPr>
            </a:p>
            <a:p>
              <a:pPr indent="0" lvl="0" marL="0" rtl="0" algn="l">
                <a:lnSpc>
                  <a:spcPct val="120000"/>
                </a:lnSpc>
                <a:spcBef>
                  <a:spcPts val="0"/>
                </a:spcBef>
                <a:spcAft>
                  <a:spcPts val="0"/>
                </a:spcAft>
                <a:buNone/>
              </a:pPr>
              <a:r>
                <a:rPr lang="uk" sz="1100">
                  <a:solidFill>
                    <a:schemeClr val="dk1"/>
                  </a:solidFill>
                  <a:latin typeface="Arimo"/>
                  <a:ea typeface="Arimo"/>
                  <a:cs typeface="Arimo"/>
                  <a:sym typeface="Arimo"/>
                </a:rPr>
                <a:t>Raleighchester, Louisiana,</a:t>
              </a:r>
              <a:endParaRPr sz="1100">
                <a:solidFill>
                  <a:schemeClr val="dk1"/>
                </a:solidFill>
                <a:latin typeface="Arimo"/>
                <a:ea typeface="Arimo"/>
                <a:cs typeface="Arimo"/>
                <a:sym typeface="Arimo"/>
              </a:endParaRPr>
            </a:p>
          </p:txBody>
        </p:sp>
        <p:sp>
          <p:nvSpPr>
            <p:cNvPr id="60" name="Google Shape;60;p13"/>
            <p:cNvSpPr txBox="1"/>
            <p:nvPr/>
          </p:nvSpPr>
          <p:spPr>
            <a:xfrm>
              <a:off x="535775" y="2680391"/>
              <a:ext cx="22542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chemeClr val="dk1"/>
                  </a:solidFill>
                  <a:latin typeface="Arimo"/>
                  <a:ea typeface="Arimo"/>
                  <a:cs typeface="Arimo"/>
                  <a:sym typeface="Arimo"/>
                </a:rPr>
                <a:t>+1-123-456-7890</a:t>
              </a:r>
              <a:endParaRPr sz="1100">
                <a:solidFill>
                  <a:schemeClr val="dk1"/>
                </a:solidFill>
                <a:latin typeface="Arimo"/>
                <a:ea typeface="Arimo"/>
                <a:cs typeface="Arimo"/>
                <a:sym typeface="Arimo"/>
              </a:endParaRPr>
            </a:p>
          </p:txBody>
        </p:sp>
        <p:sp>
          <p:nvSpPr>
            <p:cNvPr id="61" name="Google Shape;61;p13"/>
            <p:cNvSpPr txBox="1"/>
            <p:nvPr/>
          </p:nvSpPr>
          <p:spPr>
            <a:xfrm>
              <a:off x="535775" y="2901166"/>
              <a:ext cx="22542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chemeClr val="dk1"/>
                  </a:solidFill>
                  <a:latin typeface="Arimo"/>
                  <a:ea typeface="Arimo"/>
                  <a:cs typeface="Arimo"/>
                  <a:sym typeface="Arimo"/>
                </a:rPr>
                <a:t>alicewintheiser@mail.ltd</a:t>
              </a:r>
              <a:endParaRPr sz="1100">
                <a:solidFill>
                  <a:schemeClr val="dk1"/>
                </a:solidFill>
                <a:latin typeface="Arimo"/>
                <a:ea typeface="Arimo"/>
                <a:cs typeface="Arimo"/>
                <a:sym typeface="Arimo"/>
              </a:endParaRPr>
            </a:p>
          </p:txBody>
        </p:sp>
      </p:grpSp>
      <p:cxnSp>
        <p:nvCxnSpPr>
          <p:cNvPr id="62" name="Google Shape;62;p13"/>
          <p:cNvCxnSpPr/>
          <p:nvPr/>
        </p:nvCxnSpPr>
        <p:spPr>
          <a:xfrm>
            <a:off x="543225" y="3303975"/>
            <a:ext cx="1897500" cy="0"/>
          </a:xfrm>
          <a:prstGeom prst="straightConnector1">
            <a:avLst/>
          </a:prstGeom>
          <a:noFill/>
          <a:ln cap="flat" cmpd="sng" w="9525">
            <a:solidFill>
              <a:schemeClr val="dk1"/>
            </a:solidFill>
            <a:prstDash val="solid"/>
            <a:round/>
            <a:headEnd len="med" w="med" type="none"/>
            <a:tailEnd len="med" w="med" type="none"/>
          </a:ln>
        </p:spPr>
      </p:cxnSp>
      <p:grpSp>
        <p:nvGrpSpPr>
          <p:cNvPr id="63" name="Google Shape;63;p13"/>
          <p:cNvGrpSpPr/>
          <p:nvPr/>
        </p:nvGrpSpPr>
        <p:grpSpPr>
          <a:xfrm>
            <a:off x="535775" y="3552450"/>
            <a:ext cx="2172900" cy="811075"/>
            <a:chOff x="535775" y="3552450"/>
            <a:chExt cx="2172900" cy="811075"/>
          </a:xfrm>
        </p:grpSpPr>
        <p:sp>
          <p:nvSpPr>
            <p:cNvPr id="64" name="Google Shape;64;p13"/>
            <p:cNvSpPr txBox="1"/>
            <p:nvPr/>
          </p:nvSpPr>
          <p:spPr>
            <a:xfrm>
              <a:off x="535775" y="3552450"/>
              <a:ext cx="21729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100">
                  <a:solidFill>
                    <a:schemeClr val="dk1"/>
                  </a:solidFill>
                  <a:latin typeface="Arimo"/>
                  <a:ea typeface="Arimo"/>
                  <a:cs typeface="Arimo"/>
                  <a:sym typeface="Arimo"/>
                </a:rPr>
                <a:t>[Hiring Manager's Name]</a:t>
              </a:r>
              <a:endParaRPr b="1" sz="1100">
                <a:solidFill>
                  <a:schemeClr val="dk1"/>
                </a:solidFill>
                <a:latin typeface="Arimo"/>
                <a:ea typeface="Arimo"/>
                <a:cs typeface="Arimo"/>
                <a:sym typeface="Arimo"/>
              </a:endParaRPr>
            </a:p>
          </p:txBody>
        </p:sp>
        <p:sp>
          <p:nvSpPr>
            <p:cNvPr id="65" name="Google Shape;65;p13"/>
            <p:cNvSpPr txBox="1"/>
            <p:nvPr/>
          </p:nvSpPr>
          <p:spPr>
            <a:xfrm>
              <a:off x="535775" y="3766408"/>
              <a:ext cx="21729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chemeClr val="dk1"/>
                  </a:solidFill>
                  <a:latin typeface="Arimo"/>
                  <a:ea typeface="Arimo"/>
                  <a:cs typeface="Arimo"/>
                  <a:sym typeface="Arimo"/>
                </a:rPr>
                <a:t>[School Name]</a:t>
              </a:r>
              <a:endParaRPr sz="1100">
                <a:solidFill>
                  <a:schemeClr val="dk1"/>
                </a:solidFill>
                <a:latin typeface="Arimo"/>
                <a:ea typeface="Arimo"/>
                <a:cs typeface="Arimo"/>
                <a:sym typeface="Arimo"/>
              </a:endParaRPr>
            </a:p>
          </p:txBody>
        </p:sp>
        <p:sp>
          <p:nvSpPr>
            <p:cNvPr id="66" name="Google Shape;66;p13"/>
            <p:cNvSpPr txBox="1"/>
            <p:nvPr/>
          </p:nvSpPr>
          <p:spPr>
            <a:xfrm>
              <a:off x="535775" y="3980367"/>
              <a:ext cx="21729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chemeClr val="dk1"/>
                  </a:solidFill>
                  <a:latin typeface="Arimo"/>
                  <a:ea typeface="Arimo"/>
                  <a:cs typeface="Arimo"/>
                  <a:sym typeface="Arimo"/>
                </a:rPr>
                <a:t>[School Address]</a:t>
              </a:r>
              <a:endParaRPr sz="1100">
                <a:solidFill>
                  <a:schemeClr val="dk1"/>
                </a:solidFill>
                <a:latin typeface="Arimo"/>
                <a:ea typeface="Arimo"/>
                <a:cs typeface="Arimo"/>
                <a:sym typeface="Arimo"/>
              </a:endParaRPr>
            </a:p>
          </p:txBody>
        </p:sp>
        <p:sp>
          <p:nvSpPr>
            <p:cNvPr id="67" name="Google Shape;67;p13"/>
            <p:cNvSpPr txBox="1"/>
            <p:nvPr/>
          </p:nvSpPr>
          <p:spPr>
            <a:xfrm>
              <a:off x="535775" y="4194325"/>
              <a:ext cx="2172900" cy="1692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100">
                  <a:solidFill>
                    <a:schemeClr val="dk1"/>
                  </a:solidFill>
                  <a:latin typeface="Arimo"/>
                  <a:ea typeface="Arimo"/>
                  <a:cs typeface="Arimo"/>
                  <a:sym typeface="Arimo"/>
                </a:rPr>
                <a:t>[City, State, Zip Code]</a:t>
              </a:r>
              <a:endParaRPr sz="1100">
                <a:solidFill>
                  <a:schemeClr val="dk1"/>
                </a:solidFill>
                <a:latin typeface="Arimo"/>
                <a:ea typeface="Arimo"/>
                <a:cs typeface="Arimo"/>
                <a:sym typeface="Arimo"/>
              </a:endParaRPr>
            </a:p>
          </p:txBody>
        </p:sp>
      </p:grpSp>
      <p:cxnSp>
        <p:nvCxnSpPr>
          <p:cNvPr id="68" name="Google Shape;68;p13"/>
          <p:cNvCxnSpPr/>
          <p:nvPr/>
        </p:nvCxnSpPr>
        <p:spPr>
          <a:xfrm>
            <a:off x="2805400" y="543225"/>
            <a:ext cx="0" cy="9614400"/>
          </a:xfrm>
          <a:prstGeom prst="straightConnector1">
            <a:avLst/>
          </a:prstGeom>
          <a:noFill/>
          <a:ln cap="flat" cmpd="sng" w="9525">
            <a:solidFill>
              <a:schemeClr val="dk1"/>
            </a:solidFill>
            <a:prstDash val="solid"/>
            <a:round/>
            <a:headEnd len="med" w="med" type="none"/>
            <a:tailEnd len="med" w="med" type="none"/>
          </a:ln>
        </p:spPr>
      </p:cxnSp>
      <p:sp>
        <p:nvSpPr>
          <p:cNvPr id="69" name="Google Shape;69;p13"/>
          <p:cNvSpPr txBox="1"/>
          <p:nvPr/>
        </p:nvSpPr>
        <p:spPr>
          <a:xfrm>
            <a:off x="3135112" y="506018"/>
            <a:ext cx="39492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uk" sz="1100">
                <a:solidFill>
                  <a:schemeClr val="dk1"/>
                </a:solidFill>
                <a:latin typeface="Lora"/>
                <a:ea typeface="Lora"/>
                <a:cs typeface="Lora"/>
                <a:sym typeface="Lora"/>
              </a:rPr>
              <a:t>Dear [Hiring Manager's Name],</a:t>
            </a:r>
            <a:endParaRPr sz="1100">
              <a:solidFill>
                <a:schemeClr val="dk1"/>
              </a:solidFill>
              <a:latin typeface="Lora"/>
              <a:ea typeface="Lora"/>
              <a:cs typeface="Lora"/>
              <a:sym typeface="Lora"/>
            </a:endParaRPr>
          </a:p>
        </p:txBody>
      </p:sp>
      <p:sp>
        <p:nvSpPr>
          <p:cNvPr id="70" name="Google Shape;70;p13"/>
          <p:cNvSpPr txBox="1"/>
          <p:nvPr/>
        </p:nvSpPr>
        <p:spPr>
          <a:xfrm>
            <a:off x="3149994" y="955766"/>
            <a:ext cx="3949200" cy="7148100"/>
          </a:xfrm>
          <a:prstGeom prst="rect">
            <a:avLst/>
          </a:prstGeom>
          <a:noFill/>
          <a:ln>
            <a:noFill/>
          </a:ln>
        </p:spPr>
        <p:txBody>
          <a:bodyPr anchorCtr="0" anchor="t" bIns="0" lIns="0" spcFirstLastPara="1" rIns="0" wrap="square" tIns="0">
            <a:spAutoFit/>
          </a:bodyPr>
          <a:lstStyle/>
          <a:p>
            <a:pPr indent="0" lvl="0" marL="0" rtl="0" algn="l">
              <a:lnSpc>
                <a:spcPct val="142000"/>
              </a:lnSpc>
              <a:spcBef>
                <a:spcPts val="0"/>
              </a:spcBef>
              <a:spcAft>
                <a:spcPts val="0"/>
              </a:spcAft>
              <a:buNone/>
            </a:pPr>
            <a:r>
              <a:rPr lang="uk" sz="1000">
                <a:solidFill>
                  <a:srgbClr val="3A3A3A"/>
                </a:solidFill>
                <a:latin typeface="Arimo"/>
                <a:ea typeface="Arimo"/>
                <a:cs typeface="Arimo"/>
                <a:sym typeface="Arimo"/>
              </a:rPr>
              <a:t>I am writing to express my interest in the [Specific Teaching Position] position at [School Name], as advertised. With a strong passion for education, a dedication to fostering a positive learning environment, and a proven track record of success, I am confident in my ability to contribute effectively to your team.</a:t>
            </a:r>
            <a:endParaRPr sz="1000">
              <a:solidFill>
                <a:srgbClr val="3A3A3A"/>
              </a:solidFill>
              <a:latin typeface="Arimo"/>
              <a:ea typeface="Arimo"/>
              <a:cs typeface="Arimo"/>
              <a:sym typeface="Arimo"/>
            </a:endParaRPr>
          </a:p>
          <a:p>
            <a:pPr indent="0" lvl="0" marL="0" rtl="0" algn="l">
              <a:lnSpc>
                <a:spcPct val="142000"/>
              </a:lnSpc>
              <a:spcBef>
                <a:spcPts val="0"/>
              </a:spcBef>
              <a:spcAft>
                <a:spcPts val="0"/>
              </a:spcAft>
              <a:buNone/>
            </a:pPr>
            <a:r>
              <a:t/>
            </a:r>
            <a:endParaRPr sz="1000">
              <a:solidFill>
                <a:srgbClr val="3A3A3A"/>
              </a:solidFill>
              <a:latin typeface="Arimo"/>
              <a:ea typeface="Arimo"/>
              <a:cs typeface="Arimo"/>
              <a:sym typeface="Arimo"/>
            </a:endParaRPr>
          </a:p>
          <a:p>
            <a:pPr indent="0" lvl="0" marL="0" rtl="0" algn="l">
              <a:lnSpc>
                <a:spcPct val="142000"/>
              </a:lnSpc>
              <a:spcBef>
                <a:spcPts val="0"/>
              </a:spcBef>
              <a:spcAft>
                <a:spcPts val="0"/>
              </a:spcAft>
              <a:buNone/>
            </a:pPr>
            <a:r>
              <a:rPr lang="uk" sz="1000">
                <a:solidFill>
                  <a:srgbClr val="3A3A3A"/>
                </a:solidFill>
                <a:latin typeface="Arimo"/>
                <a:ea typeface="Arimo"/>
                <a:cs typeface="Arimo"/>
                <a:sym typeface="Arimo"/>
              </a:rPr>
              <a:t>As a highly qualified educator with [X years] of experience, I have had the privilege of teaching diverse groups of students across multiple grade levels. My teaching philosophy centers on creating engaging and inclusive learning experiences that cater to individual student needs, abilities, and interests. I believe in the importance of fostering critical thinking skills, promoting curiosity, and instilling a lifelong love of learning in my students.</a:t>
            </a:r>
            <a:endParaRPr sz="1000">
              <a:solidFill>
                <a:srgbClr val="3A3A3A"/>
              </a:solidFill>
              <a:latin typeface="Arimo"/>
              <a:ea typeface="Arimo"/>
              <a:cs typeface="Arimo"/>
              <a:sym typeface="Arimo"/>
            </a:endParaRPr>
          </a:p>
          <a:p>
            <a:pPr indent="0" lvl="0" marL="0" rtl="0" algn="l">
              <a:lnSpc>
                <a:spcPct val="142000"/>
              </a:lnSpc>
              <a:spcBef>
                <a:spcPts val="0"/>
              </a:spcBef>
              <a:spcAft>
                <a:spcPts val="0"/>
              </a:spcAft>
              <a:buNone/>
            </a:pPr>
            <a:r>
              <a:t/>
            </a:r>
            <a:endParaRPr sz="1000">
              <a:solidFill>
                <a:srgbClr val="3A3A3A"/>
              </a:solidFill>
              <a:latin typeface="Arimo"/>
              <a:ea typeface="Arimo"/>
              <a:cs typeface="Arimo"/>
              <a:sym typeface="Arimo"/>
            </a:endParaRPr>
          </a:p>
          <a:p>
            <a:pPr indent="0" lvl="0" marL="0" rtl="0" algn="l">
              <a:lnSpc>
                <a:spcPct val="142000"/>
              </a:lnSpc>
              <a:spcBef>
                <a:spcPts val="0"/>
              </a:spcBef>
              <a:spcAft>
                <a:spcPts val="0"/>
              </a:spcAft>
              <a:buNone/>
            </a:pPr>
            <a:r>
              <a:rPr lang="uk" sz="1000">
                <a:solidFill>
                  <a:srgbClr val="3A3A3A"/>
                </a:solidFill>
                <a:latin typeface="Arimo"/>
                <a:ea typeface="Arimo"/>
                <a:cs typeface="Arimo"/>
                <a:sym typeface="Arimo"/>
              </a:rPr>
              <a:t>In my previous role at [Previous School/Institution], I developed and implemented innovative lesson plans that integrated technology, hands-on activities, and real-world applications to enhance student understanding and engagement. I also collaborated closely with colleagues, parents, and community stakeholders to create a supportive and collaborative learning environment.</a:t>
            </a:r>
            <a:endParaRPr sz="1000">
              <a:solidFill>
                <a:srgbClr val="3A3A3A"/>
              </a:solidFill>
              <a:latin typeface="Arimo"/>
              <a:ea typeface="Arimo"/>
              <a:cs typeface="Arimo"/>
              <a:sym typeface="Arimo"/>
            </a:endParaRPr>
          </a:p>
          <a:p>
            <a:pPr indent="0" lvl="0" marL="0" rtl="0" algn="l">
              <a:lnSpc>
                <a:spcPct val="142000"/>
              </a:lnSpc>
              <a:spcBef>
                <a:spcPts val="0"/>
              </a:spcBef>
              <a:spcAft>
                <a:spcPts val="0"/>
              </a:spcAft>
              <a:buNone/>
            </a:pPr>
            <a:r>
              <a:t/>
            </a:r>
            <a:endParaRPr sz="1000">
              <a:solidFill>
                <a:srgbClr val="3A3A3A"/>
              </a:solidFill>
              <a:latin typeface="Arimo"/>
              <a:ea typeface="Arimo"/>
              <a:cs typeface="Arimo"/>
              <a:sym typeface="Arimo"/>
            </a:endParaRPr>
          </a:p>
          <a:p>
            <a:pPr indent="0" lvl="0" marL="0" rtl="0" algn="l">
              <a:lnSpc>
                <a:spcPct val="142000"/>
              </a:lnSpc>
              <a:spcBef>
                <a:spcPts val="0"/>
              </a:spcBef>
              <a:spcAft>
                <a:spcPts val="0"/>
              </a:spcAft>
              <a:buNone/>
            </a:pPr>
            <a:r>
              <a:rPr lang="uk" sz="1000">
                <a:solidFill>
                  <a:srgbClr val="3A3A3A"/>
                </a:solidFill>
                <a:latin typeface="Arimo"/>
                <a:ea typeface="Arimo"/>
                <a:cs typeface="Arimo"/>
                <a:sym typeface="Arimo"/>
              </a:rPr>
              <a:t>I am particularly drawn to [School Name] because of its reputation for academic excellence, commitment to student success, and supportive school community. I am excited about the opportunity to contribute to your school's mission and make a positive impact on the lives of your students.</a:t>
            </a:r>
            <a:endParaRPr sz="1000">
              <a:solidFill>
                <a:srgbClr val="3A3A3A"/>
              </a:solidFill>
              <a:latin typeface="Arimo"/>
              <a:ea typeface="Arimo"/>
              <a:cs typeface="Arimo"/>
              <a:sym typeface="Arimo"/>
            </a:endParaRPr>
          </a:p>
          <a:p>
            <a:pPr indent="0" lvl="0" marL="0" rtl="0" algn="l">
              <a:lnSpc>
                <a:spcPct val="142000"/>
              </a:lnSpc>
              <a:spcBef>
                <a:spcPts val="0"/>
              </a:spcBef>
              <a:spcAft>
                <a:spcPts val="0"/>
              </a:spcAft>
              <a:buNone/>
            </a:pPr>
            <a:r>
              <a:t/>
            </a:r>
            <a:endParaRPr sz="1000">
              <a:solidFill>
                <a:srgbClr val="3A3A3A"/>
              </a:solidFill>
              <a:latin typeface="Arimo"/>
              <a:ea typeface="Arimo"/>
              <a:cs typeface="Arimo"/>
              <a:sym typeface="Arimo"/>
            </a:endParaRPr>
          </a:p>
          <a:p>
            <a:pPr indent="0" lvl="0" marL="0" rtl="0" algn="l">
              <a:lnSpc>
                <a:spcPct val="142000"/>
              </a:lnSpc>
              <a:spcBef>
                <a:spcPts val="0"/>
              </a:spcBef>
              <a:spcAft>
                <a:spcPts val="0"/>
              </a:spcAft>
              <a:buNone/>
            </a:pPr>
            <a:r>
              <a:rPr lang="uk" sz="1000">
                <a:solidFill>
                  <a:srgbClr val="3A3A3A"/>
                </a:solidFill>
                <a:latin typeface="Arimo"/>
                <a:ea typeface="Arimo"/>
                <a:cs typeface="Arimo"/>
                <a:sym typeface="Arimo"/>
              </a:rPr>
              <a:t>Enclosed is my resume, which provides additional details about my qualifications and professional achievements. I would welcome the opportunity to discuss how my skills and experiences align with the needs of [School Name]. Thank you for considering my application. I look forward to the possibility of joining your team and contributing to the success of your school.</a:t>
            </a:r>
            <a:endParaRPr sz="1000">
              <a:solidFill>
                <a:srgbClr val="3A3A3A"/>
              </a:solidFill>
              <a:latin typeface="Arimo"/>
              <a:ea typeface="Arimo"/>
              <a:cs typeface="Arimo"/>
              <a:sym typeface="Arimo"/>
            </a:endParaRPr>
          </a:p>
        </p:txBody>
      </p:sp>
      <p:sp>
        <p:nvSpPr>
          <p:cNvPr id="71" name="Google Shape;71;p13"/>
          <p:cNvSpPr txBox="1"/>
          <p:nvPr/>
        </p:nvSpPr>
        <p:spPr>
          <a:xfrm>
            <a:off x="3144514" y="8313796"/>
            <a:ext cx="21729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uk" sz="1000">
                <a:solidFill>
                  <a:srgbClr val="3A3A3A"/>
                </a:solidFill>
                <a:latin typeface="Arimo"/>
                <a:ea typeface="Arimo"/>
                <a:cs typeface="Arimo"/>
                <a:sym typeface="Arimo"/>
              </a:rPr>
              <a:t>Sincerely,</a:t>
            </a:r>
            <a:endParaRPr sz="1000">
              <a:solidFill>
                <a:srgbClr val="3A3A3A"/>
              </a:solidFill>
              <a:latin typeface="Arimo"/>
              <a:ea typeface="Arimo"/>
              <a:cs typeface="Arimo"/>
              <a:sym typeface="Arimo"/>
            </a:endParaRPr>
          </a:p>
        </p:txBody>
      </p:sp>
      <p:sp>
        <p:nvSpPr>
          <p:cNvPr id="72" name="Google Shape;72;p13"/>
          <p:cNvSpPr txBox="1"/>
          <p:nvPr/>
        </p:nvSpPr>
        <p:spPr>
          <a:xfrm>
            <a:off x="3144514" y="8967329"/>
            <a:ext cx="2172900" cy="1539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b="1" lang="uk" sz="1000">
                <a:solidFill>
                  <a:schemeClr val="dk1"/>
                </a:solidFill>
                <a:latin typeface="Arimo"/>
                <a:ea typeface="Arimo"/>
                <a:cs typeface="Arimo"/>
                <a:sym typeface="Arimo"/>
              </a:rPr>
              <a:t>Alice Wintheiser</a:t>
            </a:r>
            <a:endParaRPr b="1" sz="1000">
              <a:solidFill>
                <a:schemeClr val="dk1"/>
              </a:solidFill>
              <a:latin typeface="Arimo"/>
              <a:ea typeface="Arimo"/>
              <a:cs typeface="Arimo"/>
              <a:sym typeface="Arimo"/>
            </a:endParaRPr>
          </a:p>
        </p:txBody>
      </p:sp>
      <p:pic>
        <p:nvPicPr>
          <p:cNvPr id="73" name="Google Shape;73;p13"/>
          <p:cNvPicPr preferRelativeResize="0"/>
          <p:nvPr/>
        </p:nvPicPr>
        <p:blipFill>
          <a:blip r:embed="rId3">
            <a:alphaModFix/>
          </a:blip>
          <a:stretch>
            <a:fillRect/>
          </a:stretch>
        </p:blipFill>
        <p:spPr>
          <a:xfrm>
            <a:off x="3135096" y="9522571"/>
            <a:ext cx="1458075" cy="4405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