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10692000" cx="7560000"/>
  <p:notesSz cx="6858000" cy="9144000"/>
  <p:embeddedFontLst>
    <p:embeddedFont>
      <p:font typeface="Allison"/>
      <p:regular r:id="rId10"/>
    </p:embeddedFont>
    <p:embeddedFont>
      <p:font typeface="Comfortaa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>
          <p15:clr>
            <a:srgbClr val="747775"/>
          </p15:clr>
        </p15:guide>
        <p15:guide id="2" pos="1676">
          <p15:clr>
            <a:srgbClr val="747775"/>
          </p15:clr>
        </p15:guide>
        <p15:guide id="3" pos="227">
          <p15:clr>
            <a:srgbClr val="747775"/>
          </p15:clr>
        </p15:guide>
        <p15:guide id="4" orient="horz" pos="227">
          <p15:clr>
            <a:srgbClr val="747775"/>
          </p15:clr>
        </p15:guide>
        <p15:guide id="5" pos="1814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/>
        <p:guide pos="1676"/>
        <p:guide pos="227"/>
        <p:guide pos="227" orient="horz"/>
        <p:guide pos="181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omfortaa-regular.fntdata"/><Relationship Id="rId10" Type="http://schemas.openxmlformats.org/officeDocument/2006/relationships/font" Target="fonts/Allison-regular.fntdata"/><Relationship Id="rId12" Type="http://schemas.openxmlformats.org/officeDocument/2006/relationships/font" Target="fonts/Comfortaa-bold.fnt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a98bcaaf67_0_64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a98bcaaf67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a98bcaaf67_0_143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a98bcaaf67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a98bcaaf67_0_265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a98bcaaf67_0_2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113750" lIns="113750" spcFirstLastPara="1" rIns="113750" wrap="square" tIns="113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1pPr>
            <a:lvl2pPr lvl="1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2pPr>
            <a:lvl3pPr lvl="2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3pPr>
            <a:lvl4pPr lvl="3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4pPr>
            <a:lvl5pPr lvl="4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5pPr>
            <a:lvl6pPr lvl="5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6pPr>
            <a:lvl7pPr lvl="6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7pPr>
            <a:lvl8pPr lvl="7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8pPr>
            <a:lvl9pPr lvl="8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800"/>
          </a:xfrm>
          <a:prstGeom prst="rect">
            <a:avLst/>
          </a:prstGeom>
        </p:spPr>
        <p:txBody>
          <a:bodyPr anchorCtr="0" anchor="b" bIns="113750" lIns="113750" spcFirstLastPara="1" rIns="113750" wrap="square" tIns="113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7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7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7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750" lIns="113750" spcFirstLastPara="1" rIns="113750" wrap="square" tIns="1137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113750" lIns="113750" spcFirstLastPara="1" rIns="113750" wrap="square" tIns="113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2660100" cy="10692000"/>
          </a:xfrm>
          <a:prstGeom prst="rect">
            <a:avLst/>
          </a:prstGeom>
          <a:solidFill>
            <a:srgbClr val="CAD7D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2880000" y="317095"/>
            <a:ext cx="3435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ZOLA AUFDERHAR</a:t>
            </a:r>
            <a:endParaRPr b="1" sz="2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2880000" y="823351"/>
            <a:ext cx="34356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Teacher CV</a:t>
            </a:r>
            <a:endParaRPr sz="1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cxnSp>
        <p:nvCxnSpPr>
          <p:cNvPr id="57" name="Google Shape;57;p13"/>
          <p:cNvCxnSpPr/>
          <p:nvPr/>
        </p:nvCxnSpPr>
        <p:spPr>
          <a:xfrm>
            <a:off x="2883244" y="1338650"/>
            <a:ext cx="4324800" cy="0"/>
          </a:xfrm>
          <a:prstGeom prst="straightConnector1">
            <a:avLst/>
          </a:prstGeom>
          <a:noFill/>
          <a:ln cap="flat" cmpd="sng" w="19050">
            <a:solidFill>
              <a:srgbClr val="D8DADE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8" name="Google Shape;58;p13"/>
          <p:cNvSpPr txBox="1"/>
          <p:nvPr/>
        </p:nvSpPr>
        <p:spPr>
          <a:xfrm>
            <a:off x="2880000" y="1655701"/>
            <a:ext cx="34356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PROFILE SUMMARY:</a:t>
            </a:r>
            <a:endParaRPr b="1"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880000" y="2083726"/>
            <a:ext cx="4448100" cy="13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C3C3B"/>
                </a:solidFill>
                <a:latin typeface="Comfortaa"/>
                <a:ea typeface="Comfortaa"/>
                <a:cs typeface="Comfortaa"/>
                <a:sym typeface="Comfortaa"/>
              </a:rPr>
              <a:t>Dedicated and passionate educator with [number of years] of experience fostering a dynamic and engaging learning environment. Committed to cultivating a love for learning while tailoring teaching methods to accommodate diverse learning styles. Proficient in leveraging technology to enhance classroom activities and promote interactive learning experiences.</a:t>
            </a:r>
            <a:endParaRPr sz="1000">
              <a:solidFill>
                <a:srgbClr val="3C3C3B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2855825" y="3861051"/>
            <a:ext cx="34356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EDUCATION:</a:t>
            </a:r>
            <a:endParaRPr b="1"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61" name="Google Shape;61;p13"/>
          <p:cNvGrpSpPr/>
          <p:nvPr/>
        </p:nvGrpSpPr>
        <p:grpSpPr>
          <a:xfrm>
            <a:off x="3190360" y="4310888"/>
            <a:ext cx="4137615" cy="946425"/>
            <a:chOff x="3190360" y="4289075"/>
            <a:chExt cx="4137615" cy="946425"/>
          </a:xfrm>
        </p:grpSpPr>
        <p:sp>
          <p:nvSpPr>
            <p:cNvPr id="62" name="Google Shape;62;p13"/>
            <p:cNvSpPr txBox="1"/>
            <p:nvPr/>
          </p:nvSpPr>
          <p:spPr>
            <a:xfrm>
              <a:off x="3190360" y="4289075"/>
              <a:ext cx="31059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BACHELOR OF EDUCATION</a:t>
              </a:r>
              <a:endParaRPr b="1" sz="12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3194275" y="4619900"/>
              <a:ext cx="41337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• Crossville, Tennessee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• 2012 - 2016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• Elementary Education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64" name="Google Shape;64;p13"/>
          <p:cNvGrpSpPr/>
          <p:nvPr/>
        </p:nvGrpSpPr>
        <p:grpSpPr>
          <a:xfrm>
            <a:off x="3190360" y="5519658"/>
            <a:ext cx="4137615" cy="946425"/>
            <a:chOff x="3190360" y="4289075"/>
            <a:chExt cx="4137615" cy="946425"/>
          </a:xfrm>
        </p:grpSpPr>
        <p:sp>
          <p:nvSpPr>
            <p:cNvPr id="65" name="Google Shape;65;p13"/>
            <p:cNvSpPr txBox="1"/>
            <p:nvPr/>
          </p:nvSpPr>
          <p:spPr>
            <a:xfrm>
              <a:off x="3190360" y="4289075"/>
              <a:ext cx="31059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MASTER OF ARTS IN TEACHING (MAT)</a:t>
              </a:r>
              <a:endParaRPr b="1" sz="12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66" name="Google Shape;66;p13"/>
            <p:cNvSpPr txBox="1"/>
            <p:nvPr/>
          </p:nvSpPr>
          <p:spPr>
            <a:xfrm>
              <a:off x="3194275" y="4619900"/>
              <a:ext cx="41337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• Crossville, Tennessee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• 2016 - 2018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• Special Education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67" name="Google Shape;67;p13"/>
          <p:cNvGrpSpPr/>
          <p:nvPr/>
        </p:nvGrpSpPr>
        <p:grpSpPr>
          <a:xfrm>
            <a:off x="2845300" y="4357913"/>
            <a:ext cx="69300" cy="2022025"/>
            <a:chOff x="2845300" y="4336100"/>
            <a:chExt cx="69300" cy="2022025"/>
          </a:xfrm>
        </p:grpSpPr>
        <p:cxnSp>
          <p:nvCxnSpPr>
            <p:cNvPr id="68" name="Google Shape;68;p13"/>
            <p:cNvCxnSpPr/>
            <p:nvPr/>
          </p:nvCxnSpPr>
          <p:spPr>
            <a:xfrm>
              <a:off x="2881675" y="4380525"/>
              <a:ext cx="0" cy="1977600"/>
            </a:xfrm>
            <a:prstGeom prst="straightConnector1">
              <a:avLst/>
            </a:prstGeom>
            <a:noFill/>
            <a:ln cap="flat" cmpd="sng" w="19050">
              <a:solidFill>
                <a:srgbClr val="D8DAD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9" name="Google Shape;69;p13"/>
            <p:cNvSpPr/>
            <p:nvPr/>
          </p:nvSpPr>
          <p:spPr>
            <a:xfrm>
              <a:off x="2845300" y="4336100"/>
              <a:ext cx="69300" cy="69300"/>
            </a:xfrm>
            <a:prstGeom prst="ellipse">
              <a:avLst/>
            </a:prstGeom>
            <a:solidFill>
              <a:srgbClr val="D8DAD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2845300" y="5543875"/>
              <a:ext cx="69300" cy="69300"/>
            </a:xfrm>
            <a:prstGeom prst="ellipse">
              <a:avLst/>
            </a:prstGeom>
            <a:solidFill>
              <a:srgbClr val="D8DAD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1" name="Google Shape;71;p13"/>
          <p:cNvSpPr txBox="1"/>
          <p:nvPr/>
        </p:nvSpPr>
        <p:spPr>
          <a:xfrm>
            <a:off x="2855825" y="6955463"/>
            <a:ext cx="34356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TEACHING EXPERIENCE:</a:t>
            </a:r>
            <a:endParaRPr b="1"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72" name="Google Shape;72;p13"/>
          <p:cNvGrpSpPr/>
          <p:nvPr/>
        </p:nvGrpSpPr>
        <p:grpSpPr>
          <a:xfrm>
            <a:off x="3190360" y="7383487"/>
            <a:ext cx="4137615" cy="608465"/>
            <a:chOff x="3190360" y="4289075"/>
            <a:chExt cx="4137615" cy="608465"/>
          </a:xfrm>
        </p:grpSpPr>
        <p:sp>
          <p:nvSpPr>
            <p:cNvPr id="73" name="Google Shape;73;p13"/>
            <p:cNvSpPr txBox="1"/>
            <p:nvPr/>
          </p:nvSpPr>
          <p:spPr>
            <a:xfrm>
              <a:off x="3190360" y="4289075"/>
              <a:ext cx="31059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HIGH SCHOOL TEACHER</a:t>
              </a:r>
              <a:endParaRPr b="1" sz="12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74" name="Google Shape;74;p13"/>
            <p:cNvSpPr txBox="1"/>
            <p:nvPr/>
          </p:nvSpPr>
          <p:spPr>
            <a:xfrm>
              <a:off x="3194275" y="4512640"/>
              <a:ext cx="4133700" cy="38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• Crossville High School, Crossville, Tennessee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• 2021 - 2023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75" name="Google Shape;75;p13"/>
          <p:cNvGrpSpPr/>
          <p:nvPr/>
        </p:nvGrpSpPr>
        <p:grpSpPr>
          <a:xfrm>
            <a:off x="2845300" y="7430512"/>
            <a:ext cx="69300" cy="2927425"/>
            <a:chOff x="2845300" y="7408699"/>
            <a:chExt cx="69300" cy="2927425"/>
          </a:xfrm>
        </p:grpSpPr>
        <p:cxnSp>
          <p:nvCxnSpPr>
            <p:cNvPr id="76" name="Google Shape;76;p13"/>
            <p:cNvCxnSpPr/>
            <p:nvPr/>
          </p:nvCxnSpPr>
          <p:spPr>
            <a:xfrm>
              <a:off x="2881675" y="7453124"/>
              <a:ext cx="0" cy="2883000"/>
            </a:xfrm>
            <a:prstGeom prst="straightConnector1">
              <a:avLst/>
            </a:prstGeom>
            <a:noFill/>
            <a:ln cap="flat" cmpd="sng" w="19050">
              <a:solidFill>
                <a:srgbClr val="D8DAD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7" name="Google Shape;77;p13"/>
            <p:cNvSpPr/>
            <p:nvPr/>
          </p:nvSpPr>
          <p:spPr>
            <a:xfrm>
              <a:off x="2845300" y="7408699"/>
              <a:ext cx="69300" cy="69300"/>
            </a:xfrm>
            <a:prstGeom prst="ellipse">
              <a:avLst/>
            </a:prstGeom>
            <a:solidFill>
              <a:srgbClr val="D8DAD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8" name="Google Shape;78;p13"/>
          <p:cNvSpPr txBox="1"/>
          <p:nvPr/>
        </p:nvSpPr>
        <p:spPr>
          <a:xfrm>
            <a:off x="3190475" y="8173688"/>
            <a:ext cx="4048500" cy="223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C3C3B"/>
                </a:solidFill>
                <a:latin typeface="Comfortaa"/>
                <a:ea typeface="Comfortaa"/>
                <a:cs typeface="Comfortaa"/>
                <a:sym typeface="Comfortaa"/>
              </a:rPr>
              <a:t>Developed and implemented engaging lesson plans in [Subject Name], catering to diverse learning styles, resulting in a 15% improvement in student test scores.</a:t>
            </a:r>
            <a:endParaRPr sz="1000">
              <a:solidFill>
                <a:srgbClr val="3C3C3B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3C3C3B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C3C3B"/>
                </a:solidFill>
                <a:latin typeface="Comfortaa"/>
                <a:ea typeface="Comfortaa"/>
                <a:cs typeface="Comfortaa"/>
                <a:sym typeface="Comfortaa"/>
              </a:rPr>
              <a:t>Mentored and advised an extracurricular club, fostering leadership skills and teamwork among 30+ students</a:t>
            </a:r>
            <a:endParaRPr sz="1000">
              <a:solidFill>
                <a:srgbClr val="3C3C3B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3C3C3B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C3C3B"/>
                </a:solidFill>
                <a:latin typeface="Comfortaa"/>
                <a:ea typeface="Comfortaa"/>
                <a:cs typeface="Comfortaa"/>
                <a:sym typeface="Comfortaa"/>
              </a:rPr>
              <a:t>Collaborated with colleagues to create interdisciplinary projects, enhancing cross-subject learning and student engagement.</a:t>
            </a:r>
            <a:endParaRPr sz="1000">
              <a:solidFill>
                <a:srgbClr val="3C3C3B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348925" y="4775236"/>
            <a:ext cx="2169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KEY SKILLS:</a:t>
            </a:r>
            <a:endParaRPr b="1"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348925" y="5239011"/>
            <a:ext cx="2169000" cy="17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• Classroom Management</a:t>
            </a:r>
            <a:endParaRPr sz="10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• Curriculum Development</a:t>
            </a:r>
            <a:endParaRPr sz="10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• Differentiated Instruction</a:t>
            </a:r>
            <a:endParaRPr sz="10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• Technology Integration</a:t>
            </a:r>
            <a:endParaRPr sz="10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• Assessment and Feedback</a:t>
            </a:r>
            <a:endParaRPr sz="10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• Communication Skills</a:t>
            </a:r>
            <a:endParaRPr sz="10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• Adaptability</a:t>
            </a:r>
            <a:endParaRPr sz="10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• Leadership and Collaboration</a:t>
            </a:r>
            <a:endParaRPr sz="10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348925" y="7495786"/>
            <a:ext cx="2169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uk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TECHNICAL</a:t>
            </a:r>
            <a:endParaRPr b="1"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SKILLS:</a:t>
            </a:r>
            <a:endParaRPr b="1"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348925" y="8181830"/>
            <a:ext cx="2169000" cy="15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• Education Software</a:t>
            </a:r>
            <a:endParaRPr sz="10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• Microsoft Office Suite</a:t>
            </a:r>
            <a:endParaRPr sz="10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• Google Suite</a:t>
            </a:r>
            <a:endParaRPr sz="10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• Video Conferencing Tools</a:t>
            </a:r>
            <a:endParaRPr sz="10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• Digital Presentations</a:t>
            </a:r>
            <a:endParaRPr sz="10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• Internet Research</a:t>
            </a:r>
            <a:endParaRPr sz="10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• Coding/Programming</a:t>
            </a:r>
            <a:endParaRPr sz="10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83" name="Google Shape;83;p13"/>
          <p:cNvPicPr preferRelativeResize="0"/>
          <p:nvPr/>
        </p:nvPicPr>
        <p:blipFill rotWithShape="1">
          <a:blip r:embed="rId3">
            <a:alphaModFix/>
          </a:blip>
          <a:srcRect b="46098" l="28410" r="22461" t="21156"/>
          <a:stretch/>
        </p:blipFill>
        <p:spPr>
          <a:xfrm>
            <a:off x="406089" y="397269"/>
            <a:ext cx="1941000" cy="19410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pic>
      <p:grpSp>
        <p:nvGrpSpPr>
          <p:cNvPr id="84" name="Google Shape;84;p13"/>
          <p:cNvGrpSpPr/>
          <p:nvPr/>
        </p:nvGrpSpPr>
        <p:grpSpPr>
          <a:xfrm>
            <a:off x="348925" y="2747075"/>
            <a:ext cx="2227684" cy="1541369"/>
            <a:chOff x="348925" y="2747075"/>
            <a:chExt cx="2227684" cy="1541369"/>
          </a:xfrm>
        </p:grpSpPr>
        <p:grpSp>
          <p:nvGrpSpPr>
            <p:cNvPr id="85" name="Google Shape;85;p13"/>
            <p:cNvGrpSpPr/>
            <p:nvPr/>
          </p:nvGrpSpPr>
          <p:grpSpPr>
            <a:xfrm>
              <a:off x="360078" y="3216429"/>
              <a:ext cx="2216531" cy="1072015"/>
              <a:chOff x="2883250" y="2186350"/>
              <a:chExt cx="3883200" cy="1072015"/>
            </a:xfrm>
          </p:grpSpPr>
          <p:sp>
            <p:nvSpPr>
              <p:cNvPr id="86" name="Google Shape;86;p13"/>
              <p:cNvSpPr txBox="1"/>
              <p:nvPr/>
            </p:nvSpPr>
            <p:spPr>
              <a:xfrm>
                <a:off x="2883250" y="2186350"/>
                <a:ext cx="3883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Phone:</a:t>
                </a:r>
                <a:r>
                  <a:rPr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 +1  931-707-4231</a:t>
                </a:r>
                <a:endParaRPr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87" name="Google Shape;87;p13"/>
              <p:cNvSpPr txBox="1"/>
              <p:nvPr/>
            </p:nvSpPr>
            <p:spPr>
              <a:xfrm>
                <a:off x="2883250" y="2415380"/>
                <a:ext cx="3883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Email: </a:t>
                </a:r>
                <a:r>
                  <a:rPr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ZolaAufderhar@mail.com</a:t>
                </a:r>
                <a:endParaRPr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88" name="Google Shape;88;p13"/>
              <p:cNvSpPr txBox="1"/>
              <p:nvPr/>
            </p:nvSpPr>
            <p:spPr>
              <a:xfrm>
                <a:off x="2883250" y="2644410"/>
                <a:ext cx="3883200" cy="384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Address: </a:t>
                </a:r>
                <a:r>
                  <a:rPr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4798 Glory Road, </a:t>
                </a:r>
                <a:endParaRPr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Crossville, Tennessee, 38555</a:t>
                </a:r>
                <a:endParaRPr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89" name="Google Shape;89;p13"/>
              <p:cNvSpPr txBox="1"/>
              <p:nvPr/>
            </p:nvSpPr>
            <p:spPr>
              <a:xfrm>
                <a:off x="2883250" y="3104465"/>
                <a:ext cx="3883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LinkedIn:</a:t>
                </a:r>
                <a:r>
                  <a:rPr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 /ZolaAufderhar</a:t>
                </a:r>
                <a:endParaRPr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sp>
          <p:nvSpPr>
            <p:cNvPr id="90" name="Google Shape;90;p13"/>
            <p:cNvSpPr txBox="1"/>
            <p:nvPr/>
          </p:nvSpPr>
          <p:spPr>
            <a:xfrm>
              <a:off x="348925" y="2747075"/>
              <a:ext cx="21690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CONTACT:</a:t>
              </a:r>
              <a:endParaRPr b="1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/>
          <p:nvPr/>
        </p:nvSpPr>
        <p:spPr>
          <a:xfrm>
            <a:off x="0" y="0"/>
            <a:ext cx="2660100" cy="10692000"/>
          </a:xfrm>
          <a:prstGeom prst="rect">
            <a:avLst/>
          </a:prstGeom>
          <a:solidFill>
            <a:srgbClr val="CAD7D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4"/>
          <p:cNvSpPr txBox="1"/>
          <p:nvPr/>
        </p:nvSpPr>
        <p:spPr>
          <a:xfrm>
            <a:off x="2880000" y="317095"/>
            <a:ext cx="3435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ZOLA AUFDERHAR</a:t>
            </a:r>
            <a:endParaRPr b="1" sz="2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97" name="Google Shape;97;p14"/>
          <p:cNvSpPr txBox="1"/>
          <p:nvPr/>
        </p:nvSpPr>
        <p:spPr>
          <a:xfrm>
            <a:off x="2880000" y="823351"/>
            <a:ext cx="34356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Teacher CV</a:t>
            </a:r>
            <a:endParaRPr sz="1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cxnSp>
        <p:nvCxnSpPr>
          <p:cNvPr id="98" name="Google Shape;98;p14"/>
          <p:cNvCxnSpPr/>
          <p:nvPr/>
        </p:nvCxnSpPr>
        <p:spPr>
          <a:xfrm>
            <a:off x="2883244" y="1338650"/>
            <a:ext cx="4324800" cy="0"/>
          </a:xfrm>
          <a:prstGeom prst="straightConnector1">
            <a:avLst/>
          </a:prstGeom>
          <a:noFill/>
          <a:ln cap="flat" cmpd="sng" w="19050">
            <a:solidFill>
              <a:srgbClr val="D8DADE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9" name="Google Shape;99;p14"/>
          <p:cNvSpPr txBox="1"/>
          <p:nvPr/>
        </p:nvSpPr>
        <p:spPr>
          <a:xfrm>
            <a:off x="2855825" y="1666500"/>
            <a:ext cx="43248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TEACHING EXPERIENCE CONTINUED:</a:t>
            </a:r>
            <a:endParaRPr b="1"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100" name="Google Shape;100;p14"/>
          <p:cNvGrpSpPr/>
          <p:nvPr/>
        </p:nvGrpSpPr>
        <p:grpSpPr>
          <a:xfrm>
            <a:off x="3190349" y="2094525"/>
            <a:ext cx="4137625" cy="604683"/>
            <a:chOff x="3190349" y="4289070"/>
            <a:chExt cx="4137625" cy="604683"/>
          </a:xfrm>
        </p:grpSpPr>
        <p:sp>
          <p:nvSpPr>
            <p:cNvPr id="101" name="Google Shape;101;p14"/>
            <p:cNvSpPr txBox="1"/>
            <p:nvPr/>
          </p:nvSpPr>
          <p:spPr>
            <a:xfrm>
              <a:off x="3190349" y="4289070"/>
              <a:ext cx="3297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MIDDLE SCHOOL MATH TEACHER</a:t>
              </a:r>
              <a:endParaRPr b="1" sz="12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02" name="Google Shape;102;p14"/>
            <p:cNvSpPr txBox="1"/>
            <p:nvPr/>
          </p:nvSpPr>
          <p:spPr>
            <a:xfrm>
              <a:off x="3194275" y="4508852"/>
              <a:ext cx="4133700" cy="38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• Los Angeles Middle School, Los Angeles , California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• 2018 - 2021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103" name="Google Shape;103;p14"/>
          <p:cNvGrpSpPr/>
          <p:nvPr/>
        </p:nvGrpSpPr>
        <p:grpSpPr>
          <a:xfrm>
            <a:off x="2845300" y="2141555"/>
            <a:ext cx="69300" cy="3358525"/>
            <a:chOff x="2845300" y="4336100"/>
            <a:chExt cx="69300" cy="3358525"/>
          </a:xfrm>
        </p:grpSpPr>
        <p:cxnSp>
          <p:nvCxnSpPr>
            <p:cNvPr id="104" name="Google Shape;104;p14"/>
            <p:cNvCxnSpPr/>
            <p:nvPr/>
          </p:nvCxnSpPr>
          <p:spPr>
            <a:xfrm>
              <a:off x="2881675" y="4380525"/>
              <a:ext cx="0" cy="3314100"/>
            </a:xfrm>
            <a:prstGeom prst="straightConnector1">
              <a:avLst/>
            </a:prstGeom>
            <a:noFill/>
            <a:ln cap="flat" cmpd="sng" w="19050">
              <a:solidFill>
                <a:srgbClr val="D8DAD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5" name="Google Shape;105;p14"/>
            <p:cNvSpPr/>
            <p:nvPr/>
          </p:nvSpPr>
          <p:spPr>
            <a:xfrm>
              <a:off x="2845300" y="4336100"/>
              <a:ext cx="69300" cy="69300"/>
            </a:xfrm>
            <a:prstGeom prst="ellipse">
              <a:avLst/>
            </a:prstGeom>
            <a:solidFill>
              <a:srgbClr val="D8DAD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6" name="Google Shape;106;p14"/>
          <p:cNvSpPr txBox="1"/>
          <p:nvPr/>
        </p:nvSpPr>
        <p:spPr>
          <a:xfrm>
            <a:off x="2855825" y="6063402"/>
            <a:ext cx="34356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uk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ADDITIONAL TEACHING </a:t>
            </a:r>
            <a:endParaRPr b="1"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EXPERIENCE:</a:t>
            </a:r>
            <a:endParaRPr b="1"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107" name="Google Shape;107;p14"/>
          <p:cNvGrpSpPr/>
          <p:nvPr/>
        </p:nvGrpSpPr>
        <p:grpSpPr>
          <a:xfrm>
            <a:off x="2845300" y="6790283"/>
            <a:ext cx="69300" cy="1303225"/>
            <a:chOff x="2845300" y="6790283"/>
            <a:chExt cx="69300" cy="1303225"/>
          </a:xfrm>
        </p:grpSpPr>
        <p:cxnSp>
          <p:nvCxnSpPr>
            <p:cNvPr id="108" name="Google Shape;108;p14"/>
            <p:cNvCxnSpPr/>
            <p:nvPr/>
          </p:nvCxnSpPr>
          <p:spPr>
            <a:xfrm>
              <a:off x="2881675" y="6834708"/>
              <a:ext cx="0" cy="1258800"/>
            </a:xfrm>
            <a:prstGeom prst="straightConnector1">
              <a:avLst/>
            </a:prstGeom>
            <a:noFill/>
            <a:ln cap="flat" cmpd="sng" w="19050">
              <a:solidFill>
                <a:srgbClr val="D8DAD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9" name="Google Shape;109;p14"/>
            <p:cNvSpPr/>
            <p:nvPr/>
          </p:nvSpPr>
          <p:spPr>
            <a:xfrm>
              <a:off x="2845300" y="6790283"/>
              <a:ext cx="69300" cy="69300"/>
            </a:xfrm>
            <a:prstGeom prst="ellipse">
              <a:avLst/>
            </a:prstGeom>
            <a:solidFill>
              <a:srgbClr val="D8DAD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0" name="Google Shape;110;p14"/>
          <p:cNvGrpSpPr/>
          <p:nvPr/>
        </p:nvGrpSpPr>
        <p:grpSpPr>
          <a:xfrm>
            <a:off x="348925" y="4637378"/>
            <a:ext cx="2169000" cy="1773464"/>
            <a:chOff x="348925" y="4789778"/>
            <a:chExt cx="2169000" cy="1773464"/>
          </a:xfrm>
        </p:grpSpPr>
        <p:sp>
          <p:nvSpPr>
            <p:cNvPr id="111" name="Google Shape;111;p14"/>
            <p:cNvSpPr txBox="1"/>
            <p:nvPr/>
          </p:nvSpPr>
          <p:spPr>
            <a:xfrm>
              <a:off x="348925" y="4789778"/>
              <a:ext cx="2169000" cy="492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uk" sz="16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LANGUAGE </a:t>
              </a:r>
              <a:endParaRPr b="1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PROFICIENCY:</a:t>
              </a:r>
              <a:endParaRPr b="1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12" name="Google Shape;112;p14"/>
            <p:cNvSpPr txBox="1"/>
            <p:nvPr/>
          </p:nvSpPr>
          <p:spPr>
            <a:xfrm>
              <a:off x="348925" y="5485643"/>
              <a:ext cx="2169000" cy="1077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• English:</a:t>
              </a: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 Native proficiency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• Spanish:</a:t>
              </a: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 Advanced proficiency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(CEFR Level C1)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• French:</a:t>
              </a: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 Intermediate 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proficiency (CEFR Level B2)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sp>
        <p:nvSpPr>
          <p:cNvPr id="113" name="Google Shape;113;p14"/>
          <p:cNvSpPr txBox="1"/>
          <p:nvPr/>
        </p:nvSpPr>
        <p:spPr>
          <a:xfrm>
            <a:off x="348925" y="6863501"/>
            <a:ext cx="2169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CERTIFICATIONS </a:t>
            </a:r>
            <a:endParaRPr b="1"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AND LICENSES:</a:t>
            </a:r>
            <a:endParaRPr b="1"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14" name="Google Shape;114;p14"/>
          <p:cNvSpPr txBox="1"/>
          <p:nvPr/>
        </p:nvSpPr>
        <p:spPr>
          <a:xfrm>
            <a:off x="348925" y="7571073"/>
            <a:ext cx="2169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• Special Education</a:t>
            </a:r>
            <a:endParaRPr sz="10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• ESL/ELL</a:t>
            </a:r>
            <a:endParaRPr sz="10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• Gifted Education</a:t>
            </a:r>
            <a:endParaRPr sz="10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115" name="Google Shape;115;p14"/>
          <p:cNvPicPr preferRelativeResize="0"/>
          <p:nvPr/>
        </p:nvPicPr>
        <p:blipFill rotWithShape="1">
          <a:blip r:embed="rId3">
            <a:alphaModFix/>
          </a:blip>
          <a:srcRect b="46098" l="28410" r="22461" t="21156"/>
          <a:stretch/>
        </p:blipFill>
        <p:spPr>
          <a:xfrm>
            <a:off x="406089" y="397269"/>
            <a:ext cx="1941000" cy="19410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16" name="Google Shape;116;p14"/>
          <p:cNvSpPr txBox="1"/>
          <p:nvPr/>
        </p:nvSpPr>
        <p:spPr>
          <a:xfrm>
            <a:off x="3194275" y="2885240"/>
            <a:ext cx="4133700" cy="269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C3C3B"/>
                </a:solidFill>
                <a:latin typeface="Comfortaa"/>
                <a:ea typeface="Comfortaa"/>
                <a:cs typeface="Comfortaa"/>
                <a:sym typeface="Comfortaa"/>
              </a:rPr>
              <a:t>Designed and executed a differentiated curriculum, accommodating various skill levels, leading to a 20% increase in standardized test scores within one academic year.</a:t>
            </a:r>
            <a:endParaRPr sz="1000">
              <a:solidFill>
                <a:srgbClr val="3C3C3B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3C3C3B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C3C3B"/>
                </a:solidFill>
                <a:latin typeface="Comfortaa"/>
                <a:ea typeface="Comfortaa"/>
                <a:cs typeface="Comfortaa"/>
                <a:sym typeface="Comfortaa"/>
              </a:rPr>
              <a:t>Implemented innovative teaching methods, such as incorporating educational technology and interactive activities, resulting in increased student participation and comprehension.</a:t>
            </a:r>
            <a:endParaRPr sz="1000">
              <a:solidFill>
                <a:srgbClr val="3C3C3B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3C3C3B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C3C3B"/>
                </a:solidFill>
                <a:latin typeface="Comfortaa"/>
                <a:ea typeface="Comfortaa"/>
                <a:cs typeface="Comfortaa"/>
                <a:sym typeface="Comfortaa"/>
              </a:rPr>
              <a:t>Conducted parent-teacher conferences, providing detailed progress reports and fostering a supportive learning environment.</a:t>
            </a:r>
            <a:endParaRPr sz="1000">
              <a:solidFill>
                <a:srgbClr val="3C3C3B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17" name="Google Shape;117;p14"/>
          <p:cNvSpPr txBox="1"/>
          <p:nvPr/>
        </p:nvSpPr>
        <p:spPr>
          <a:xfrm>
            <a:off x="3194275" y="6752050"/>
            <a:ext cx="41337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Include any relevant teaching experiences beyond formal employment, such as:</a:t>
            </a:r>
            <a:endParaRPr b="1" sz="10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18" name="Google Shape;118;p14"/>
          <p:cNvSpPr txBox="1"/>
          <p:nvPr/>
        </p:nvSpPr>
        <p:spPr>
          <a:xfrm>
            <a:off x="3194275" y="7322982"/>
            <a:ext cx="41337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C3C3B"/>
                </a:solidFill>
                <a:latin typeface="Comfortaa"/>
                <a:ea typeface="Comfortaa"/>
                <a:cs typeface="Comfortaa"/>
                <a:sym typeface="Comfortaa"/>
              </a:rPr>
              <a:t>• Volunteer teaching roles</a:t>
            </a:r>
            <a:endParaRPr sz="1000">
              <a:solidFill>
                <a:srgbClr val="3C3C3B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C3C3B"/>
                </a:solidFill>
                <a:latin typeface="Comfortaa"/>
                <a:ea typeface="Comfortaa"/>
                <a:cs typeface="Comfortaa"/>
                <a:sym typeface="Comfortaa"/>
              </a:rPr>
              <a:t>• Workshops or seminars conducted</a:t>
            </a:r>
            <a:endParaRPr sz="1000">
              <a:solidFill>
                <a:srgbClr val="3C3C3B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C3C3B"/>
                </a:solidFill>
                <a:latin typeface="Comfortaa"/>
                <a:ea typeface="Comfortaa"/>
                <a:cs typeface="Comfortaa"/>
                <a:sym typeface="Comfortaa"/>
              </a:rPr>
              <a:t>• Guest lectures</a:t>
            </a:r>
            <a:endParaRPr sz="1000">
              <a:solidFill>
                <a:srgbClr val="3C3C3B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C3C3B"/>
                </a:solidFill>
                <a:latin typeface="Comfortaa"/>
                <a:ea typeface="Comfortaa"/>
                <a:cs typeface="Comfortaa"/>
                <a:sym typeface="Comfortaa"/>
              </a:rPr>
              <a:t>• Any other relevant educational activities</a:t>
            </a:r>
            <a:endParaRPr sz="1000">
              <a:solidFill>
                <a:srgbClr val="3C3C3B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19" name="Google Shape;119;p14"/>
          <p:cNvSpPr txBox="1"/>
          <p:nvPr/>
        </p:nvSpPr>
        <p:spPr>
          <a:xfrm>
            <a:off x="2855825" y="8669077"/>
            <a:ext cx="34356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PROFESSIONAL MEMBERSHIPS:</a:t>
            </a:r>
            <a:endParaRPr b="1"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120" name="Google Shape;120;p14"/>
          <p:cNvGrpSpPr/>
          <p:nvPr/>
        </p:nvGrpSpPr>
        <p:grpSpPr>
          <a:xfrm>
            <a:off x="2845300" y="9158807"/>
            <a:ext cx="69300" cy="1107625"/>
            <a:chOff x="2845300" y="6790283"/>
            <a:chExt cx="69300" cy="1107625"/>
          </a:xfrm>
        </p:grpSpPr>
        <p:cxnSp>
          <p:nvCxnSpPr>
            <p:cNvPr id="121" name="Google Shape;121;p14"/>
            <p:cNvCxnSpPr/>
            <p:nvPr/>
          </p:nvCxnSpPr>
          <p:spPr>
            <a:xfrm>
              <a:off x="2881675" y="6834708"/>
              <a:ext cx="0" cy="1063200"/>
            </a:xfrm>
            <a:prstGeom prst="straightConnector1">
              <a:avLst/>
            </a:prstGeom>
            <a:noFill/>
            <a:ln cap="flat" cmpd="sng" w="19050">
              <a:solidFill>
                <a:srgbClr val="D8DAD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22" name="Google Shape;122;p14"/>
            <p:cNvSpPr/>
            <p:nvPr/>
          </p:nvSpPr>
          <p:spPr>
            <a:xfrm>
              <a:off x="2845300" y="6790283"/>
              <a:ext cx="69300" cy="69300"/>
            </a:xfrm>
            <a:prstGeom prst="ellipse">
              <a:avLst/>
            </a:prstGeom>
            <a:solidFill>
              <a:srgbClr val="D8DAD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3" name="Google Shape;123;p14"/>
          <p:cNvSpPr txBox="1"/>
          <p:nvPr/>
        </p:nvSpPr>
        <p:spPr>
          <a:xfrm>
            <a:off x="3194275" y="9113966"/>
            <a:ext cx="41337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Any memberships in educational associations or affiliations.</a:t>
            </a:r>
            <a:endParaRPr b="1" sz="10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24" name="Google Shape;124;p14"/>
          <p:cNvSpPr txBox="1"/>
          <p:nvPr/>
        </p:nvSpPr>
        <p:spPr>
          <a:xfrm>
            <a:off x="3194275" y="9455006"/>
            <a:ext cx="41337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C3C3B"/>
                </a:solidFill>
                <a:latin typeface="Comfortaa"/>
                <a:ea typeface="Comfortaa"/>
                <a:cs typeface="Comfortaa"/>
                <a:sym typeface="Comfortaa"/>
              </a:rPr>
              <a:t>• National Education Association (NEA)</a:t>
            </a:r>
            <a:endParaRPr sz="1000">
              <a:solidFill>
                <a:srgbClr val="3C3C3B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C3C3B"/>
                </a:solidFill>
                <a:latin typeface="Comfortaa"/>
                <a:ea typeface="Comfortaa"/>
                <a:cs typeface="Comfortaa"/>
                <a:sym typeface="Comfortaa"/>
              </a:rPr>
              <a:t>• American Federation of Teachers (AFT)</a:t>
            </a:r>
            <a:endParaRPr sz="1000">
              <a:solidFill>
                <a:srgbClr val="3C3C3B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C3C3B"/>
                </a:solidFill>
                <a:latin typeface="Comfortaa"/>
                <a:ea typeface="Comfortaa"/>
                <a:cs typeface="Comfortaa"/>
                <a:sym typeface="Comfortaa"/>
              </a:rPr>
              <a:t>• Association for Supervision and Curriculum </a:t>
            </a:r>
            <a:endParaRPr sz="1000">
              <a:solidFill>
                <a:srgbClr val="3C3C3B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C3C3B"/>
                </a:solidFill>
                <a:latin typeface="Comfortaa"/>
                <a:ea typeface="Comfortaa"/>
                <a:cs typeface="Comfortaa"/>
                <a:sym typeface="Comfortaa"/>
              </a:rPr>
              <a:t>Development (ASCD)</a:t>
            </a:r>
            <a:endParaRPr sz="1000">
              <a:solidFill>
                <a:srgbClr val="3C3C3B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125" name="Google Shape;125;p14"/>
          <p:cNvGrpSpPr/>
          <p:nvPr/>
        </p:nvGrpSpPr>
        <p:grpSpPr>
          <a:xfrm>
            <a:off x="348925" y="2747075"/>
            <a:ext cx="2227684" cy="1541369"/>
            <a:chOff x="348925" y="2747075"/>
            <a:chExt cx="2227684" cy="1541369"/>
          </a:xfrm>
        </p:grpSpPr>
        <p:grpSp>
          <p:nvGrpSpPr>
            <p:cNvPr id="126" name="Google Shape;126;p14"/>
            <p:cNvGrpSpPr/>
            <p:nvPr/>
          </p:nvGrpSpPr>
          <p:grpSpPr>
            <a:xfrm>
              <a:off x="360078" y="3216429"/>
              <a:ext cx="2216531" cy="1072015"/>
              <a:chOff x="2883250" y="2186350"/>
              <a:chExt cx="3883200" cy="1072015"/>
            </a:xfrm>
          </p:grpSpPr>
          <p:sp>
            <p:nvSpPr>
              <p:cNvPr id="127" name="Google Shape;127;p14"/>
              <p:cNvSpPr txBox="1"/>
              <p:nvPr/>
            </p:nvSpPr>
            <p:spPr>
              <a:xfrm>
                <a:off x="2883250" y="2186350"/>
                <a:ext cx="3883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Phone:</a:t>
                </a:r>
                <a:r>
                  <a:rPr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 +1  931-707-4231</a:t>
                </a:r>
                <a:endParaRPr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28" name="Google Shape;128;p14"/>
              <p:cNvSpPr txBox="1"/>
              <p:nvPr/>
            </p:nvSpPr>
            <p:spPr>
              <a:xfrm>
                <a:off x="2883250" y="2415380"/>
                <a:ext cx="3883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Email: </a:t>
                </a:r>
                <a:r>
                  <a:rPr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ZolaAufderhar@mail.com</a:t>
                </a:r>
                <a:endParaRPr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29" name="Google Shape;129;p14"/>
              <p:cNvSpPr txBox="1"/>
              <p:nvPr/>
            </p:nvSpPr>
            <p:spPr>
              <a:xfrm>
                <a:off x="2883250" y="2644410"/>
                <a:ext cx="3883200" cy="384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Address: </a:t>
                </a:r>
                <a:r>
                  <a:rPr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4798 Glory Road, </a:t>
                </a:r>
                <a:endParaRPr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Crossville, Tennessee, 38555</a:t>
                </a:r>
                <a:endParaRPr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30" name="Google Shape;130;p14"/>
              <p:cNvSpPr txBox="1"/>
              <p:nvPr/>
            </p:nvSpPr>
            <p:spPr>
              <a:xfrm>
                <a:off x="2883250" y="3104465"/>
                <a:ext cx="3883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LinkedIn:</a:t>
                </a:r>
                <a:r>
                  <a:rPr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 /ZolaAufderhar</a:t>
                </a:r>
                <a:endParaRPr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sp>
          <p:nvSpPr>
            <p:cNvPr id="131" name="Google Shape;131;p14"/>
            <p:cNvSpPr txBox="1"/>
            <p:nvPr/>
          </p:nvSpPr>
          <p:spPr>
            <a:xfrm>
              <a:off x="348925" y="2747075"/>
              <a:ext cx="21690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CONTACT:</a:t>
              </a:r>
              <a:endParaRPr b="1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5"/>
          <p:cNvSpPr/>
          <p:nvPr/>
        </p:nvSpPr>
        <p:spPr>
          <a:xfrm>
            <a:off x="0" y="0"/>
            <a:ext cx="2660100" cy="10692000"/>
          </a:xfrm>
          <a:prstGeom prst="rect">
            <a:avLst/>
          </a:prstGeom>
          <a:solidFill>
            <a:srgbClr val="CAD7D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5"/>
          <p:cNvSpPr txBox="1"/>
          <p:nvPr/>
        </p:nvSpPr>
        <p:spPr>
          <a:xfrm>
            <a:off x="2880000" y="317095"/>
            <a:ext cx="3435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ZOLA AUFDERHAR</a:t>
            </a:r>
            <a:endParaRPr b="1" sz="2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38" name="Google Shape;138;p15"/>
          <p:cNvSpPr txBox="1"/>
          <p:nvPr/>
        </p:nvSpPr>
        <p:spPr>
          <a:xfrm>
            <a:off x="2880000" y="823351"/>
            <a:ext cx="34356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Teacher CV</a:t>
            </a:r>
            <a:endParaRPr sz="1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cxnSp>
        <p:nvCxnSpPr>
          <p:cNvPr id="139" name="Google Shape;139;p15"/>
          <p:cNvCxnSpPr/>
          <p:nvPr/>
        </p:nvCxnSpPr>
        <p:spPr>
          <a:xfrm>
            <a:off x="2883244" y="1338650"/>
            <a:ext cx="4324800" cy="0"/>
          </a:xfrm>
          <a:prstGeom prst="straightConnector1">
            <a:avLst/>
          </a:prstGeom>
          <a:noFill/>
          <a:ln cap="flat" cmpd="sng" w="19050">
            <a:solidFill>
              <a:srgbClr val="D8DADE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0" name="Google Shape;140;p15"/>
          <p:cNvSpPr txBox="1"/>
          <p:nvPr/>
        </p:nvSpPr>
        <p:spPr>
          <a:xfrm>
            <a:off x="2855825" y="1666500"/>
            <a:ext cx="43248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COVER LETTER</a:t>
            </a:r>
            <a:endParaRPr b="1"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141" name="Google Shape;141;p15"/>
          <p:cNvGrpSpPr/>
          <p:nvPr/>
        </p:nvGrpSpPr>
        <p:grpSpPr>
          <a:xfrm>
            <a:off x="348925" y="2747075"/>
            <a:ext cx="2227684" cy="1541369"/>
            <a:chOff x="348925" y="2747075"/>
            <a:chExt cx="2227684" cy="1541369"/>
          </a:xfrm>
        </p:grpSpPr>
        <p:grpSp>
          <p:nvGrpSpPr>
            <p:cNvPr id="142" name="Google Shape;142;p15"/>
            <p:cNvGrpSpPr/>
            <p:nvPr/>
          </p:nvGrpSpPr>
          <p:grpSpPr>
            <a:xfrm>
              <a:off x="360078" y="3216429"/>
              <a:ext cx="2216531" cy="1072015"/>
              <a:chOff x="2883250" y="2186350"/>
              <a:chExt cx="3883200" cy="1072015"/>
            </a:xfrm>
          </p:grpSpPr>
          <p:sp>
            <p:nvSpPr>
              <p:cNvPr id="143" name="Google Shape;143;p15"/>
              <p:cNvSpPr txBox="1"/>
              <p:nvPr/>
            </p:nvSpPr>
            <p:spPr>
              <a:xfrm>
                <a:off x="2883250" y="2186350"/>
                <a:ext cx="3883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Phone:</a:t>
                </a:r>
                <a:r>
                  <a:rPr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 +1  931-707-4231</a:t>
                </a:r>
                <a:endParaRPr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44" name="Google Shape;144;p15"/>
              <p:cNvSpPr txBox="1"/>
              <p:nvPr/>
            </p:nvSpPr>
            <p:spPr>
              <a:xfrm>
                <a:off x="2883250" y="2415380"/>
                <a:ext cx="3883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Email: </a:t>
                </a:r>
                <a:r>
                  <a:rPr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ZolaAufderhar@mail.com</a:t>
                </a:r>
                <a:endParaRPr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45" name="Google Shape;145;p15"/>
              <p:cNvSpPr txBox="1"/>
              <p:nvPr/>
            </p:nvSpPr>
            <p:spPr>
              <a:xfrm>
                <a:off x="2883250" y="2644410"/>
                <a:ext cx="3883200" cy="384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Address: </a:t>
                </a:r>
                <a:r>
                  <a:rPr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4798 Glory Road, </a:t>
                </a:r>
                <a:endParaRPr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Crossville, Tennessee, 38555</a:t>
                </a:r>
                <a:endParaRPr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46" name="Google Shape;146;p15"/>
              <p:cNvSpPr txBox="1"/>
              <p:nvPr/>
            </p:nvSpPr>
            <p:spPr>
              <a:xfrm>
                <a:off x="2883250" y="3104465"/>
                <a:ext cx="3883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LinkedIn:</a:t>
                </a:r>
                <a:r>
                  <a:rPr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 /ZolaAufderhar</a:t>
                </a:r>
                <a:endParaRPr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sp>
          <p:nvSpPr>
            <p:cNvPr id="147" name="Google Shape;147;p15"/>
            <p:cNvSpPr txBox="1"/>
            <p:nvPr/>
          </p:nvSpPr>
          <p:spPr>
            <a:xfrm>
              <a:off x="348925" y="2747075"/>
              <a:ext cx="21690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CONTACT:</a:t>
              </a:r>
              <a:endParaRPr b="1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pic>
        <p:nvPicPr>
          <p:cNvPr id="148" name="Google Shape;148;p15"/>
          <p:cNvPicPr preferRelativeResize="0"/>
          <p:nvPr/>
        </p:nvPicPr>
        <p:blipFill rotWithShape="1">
          <a:blip r:embed="rId3">
            <a:alphaModFix/>
          </a:blip>
          <a:srcRect b="46098" l="28410" r="22461" t="21156"/>
          <a:stretch/>
        </p:blipFill>
        <p:spPr>
          <a:xfrm>
            <a:off x="406089" y="397269"/>
            <a:ext cx="1941000" cy="19410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pic>
      <p:grpSp>
        <p:nvGrpSpPr>
          <p:cNvPr id="149" name="Google Shape;149;p15"/>
          <p:cNvGrpSpPr/>
          <p:nvPr/>
        </p:nvGrpSpPr>
        <p:grpSpPr>
          <a:xfrm>
            <a:off x="2883250" y="2186350"/>
            <a:ext cx="3883200" cy="1071990"/>
            <a:chOff x="2883250" y="2186350"/>
            <a:chExt cx="3883200" cy="1071990"/>
          </a:xfrm>
        </p:grpSpPr>
        <p:sp>
          <p:nvSpPr>
            <p:cNvPr id="150" name="Google Shape;150;p15"/>
            <p:cNvSpPr txBox="1"/>
            <p:nvPr/>
          </p:nvSpPr>
          <p:spPr>
            <a:xfrm>
              <a:off x="2883250" y="2186350"/>
              <a:ext cx="3883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Today’s Date:</a:t>
              </a: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 12 - 26 - 2025</a:t>
              </a:r>
              <a:endParaRPr b="1"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51" name="Google Shape;151;p15"/>
            <p:cNvSpPr txBox="1"/>
            <p:nvPr/>
          </p:nvSpPr>
          <p:spPr>
            <a:xfrm>
              <a:off x="2883250" y="2415380"/>
              <a:ext cx="3883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Hiring Manager’s Name: </a:t>
              </a: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Milton Funk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52" name="Google Shape;152;p15"/>
            <p:cNvSpPr txBox="1"/>
            <p:nvPr/>
          </p:nvSpPr>
          <p:spPr>
            <a:xfrm>
              <a:off x="2883250" y="2644410"/>
              <a:ext cx="3883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School Name: </a:t>
              </a: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Walsh-Fisher School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53" name="Google Shape;153;p15"/>
            <p:cNvSpPr txBox="1"/>
            <p:nvPr/>
          </p:nvSpPr>
          <p:spPr>
            <a:xfrm>
              <a:off x="2883250" y="2873440"/>
              <a:ext cx="3883200" cy="38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School Address:</a:t>
              </a: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 4405 Dancing Dove Lane,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Rego Park Queens, New York, 11734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154" name="Google Shape;154;p15"/>
          <p:cNvGrpSpPr/>
          <p:nvPr/>
        </p:nvGrpSpPr>
        <p:grpSpPr>
          <a:xfrm>
            <a:off x="2883301" y="3531900"/>
            <a:ext cx="4450149" cy="5460563"/>
            <a:chOff x="2883248" y="2186347"/>
            <a:chExt cx="3883202" cy="5460563"/>
          </a:xfrm>
        </p:grpSpPr>
        <p:sp>
          <p:nvSpPr>
            <p:cNvPr id="155" name="Google Shape;155;p15"/>
            <p:cNvSpPr txBox="1"/>
            <p:nvPr/>
          </p:nvSpPr>
          <p:spPr>
            <a:xfrm>
              <a:off x="2883248" y="2186347"/>
              <a:ext cx="2321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Dear Milton Funk,</a:t>
              </a:r>
              <a:endParaRPr b="1"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56" name="Google Shape;156;p15"/>
            <p:cNvSpPr txBox="1"/>
            <p:nvPr/>
          </p:nvSpPr>
          <p:spPr>
            <a:xfrm>
              <a:off x="2883250" y="2644410"/>
              <a:ext cx="3883200" cy="5002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I am writing to express my genuine interest in the [Position Name] position at [School Name], as advertised. With a passion for fostering a stimulating and inclusive learning environment, along with [number of years] years of experience in education, I am excited about the prospect of contributing my skills and dedication to your esteemed institution.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In my previous role as a [Previous Position Title] at [Previous School/Organization], I developed a comprehensive understanding of curriculum development, student assessment methodologies, and classroom management techniques. I strongly believe in tailoring lesson plans to cater to diverse learning styles while instilling a love for learning in my students. Additionally, I actively collaborated with colleagues, parents, and administrators to ensure a holistic approach to education that aligns with the school’s vision and values.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Enclosed is my resume that further outlines my qualifications. I would welcome the opportunity to discuss how my skills align with the needs of [School Name]. Thank you for considering my application. I am looking forward to the possibility of contributing to the academic excellence at [School Name].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sp>
        <p:nvSpPr>
          <p:cNvPr id="157" name="Google Shape;157;p15"/>
          <p:cNvSpPr txBox="1"/>
          <p:nvPr/>
        </p:nvSpPr>
        <p:spPr>
          <a:xfrm>
            <a:off x="2883301" y="9256777"/>
            <a:ext cx="26601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Warm regards,</a:t>
            </a:r>
            <a:endParaRPr sz="10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58" name="Google Shape;158;p15"/>
          <p:cNvSpPr txBox="1"/>
          <p:nvPr/>
        </p:nvSpPr>
        <p:spPr>
          <a:xfrm>
            <a:off x="2883300" y="9719150"/>
            <a:ext cx="1749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Zola Aufderhar</a:t>
            </a:r>
            <a:endParaRPr b="1" sz="10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59" name="Google Shape;159;p15"/>
          <p:cNvSpPr txBox="1"/>
          <p:nvPr/>
        </p:nvSpPr>
        <p:spPr>
          <a:xfrm>
            <a:off x="5657831" y="9450980"/>
            <a:ext cx="17496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2900">
                <a:solidFill>
                  <a:schemeClr val="dk1"/>
                </a:solidFill>
                <a:latin typeface="Allison"/>
                <a:ea typeface="Allison"/>
                <a:cs typeface="Allison"/>
                <a:sym typeface="Allison"/>
              </a:rPr>
              <a:t>ZolaAufderhar</a:t>
            </a:r>
            <a:endParaRPr sz="2900">
              <a:solidFill>
                <a:schemeClr val="dk1"/>
              </a:solidFill>
              <a:latin typeface="Allison"/>
              <a:ea typeface="Allison"/>
              <a:cs typeface="Allison"/>
              <a:sym typeface="Alliso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6"/>
          <p:cNvSpPr/>
          <p:nvPr/>
        </p:nvSpPr>
        <p:spPr>
          <a:xfrm>
            <a:off x="0" y="0"/>
            <a:ext cx="2660100" cy="10692000"/>
          </a:xfrm>
          <a:prstGeom prst="rect">
            <a:avLst/>
          </a:prstGeom>
          <a:solidFill>
            <a:srgbClr val="CAD7D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6"/>
          <p:cNvSpPr txBox="1"/>
          <p:nvPr/>
        </p:nvSpPr>
        <p:spPr>
          <a:xfrm>
            <a:off x="2880000" y="317095"/>
            <a:ext cx="3435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ZOLA AUFDERHAR</a:t>
            </a:r>
            <a:endParaRPr b="1" sz="2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66" name="Google Shape;166;p16"/>
          <p:cNvSpPr txBox="1"/>
          <p:nvPr/>
        </p:nvSpPr>
        <p:spPr>
          <a:xfrm>
            <a:off x="2880000" y="823351"/>
            <a:ext cx="34356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Teacher CV</a:t>
            </a:r>
            <a:endParaRPr sz="1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cxnSp>
        <p:nvCxnSpPr>
          <p:cNvPr id="167" name="Google Shape;167;p16"/>
          <p:cNvCxnSpPr/>
          <p:nvPr/>
        </p:nvCxnSpPr>
        <p:spPr>
          <a:xfrm>
            <a:off x="2883244" y="1338650"/>
            <a:ext cx="4324800" cy="0"/>
          </a:xfrm>
          <a:prstGeom prst="straightConnector1">
            <a:avLst/>
          </a:prstGeom>
          <a:noFill/>
          <a:ln cap="flat" cmpd="sng" w="19050">
            <a:solidFill>
              <a:srgbClr val="D8DADE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8" name="Google Shape;168;p16"/>
          <p:cNvSpPr txBox="1"/>
          <p:nvPr/>
        </p:nvSpPr>
        <p:spPr>
          <a:xfrm>
            <a:off x="2855825" y="1666500"/>
            <a:ext cx="43248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REFERENCES:</a:t>
            </a:r>
            <a:endParaRPr b="1"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169" name="Google Shape;169;p16"/>
          <p:cNvGrpSpPr/>
          <p:nvPr/>
        </p:nvGrpSpPr>
        <p:grpSpPr>
          <a:xfrm>
            <a:off x="2845300" y="2141555"/>
            <a:ext cx="69300" cy="6856225"/>
            <a:chOff x="2845300" y="4336100"/>
            <a:chExt cx="69300" cy="6856225"/>
          </a:xfrm>
        </p:grpSpPr>
        <p:cxnSp>
          <p:nvCxnSpPr>
            <p:cNvPr id="170" name="Google Shape;170;p16"/>
            <p:cNvCxnSpPr/>
            <p:nvPr/>
          </p:nvCxnSpPr>
          <p:spPr>
            <a:xfrm>
              <a:off x="2881675" y="4380525"/>
              <a:ext cx="0" cy="6811800"/>
            </a:xfrm>
            <a:prstGeom prst="straightConnector1">
              <a:avLst/>
            </a:prstGeom>
            <a:noFill/>
            <a:ln cap="flat" cmpd="sng" w="19050">
              <a:solidFill>
                <a:srgbClr val="D8DAD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71" name="Google Shape;171;p16"/>
            <p:cNvSpPr/>
            <p:nvPr/>
          </p:nvSpPr>
          <p:spPr>
            <a:xfrm>
              <a:off x="2845300" y="4336100"/>
              <a:ext cx="69300" cy="69300"/>
            </a:xfrm>
            <a:prstGeom prst="ellipse">
              <a:avLst/>
            </a:prstGeom>
            <a:solidFill>
              <a:srgbClr val="D8DAD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172" name="Google Shape;172;p16"/>
          <p:cNvPicPr preferRelativeResize="0"/>
          <p:nvPr/>
        </p:nvPicPr>
        <p:blipFill rotWithShape="1">
          <a:blip r:embed="rId3">
            <a:alphaModFix/>
          </a:blip>
          <a:srcRect b="46098" l="28410" r="22461" t="21156"/>
          <a:stretch/>
        </p:blipFill>
        <p:spPr>
          <a:xfrm>
            <a:off x="406089" y="397269"/>
            <a:ext cx="1941000" cy="19410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pic>
      <p:grpSp>
        <p:nvGrpSpPr>
          <p:cNvPr id="173" name="Google Shape;173;p16"/>
          <p:cNvGrpSpPr/>
          <p:nvPr/>
        </p:nvGrpSpPr>
        <p:grpSpPr>
          <a:xfrm>
            <a:off x="348925" y="2747075"/>
            <a:ext cx="2227684" cy="1541369"/>
            <a:chOff x="348925" y="2747075"/>
            <a:chExt cx="2227684" cy="1541369"/>
          </a:xfrm>
        </p:grpSpPr>
        <p:grpSp>
          <p:nvGrpSpPr>
            <p:cNvPr id="174" name="Google Shape;174;p16"/>
            <p:cNvGrpSpPr/>
            <p:nvPr/>
          </p:nvGrpSpPr>
          <p:grpSpPr>
            <a:xfrm>
              <a:off x="360078" y="3216429"/>
              <a:ext cx="2216531" cy="1072015"/>
              <a:chOff x="2883250" y="2186350"/>
              <a:chExt cx="3883200" cy="1072015"/>
            </a:xfrm>
          </p:grpSpPr>
          <p:sp>
            <p:nvSpPr>
              <p:cNvPr id="175" name="Google Shape;175;p16"/>
              <p:cNvSpPr txBox="1"/>
              <p:nvPr/>
            </p:nvSpPr>
            <p:spPr>
              <a:xfrm>
                <a:off x="2883250" y="2186350"/>
                <a:ext cx="3883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Phone:</a:t>
                </a:r>
                <a:r>
                  <a:rPr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 +1  931-707-4231</a:t>
                </a:r>
                <a:endParaRPr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76" name="Google Shape;176;p16"/>
              <p:cNvSpPr txBox="1"/>
              <p:nvPr/>
            </p:nvSpPr>
            <p:spPr>
              <a:xfrm>
                <a:off x="2883250" y="2415380"/>
                <a:ext cx="3883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Email: </a:t>
                </a:r>
                <a:r>
                  <a:rPr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ZolaAufderhar@mail.com</a:t>
                </a:r>
                <a:endParaRPr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77" name="Google Shape;177;p16"/>
              <p:cNvSpPr txBox="1"/>
              <p:nvPr/>
            </p:nvSpPr>
            <p:spPr>
              <a:xfrm>
                <a:off x="2883250" y="2644410"/>
                <a:ext cx="3883200" cy="384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Address: </a:t>
                </a:r>
                <a:r>
                  <a:rPr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4798 Glory Road, </a:t>
                </a:r>
                <a:endParaRPr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Crossville, Tennessee, 38555</a:t>
                </a:r>
                <a:endParaRPr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78" name="Google Shape;178;p16"/>
              <p:cNvSpPr txBox="1"/>
              <p:nvPr/>
            </p:nvSpPr>
            <p:spPr>
              <a:xfrm>
                <a:off x="2883250" y="3104465"/>
                <a:ext cx="3883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LinkedIn:</a:t>
                </a:r>
                <a:r>
                  <a:rPr lang="uk" sz="1000">
                    <a:solidFill>
                      <a:schemeClr val="dk1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 /ZolaAufderhar</a:t>
                </a:r>
                <a:endParaRPr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sp>
          <p:nvSpPr>
            <p:cNvPr id="179" name="Google Shape;179;p16"/>
            <p:cNvSpPr txBox="1"/>
            <p:nvPr/>
          </p:nvSpPr>
          <p:spPr>
            <a:xfrm>
              <a:off x="348925" y="2747075"/>
              <a:ext cx="21690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CONTACT:</a:t>
              </a:r>
              <a:endParaRPr b="1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180" name="Google Shape;180;p16"/>
          <p:cNvGrpSpPr/>
          <p:nvPr/>
        </p:nvGrpSpPr>
        <p:grpSpPr>
          <a:xfrm>
            <a:off x="3190349" y="2094525"/>
            <a:ext cx="4137625" cy="864761"/>
            <a:chOff x="3190349" y="2094525"/>
            <a:chExt cx="4137625" cy="864761"/>
          </a:xfrm>
        </p:grpSpPr>
        <p:sp>
          <p:nvSpPr>
            <p:cNvPr id="181" name="Google Shape;181;p16"/>
            <p:cNvSpPr txBox="1"/>
            <p:nvPr/>
          </p:nvSpPr>
          <p:spPr>
            <a:xfrm>
              <a:off x="3190349" y="2094525"/>
              <a:ext cx="3297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PRISCILLA DOYLE</a:t>
              </a:r>
              <a:endParaRPr b="1" sz="12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82" name="Google Shape;182;p16"/>
            <p:cNvSpPr txBox="1"/>
            <p:nvPr/>
          </p:nvSpPr>
          <p:spPr>
            <a:xfrm>
              <a:off x="3194275" y="2336986"/>
              <a:ext cx="4133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Position:</a:t>
              </a: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 [Title/Position of the Referee]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83" name="Google Shape;183;p16"/>
            <p:cNvSpPr txBox="1"/>
            <p:nvPr/>
          </p:nvSpPr>
          <p:spPr>
            <a:xfrm>
              <a:off x="3194275" y="2571186"/>
              <a:ext cx="4133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Institution/Organization:</a:t>
              </a: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 [Name of the Institution]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84" name="Google Shape;184;p16"/>
            <p:cNvSpPr txBox="1"/>
            <p:nvPr/>
          </p:nvSpPr>
          <p:spPr>
            <a:xfrm>
              <a:off x="3194275" y="2805386"/>
              <a:ext cx="4133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Contact Information:</a:t>
              </a: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 [Email Address / Phone Number]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185" name="Google Shape;185;p16"/>
          <p:cNvGrpSpPr/>
          <p:nvPr/>
        </p:nvGrpSpPr>
        <p:grpSpPr>
          <a:xfrm>
            <a:off x="3190349" y="3306009"/>
            <a:ext cx="4137625" cy="864761"/>
            <a:chOff x="3190349" y="3306009"/>
            <a:chExt cx="4137625" cy="864761"/>
          </a:xfrm>
        </p:grpSpPr>
        <p:sp>
          <p:nvSpPr>
            <p:cNvPr id="186" name="Google Shape;186;p16"/>
            <p:cNvSpPr txBox="1"/>
            <p:nvPr/>
          </p:nvSpPr>
          <p:spPr>
            <a:xfrm>
              <a:off x="3190349" y="3306009"/>
              <a:ext cx="3297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ALLISON BARTON</a:t>
              </a:r>
              <a:endParaRPr b="1" sz="12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87" name="Google Shape;187;p16"/>
            <p:cNvSpPr txBox="1"/>
            <p:nvPr/>
          </p:nvSpPr>
          <p:spPr>
            <a:xfrm>
              <a:off x="3194275" y="3548470"/>
              <a:ext cx="4133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Position:</a:t>
              </a: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 [Title/Position of the Referee]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88" name="Google Shape;188;p16"/>
            <p:cNvSpPr txBox="1"/>
            <p:nvPr/>
          </p:nvSpPr>
          <p:spPr>
            <a:xfrm>
              <a:off x="3194275" y="3782670"/>
              <a:ext cx="4133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Institution/Organization:</a:t>
              </a: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 [Name of the Institution]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89" name="Google Shape;189;p16"/>
            <p:cNvSpPr txBox="1"/>
            <p:nvPr/>
          </p:nvSpPr>
          <p:spPr>
            <a:xfrm>
              <a:off x="3194275" y="4016870"/>
              <a:ext cx="4133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Contact Information:</a:t>
              </a: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 [Email Address / Phone Number]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190" name="Google Shape;190;p16"/>
          <p:cNvGrpSpPr/>
          <p:nvPr/>
        </p:nvGrpSpPr>
        <p:grpSpPr>
          <a:xfrm>
            <a:off x="3190349" y="4517492"/>
            <a:ext cx="4137625" cy="864761"/>
            <a:chOff x="3190349" y="4517492"/>
            <a:chExt cx="4137625" cy="864761"/>
          </a:xfrm>
        </p:grpSpPr>
        <p:sp>
          <p:nvSpPr>
            <p:cNvPr id="191" name="Google Shape;191;p16"/>
            <p:cNvSpPr txBox="1"/>
            <p:nvPr/>
          </p:nvSpPr>
          <p:spPr>
            <a:xfrm>
              <a:off x="3190349" y="4517492"/>
              <a:ext cx="3297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QUEENIE HUELS</a:t>
              </a:r>
              <a:endParaRPr b="1" sz="12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92" name="Google Shape;192;p16"/>
            <p:cNvSpPr txBox="1"/>
            <p:nvPr/>
          </p:nvSpPr>
          <p:spPr>
            <a:xfrm>
              <a:off x="3194275" y="4759954"/>
              <a:ext cx="4133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Position:</a:t>
              </a: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 [Title/Position of the Referee]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93" name="Google Shape;193;p16"/>
            <p:cNvSpPr txBox="1"/>
            <p:nvPr/>
          </p:nvSpPr>
          <p:spPr>
            <a:xfrm>
              <a:off x="3194275" y="4994154"/>
              <a:ext cx="4133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Institution/Organization:</a:t>
              </a: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 [Name of the Institution]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94" name="Google Shape;194;p16"/>
            <p:cNvSpPr txBox="1"/>
            <p:nvPr/>
          </p:nvSpPr>
          <p:spPr>
            <a:xfrm>
              <a:off x="3194275" y="5228354"/>
              <a:ext cx="4133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Contact Information:</a:t>
              </a: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 [Email Address / Phone Number]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195" name="Google Shape;195;p16"/>
          <p:cNvGrpSpPr/>
          <p:nvPr/>
        </p:nvGrpSpPr>
        <p:grpSpPr>
          <a:xfrm>
            <a:off x="3190349" y="5728976"/>
            <a:ext cx="4137625" cy="864761"/>
            <a:chOff x="3190349" y="5728976"/>
            <a:chExt cx="4137625" cy="864761"/>
          </a:xfrm>
        </p:grpSpPr>
        <p:sp>
          <p:nvSpPr>
            <p:cNvPr id="196" name="Google Shape;196;p16"/>
            <p:cNvSpPr txBox="1"/>
            <p:nvPr/>
          </p:nvSpPr>
          <p:spPr>
            <a:xfrm>
              <a:off x="3190349" y="5728976"/>
              <a:ext cx="3297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MOSSIE JENKINS</a:t>
              </a:r>
              <a:endParaRPr b="1" sz="12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97" name="Google Shape;197;p16"/>
            <p:cNvSpPr txBox="1"/>
            <p:nvPr/>
          </p:nvSpPr>
          <p:spPr>
            <a:xfrm>
              <a:off x="3194275" y="5971437"/>
              <a:ext cx="4133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Position:</a:t>
              </a: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 [Title/Position of the Referee]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98" name="Google Shape;198;p16"/>
            <p:cNvSpPr txBox="1"/>
            <p:nvPr/>
          </p:nvSpPr>
          <p:spPr>
            <a:xfrm>
              <a:off x="3194275" y="6205637"/>
              <a:ext cx="4133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Institution/Organization:</a:t>
              </a: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 [Name of the Institution]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99" name="Google Shape;199;p16"/>
            <p:cNvSpPr txBox="1"/>
            <p:nvPr/>
          </p:nvSpPr>
          <p:spPr>
            <a:xfrm>
              <a:off x="3194275" y="6439837"/>
              <a:ext cx="4133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Contact Information:</a:t>
              </a: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 [Email Address / Phone Number]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200" name="Google Shape;200;p16"/>
          <p:cNvGrpSpPr/>
          <p:nvPr/>
        </p:nvGrpSpPr>
        <p:grpSpPr>
          <a:xfrm>
            <a:off x="3190349" y="6940459"/>
            <a:ext cx="4137625" cy="864761"/>
            <a:chOff x="3190349" y="6940459"/>
            <a:chExt cx="4137625" cy="864761"/>
          </a:xfrm>
        </p:grpSpPr>
        <p:sp>
          <p:nvSpPr>
            <p:cNvPr id="201" name="Google Shape;201;p16"/>
            <p:cNvSpPr txBox="1"/>
            <p:nvPr/>
          </p:nvSpPr>
          <p:spPr>
            <a:xfrm>
              <a:off x="3190349" y="6940459"/>
              <a:ext cx="3297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KALEB FEENEY</a:t>
              </a:r>
              <a:endParaRPr b="1" sz="12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202" name="Google Shape;202;p16"/>
            <p:cNvSpPr txBox="1"/>
            <p:nvPr/>
          </p:nvSpPr>
          <p:spPr>
            <a:xfrm>
              <a:off x="3194275" y="7182921"/>
              <a:ext cx="4133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Position:</a:t>
              </a: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 [Title/Position of the Referee]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203" name="Google Shape;203;p16"/>
            <p:cNvSpPr txBox="1"/>
            <p:nvPr/>
          </p:nvSpPr>
          <p:spPr>
            <a:xfrm>
              <a:off x="3194275" y="7417121"/>
              <a:ext cx="4133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Institution/Organization:</a:t>
              </a: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 [Name of the Institution]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204" name="Google Shape;204;p16"/>
            <p:cNvSpPr txBox="1"/>
            <p:nvPr/>
          </p:nvSpPr>
          <p:spPr>
            <a:xfrm>
              <a:off x="3194275" y="7651321"/>
              <a:ext cx="4133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Contact Information:</a:t>
              </a:r>
              <a:r>
                <a:rPr lang="uk" sz="1000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 [Email Address / Phone Number]</a:t>
              </a:r>
              <a:endParaRPr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sp>
        <p:nvSpPr>
          <p:cNvPr id="205" name="Google Shape;205;p16"/>
          <p:cNvSpPr txBox="1"/>
          <p:nvPr/>
        </p:nvSpPr>
        <p:spPr>
          <a:xfrm>
            <a:off x="3190349" y="8151943"/>
            <a:ext cx="32970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PRESTON REMPEL</a:t>
            </a:r>
            <a:endParaRPr b="1" sz="12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06" name="Google Shape;206;p16"/>
          <p:cNvSpPr txBox="1"/>
          <p:nvPr/>
        </p:nvSpPr>
        <p:spPr>
          <a:xfrm>
            <a:off x="3194275" y="8394404"/>
            <a:ext cx="41337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Position:</a:t>
            </a:r>
            <a:r>
              <a:rPr lang="uk"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[Title/Position of the Referee]</a:t>
            </a:r>
            <a:endParaRPr sz="10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07" name="Google Shape;207;p16"/>
          <p:cNvSpPr txBox="1"/>
          <p:nvPr/>
        </p:nvSpPr>
        <p:spPr>
          <a:xfrm>
            <a:off x="3194275" y="8628604"/>
            <a:ext cx="41337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Institution/Organization:</a:t>
            </a:r>
            <a:r>
              <a:rPr lang="uk"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[Name of the Institution]</a:t>
            </a:r>
            <a:endParaRPr sz="10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08" name="Google Shape;208;p16"/>
          <p:cNvSpPr txBox="1"/>
          <p:nvPr/>
        </p:nvSpPr>
        <p:spPr>
          <a:xfrm>
            <a:off x="3194275" y="8862804"/>
            <a:ext cx="41337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Contact Information:</a:t>
            </a:r>
            <a:r>
              <a:rPr lang="uk" sz="10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[Email Address / Phone Number]</a:t>
            </a:r>
            <a:endParaRPr sz="10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09" name="Google Shape;209;p16"/>
          <p:cNvSpPr/>
          <p:nvPr/>
        </p:nvSpPr>
        <p:spPr>
          <a:xfrm>
            <a:off x="2845300" y="3336080"/>
            <a:ext cx="69300" cy="69300"/>
          </a:xfrm>
          <a:prstGeom prst="ellipse">
            <a:avLst/>
          </a:prstGeom>
          <a:solidFill>
            <a:srgbClr val="D8DAD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6"/>
          <p:cNvSpPr/>
          <p:nvPr/>
        </p:nvSpPr>
        <p:spPr>
          <a:xfrm>
            <a:off x="2845300" y="4564618"/>
            <a:ext cx="69300" cy="69300"/>
          </a:xfrm>
          <a:prstGeom prst="ellipse">
            <a:avLst/>
          </a:prstGeom>
          <a:solidFill>
            <a:srgbClr val="D8DAD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6"/>
          <p:cNvSpPr/>
          <p:nvPr/>
        </p:nvSpPr>
        <p:spPr>
          <a:xfrm>
            <a:off x="2845300" y="5793169"/>
            <a:ext cx="69300" cy="69300"/>
          </a:xfrm>
          <a:prstGeom prst="ellipse">
            <a:avLst/>
          </a:prstGeom>
          <a:solidFill>
            <a:srgbClr val="D8DAD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6"/>
          <p:cNvSpPr/>
          <p:nvPr/>
        </p:nvSpPr>
        <p:spPr>
          <a:xfrm>
            <a:off x="2845300" y="7010936"/>
            <a:ext cx="69300" cy="69300"/>
          </a:xfrm>
          <a:prstGeom prst="ellipse">
            <a:avLst/>
          </a:prstGeom>
          <a:solidFill>
            <a:srgbClr val="D8DAD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6"/>
          <p:cNvSpPr/>
          <p:nvPr/>
        </p:nvSpPr>
        <p:spPr>
          <a:xfrm>
            <a:off x="2845300" y="8202219"/>
            <a:ext cx="69300" cy="69300"/>
          </a:xfrm>
          <a:prstGeom prst="ellipse">
            <a:avLst/>
          </a:prstGeom>
          <a:solidFill>
            <a:srgbClr val="D8DAD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