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Lato"/>
      <p:regular r:id="rId7"/>
      <p:bold r:id="rId8"/>
      <p:italic r:id="rId9"/>
      <p:boldItalic r:id="rId10"/>
    </p:embeddedFont>
    <p:embeddedFont>
      <p:font typeface="Open Sans SemiBold"/>
      <p:regular r:id="rId11"/>
      <p:bold r:id="rId12"/>
      <p:italic r:id="rId13"/>
      <p:boldItalic r:id="rId14"/>
    </p:embeddedFon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2948">
          <p15:clr>
            <a:srgbClr val="A4A3A4"/>
          </p15:clr>
        </p15:guide>
        <p15:guide id="3" orient="horz" pos="283">
          <p15:clr>
            <a:srgbClr val="9AA0A6"/>
          </p15:clr>
        </p15:guide>
        <p15:guide id="4" pos="340">
          <p15:clr>
            <a:srgbClr val="9AA0A6"/>
          </p15:clr>
        </p15:guide>
        <p15:guide id="5" pos="4422">
          <p15:clr>
            <a:srgbClr val="9AA0A6"/>
          </p15:clr>
        </p15:guide>
        <p15:guide id="6" orient="horz" pos="6463">
          <p15:clr>
            <a:srgbClr val="9AA0A6"/>
          </p15:clr>
        </p15:guide>
        <p15:guide id="7" pos="2784">
          <p15:clr>
            <a:srgbClr val="9AA0A6"/>
          </p15:clr>
        </p15:guide>
        <p15:guide id="8" orient="horz" pos="1990">
          <p15:clr>
            <a:srgbClr val="9AA0A6"/>
          </p15:clr>
        </p15:guide>
        <p15:guide id="9" pos="3112">
          <p15:clr>
            <a:srgbClr val="9AA0A6"/>
          </p15:clr>
        </p15:guide>
        <p15:guide id="10" pos="51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2948"/>
        <p:guide pos="283" orient="horz"/>
        <p:guide pos="340"/>
        <p:guide pos="4422"/>
        <p:guide pos="6463" orient="horz"/>
        <p:guide pos="2784"/>
        <p:guide pos="1990" orient="horz"/>
        <p:guide pos="3112"/>
        <p:guide pos="51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OpenSansSemiBold-regular.fntdata"/><Relationship Id="rId10" Type="http://schemas.openxmlformats.org/officeDocument/2006/relationships/font" Target="fonts/Lato-boldItalic.fntdata"/><Relationship Id="rId13" Type="http://schemas.openxmlformats.org/officeDocument/2006/relationships/font" Target="fonts/OpenSansSemiBold-italic.fntdata"/><Relationship Id="rId12" Type="http://schemas.openxmlformats.org/officeDocument/2006/relationships/font" Target="fonts/OpenSans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ato-italic.fntdata"/><Relationship Id="rId15" Type="http://schemas.openxmlformats.org/officeDocument/2006/relationships/font" Target="fonts/OpenSans-regular.fntdata"/><Relationship Id="rId14" Type="http://schemas.openxmlformats.org/officeDocument/2006/relationships/font" Target="fonts/OpenSansSemiBold-boldItalic.fntdata"/><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OpenSans-boldItalic.fntdata"/><Relationship Id="rId7" Type="http://schemas.openxmlformats.org/officeDocument/2006/relationships/font" Target="fonts/Lato-regular.fntdata"/><Relationship Id="rId8" Type="http://schemas.openxmlformats.org/officeDocument/2006/relationships/font" Target="fonts/La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460" l="26270" r="4140" t="2460"/>
          <a:stretch/>
        </p:blipFill>
        <p:spPr>
          <a:xfrm>
            <a:off x="4680000" y="0"/>
            <a:ext cx="2880000" cy="6207998"/>
          </a:xfrm>
          <a:prstGeom prst="rect">
            <a:avLst/>
          </a:prstGeom>
          <a:noFill/>
          <a:ln>
            <a:noFill/>
          </a:ln>
        </p:spPr>
      </p:pic>
      <p:sp>
        <p:nvSpPr>
          <p:cNvPr id="55" name="Google Shape;55;p13"/>
          <p:cNvSpPr/>
          <p:nvPr/>
        </p:nvSpPr>
        <p:spPr>
          <a:xfrm>
            <a:off x="4686300" y="5905500"/>
            <a:ext cx="2880000" cy="4786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4686300" y="2695575"/>
            <a:ext cx="2880000" cy="3210000"/>
          </a:xfrm>
          <a:prstGeom prst="rect">
            <a:avLst/>
          </a:prstGeom>
          <a:solidFill>
            <a:srgbClr val="B1A47F">
              <a:alpha val="84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solidFill>
                <a:schemeClr val="lt1"/>
              </a:solidFill>
              <a:latin typeface="Open Sans SemiBold"/>
              <a:ea typeface="Open Sans SemiBold"/>
              <a:cs typeface="Open Sans SemiBold"/>
              <a:sym typeface="Open Sans SemiBold"/>
            </a:endParaRPr>
          </a:p>
        </p:txBody>
      </p:sp>
      <p:sp>
        <p:nvSpPr>
          <p:cNvPr id="57" name="Google Shape;57;p13"/>
          <p:cNvSpPr txBox="1"/>
          <p:nvPr/>
        </p:nvSpPr>
        <p:spPr>
          <a:xfrm>
            <a:off x="4826175" y="2819400"/>
            <a:ext cx="1161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ru" sz="1800">
                <a:solidFill>
                  <a:schemeClr val="lt1"/>
                </a:solidFill>
                <a:latin typeface="Open Sans SemiBold"/>
                <a:ea typeface="Open Sans SemiBold"/>
                <a:cs typeface="Open Sans SemiBold"/>
                <a:sym typeface="Open Sans SemiBold"/>
              </a:rPr>
              <a:t>PROFILE</a:t>
            </a:r>
            <a:endParaRPr sz="1800">
              <a:solidFill>
                <a:schemeClr val="lt1"/>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a:p>
        </p:txBody>
      </p:sp>
      <p:sp>
        <p:nvSpPr>
          <p:cNvPr id="58" name="Google Shape;58;p13"/>
          <p:cNvSpPr txBox="1"/>
          <p:nvPr/>
        </p:nvSpPr>
        <p:spPr>
          <a:xfrm>
            <a:off x="4835700" y="3237900"/>
            <a:ext cx="22224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Lato"/>
                <a:ea typeface="Lato"/>
                <a:cs typeface="Lato"/>
                <a:sym typeface="Lato"/>
              </a:rPr>
              <a:t>Telecom Engineer with IT experience. Worked in the most important telecom company in Peru across different areas. Got experience managing servers, application servers and cloud tools (Cloudfoundry, GIT, AWS). Love learning new things or tools everyday.</a:t>
            </a:r>
            <a:endParaRPr sz="1200">
              <a:solidFill>
                <a:schemeClr val="lt1"/>
              </a:solidFill>
              <a:latin typeface="Lato"/>
              <a:ea typeface="Lato"/>
              <a:cs typeface="Lato"/>
              <a:sym typeface="Lato"/>
            </a:endParaRPr>
          </a:p>
        </p:txBody>
      </p:sp>
      <p:sp>
        <p:nvSpPr>
          <p:cNvPr id="59" name="Google Shape;59;p13"/>
          <p:cNvSpPr txBox="1"/>
          <p:nvPr/>
        </p:nvSpPr>
        <p:spPr>
          <a:xfrm>
            <a:off x="387600" y="211875"/>
            <a:ext cx="37053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5100">
                <a:solidFill>
                  <a:srgbClr val="6E946D"/>
                </a:solidFill>
                <a:latin typeface="Open Sans"/>
                <a:ea typeface="Open Sans"/>
                <a:cs typeface="Open Sans"/>
                <a:sym typeface="Open Sans"/>
              </a:rPr>
              <a:t>MALIKA</a:t>
            </a:r>
            <a:endParaRPr sz="5100">
              <a:solidFill>
                <a:srgbClr val="6E946D"/>
              </a:solidFill>
              <a:latin typeface="Open Sans"/>
              <a:ea typeface="Open Sans"/>
              <a:cs typeface="Open Sans"/>
              <a:sym typeface="Open Sans"/>
            </a:endParaRPr>
          </a:p>
          <a:p>
            <a:pPr indent="0" lvl="0" marL="0" rtl="0" algn="l">
              <a:spcBef>
                <a:spcPts val="0"/>
              </a:spcBef>
              <a:spcAft>
                <a:spcPts val="0"/>
              </a:spcAft>
              <a:buNone/>
            </a:pPr>
            <a:r>
              <a:rPr lang="ru" sz="5100">
                <a:solidFill>
                  <a:srgbClr val="6E946D"/>
                </a:solidFill>
                <a:latin typeface="Open Sans"/>
                <a:ea typeface="Open Sans"/>
                <a:cs typeface="Open Sans"/>
                <a:sym typeface="Open Sans"/>
              </a:rPr>
              <a:t>KESSLER</a:t>
            </a:r>
            <a:endParaRPr sz="5100">
              <a:solidFill>
                <a:srgbClr val="6E946D"/>
              </a:solidFill>
              <a:latin typeface="Open Sans"/>
              <a:ea typeface="Open Sans"/>
              <a:cs typeface="Open Sans"/>
              <a:sym typeface="Open Sans"/>
            </a:endParaRPr>
          </a:p>
        </p:txBody>
      </p:sp>
      <p:sp>
        <p:nvSpPr>
          <p:cNvPr id="60" name="Google Shape;60;p13"/>
          <p:cNvSpPr txBox="1"/>
          <p:nvPr/>
        </p:nvSpPr>
        <p:spPr>
          <a:xfrm>
            <a:off x="444750" y="1709400"/>
            <a:ext cx="4013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2100">
                <a:latin typeface="Lato"/>
                <a:ea typeface="Lato"/>
                <a:cs typeface="Lato"/>
                <a:sym typeface="Lato"/>
              </a:rPr>
              <a:t>SYSTEM ADMINISTRATOR</a:t>
            </a:r>
            <a:endParaRPr sz="2100">
              <a:latin typeface="Lato"/>
              <a:ea typeface="Lato"/>
              <a:cs typeface="Lato"/>
              <a:sym typeface="Lato"/>
            </a:endParaRPr>
          </a:p>
        </p:txBody>
      </p:sp>
      <p:sp>
        <p:nvSpPr>
          <p:cNvPr id="61" name="Google Shape;61;p13"/>
          <p:cNvSpPr txBox="1"/>
          <p:nvPr/>
        </p:nvSpPr>
        <p:spPr>
          <a:xfrm>
            <a:off x="444750" y="2257425"/>
            <a:ext cx="397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latin typeface="Open Sans SemiBold"/>
                <a:ea typeface="Open Sans SemiBold"/>
                <a:cs typeface="Open Sans SemiBold"/>
                <a:sym typeface="Open Sans SemiBold"/>
              </a:rPr>
              <a:t>WORK EXPERIENCE</a:t>
            </a:r>
            <a:endParaRPr sz="1800">
              <a:latin typeface="Open Sans SemiBold"/>
              <a:ea typeface="Open Sans SemiBold"/>
              <a:cs typeface="Open Sans SemiBold"/>
              <a:sym typeface="Open Sans SemiBold"/>
            </a:endParaRPr>
          </a:p>
        </p:txBody>
      </p:sp>
      <p:sp>
        <p:nvSpPr>
          <p:cNvPr id="62" name="Google Shape;62;p13"/>
          <p:cNvSpPr txBox="1"/>
          <p:nvPr/>
        </p:nvSpPr>
        <p:spPr>
          <a:xfrm>
            <a:off x="444900" y="2713538"/>
            <a:ext cx="401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ru">
                <a:solidFill>
                  <a:srgbClr val="6E946D"/>
                </a:solidFill>
                <a:latin typeface="Lato"/>
                <a:ea typeface="Lato"/>
                <a:cs typeface="Lato"/>
                <a:sym typeface="Lato"/>
              </a:rPr>
              <a:t>SYS ADMIN</a:t>
            </a:r>
            <a:endParaRPr>
              <a:solidFill>
                <a:srgbClr val="6E946D"/>
              </a:solidFill>
              <a:latin typeface="Lato"/>
              <a:ea typeface="Lato"/>
              <a:cs typeface="Lato"/>
              <a:sym typeface="Lato"/>
            </a:endParaRPr>
          </a:p>
        </p:txBody>
      </p:sp>
      <p:sp>
        <p:nvSpPr>
          <p:cNvPr id="63" name="Google Shape;63;p13"/>
          <p:cNvSpPr txBox="1"/>
          <p:nvPr/>
        </p:nvSpPr>
        <p:spPr>
          <a:xfrm>
            <a:off x="444900" y="2956288"/>
            <a:ext cx="3791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ato"/>
                <a:ea typeface="Lato"/>
                <a:cs typeface="Lato"/>
                <a:sym typeface="Lato"/>
              </a:rPr>
              <a:t>VERZION, LIMA, PERÚ 07/2015</a:t>
            </a:r>
            <a:endParaRPr sz="1200">
              <a:latin typeface="Lato"/>
              <a:ea typeface="Lato"/>
              <a:cs typeface="Lato"/>
              <a:sym typeface="Lato"/>
            </a:endParaRPr>
          </a:p>
        </p:txBody>
      </p:sp>
      <p:sp>
        <p:nvSpPr>
          <p:cNvPr id="64" name="Google Shape;64;p13"/>
          <p:cNvSpPr txBox="1"/>
          <p:nvPr/>
        </p:nvSpPr>
        <p:spPr>
          <a:xfrm>
            <a:off x="266700" y="3211288"/>
            <a:ext cx="4305600" cy="1644000"/>
          </a:xfrm>
          <a:prstGeom prst="rect">
            <a:avLst/>
          </a:prstGeom>
          <a:noFill/>
          <a:ln>
            <a:noFill/>
          </a:ln>
        </p:spPr>
        <p:txBody>
          <a:bodyPr anchorCtr="0" anchor="t" bIns="91425" lIns="91425" spcFirstLastPara="1" rIns="91425" wrap="square" tIns="91425">
            <a:spAutoFit/>
          </a:bodyPr>
          <a:lstStyle/>
          <a:p>
            <a:pPr indent="-173399" lvl="0" marL="457200" rtl="0" algn="l">
              <a:lnSpc>
                <a:spcPct val="115000"/>
              </a:lnSpc>
              <a:spcBef>
                <a:spcPts val="0"/>
              </a:spcBef>
              <a:spcAft>
                <a:spcPts val="0"/>
              </a:spcAft>
              <a:buClr>
                <a:srgbClr val="666666"/>
              </a:buClr>
              <a:buSzPts val="1200"/>
              <a:buFont typeface="Lato"/>
              <a:buChar char="●"/>
            </a:pPr>
            <a:r>
              <a:rPr lang="ru" sz="1200">
                <a:solidFill>
                  <a:srgbClr val="666666"/>
                </a:solidFill>
                <a:latin typeface="Lato"/>
                <a:ea typeface="Lato"/>
                <a:cs typeface="Lato"/>
                <a:sym typeface="Lato"/>
              </a:rPr>
              <a:t>Server Admin in Verizon Enterprise Solutions. (Apache, Weblogic and UNIX)</a:t>
            </a:r>
            <a:endParaRPr sz="1200">
              <a:solidFill>
                <a:srgbClr val="666666"/>
              </a:solidFill>
              <a:latin typeface="Lato"/>
              <a:ea typeface="Lato"/>
              <a:cs typeface="Lato"/>
              <a:sym typeface="Lato"/>
            </a:endParaRPr>
          </a:p>
          <a:p>
            <a:pPr indent="-173399" lvl="0" marL="457200" rtl="0" algn="l">
              <a:lnSpc>
                <a:spcPct val="115000"/>
              </a:lnSpc>
              <a:spcBef>
                <a:spcPts val="0"/>
              </a:spcBef>
              <a:spcAft>
                <a:spcPts val="0"/>
              </a:spcAft>
              <a:buClr>
                <a:srgbClr val="666666"/>
              </a:buClr>
              <a:buSzPts val="1200"/>
              <a:buFont typeface="Lato"/>
              <a:buChar char="●"/>
            </a:pPr>
            <a:r>
              <a:rPr lang="ru" sz="1200">
                <a:solidFill>
                  <a:srgbClr val="666666"/>
                </a:solidFill>
                <a:latin typeface="Lato"/>
                <a:ea typeface="Lato"/>
                <a:cs typeface="Lato"/>
                <a:sym typeface="Lato"/>
              </a:rPr>
              <a:t>Follow Agile Mindset. DevOps Automation.</a:t>
            </a:r>
            <a:endParaRPr sz="1200">
              <a:solidFill>
                <a:srgbClr val="666666"/>
              </a:solidFill>
              <a:latin typeface="Lato"/>
              <a:ea typeface="Lato"/>
              <a:cs typeface="Lato"/>
              <a:sym typeface="Lato"/>
            </a:endParaRPr>
          </a:p>
          <a:p>
            <a:pPr indent="-173399" lvl="0" marL="457200" rtl="0" algn="l">
              <a:lnSpc>
                <a:spcPct val="115000"/>
              </a:lnSpc>
              <a:spcBef>
                <a:spcPts val="0"/>
              </a:spcBef>
              <a:spcAft>
                <a:spcPts val="0"/>
              </a:spcAft>
              <a:buClr>
                <a:srgbClr val="666666"/>
              </a:buClr>
              <a:buSzPts val="1200"/>
              <a:buFont typeface="Lato"/>
              <a:buChar char="●"/>
            </a:pPr>
            <a:r>
              <a:rPr lang="ru" sz="1200">
                <a:solidFill>
                  <a:srgbClr val="666666"/>
                </a:solidFill>
                <a:latin typeface="Lato"/>
                <a:ea typeface="Lato"/>
                <a:cs typeface="Lato"/>
                <a:sym typeface="Lato"/>
              </a:rPr>
              <a:t>Responsible of application security vulnerabilities.</a:t>
            </a:r>
            <a:endParaRPr sz="1200">
              <a:solidFill>
                <a:srgbClr val="666666"/>
              </a:solidFill>
              <a:latin typeface="Lato"/>
              <a:ea typeface="Lato"/>
              <a:cs typeface="Lato"/>
              <a:sym typeface="Lato"/>
            </a:endParaRPr>
          </a:p>
          <a:p>
            <a:pPr indent="-173399" lvl="0" marL="457200" rtl="0" algn="l">
              <a:lnSpc>
                <a:spcPct val="115000"/>
              </a:lnSpc>
              <a:spcBef>
                <a:spcPts val="0"/>
              </a:spcBef>
              <a:spcAft>
                <a:spcPts val="0"/>
              </a:spcAft>
              <a:buClr>
                <a:srgbClr val="666666"/>
              </a:buClr>
              <a:buSzPts val="1200"/>
              <a:buFont typeface="Lato"/>
              <a:buChar char="●"/>
            </a:pPr>
            <a:r>
              <a:rPr lang="ru" sz="1200">
                <a:solidFill>
                  <a:srgbClr val="666666"/>
                </a:solidFill>
                <a:latin typeface="Lato"/>
                <a:ea typeface="Lato"/>
                <a:cs typeface="Lato"/>
                <a:sym typeface="Lato"/>
              </a:rPr>
              <a:t>Add improvements to our current processes.</a:t>
            </a:r>
            <a:endParaRPr sz="1200">
              <a:solidFill>
                <a:srgbClr val="666666"/>
              </a:solidFill>
              <a:latin typeface="Lato"/>
              <a:ea typeface="Lato"/>
              <a:cs typeface="Lato"/>
              <a:sym typeface="Lato"/>
            </a:endParaRPr>
          </a:p>
          <a:p>
            <a:pPr indent="-173399" lvl="0" marL="457200" rtl="0" algn="l">
              <a:lnSpc>
                <a:spcPct val="115000"/>
              </a:lnSpc>
              <a:spcBef>
                <a:spcPts val="0"/>
              </a:spcBef>
              <a:spcAft>
                <a:spcPts val="0"/>
              </a:spcAft>
              <a:buClr>
                <a:srgbClr val="666666"/>
              </a:buClr>
              <a:buSzPts val="1200"/>
              <a:buFont typeface="Lato"/>
              <a:buChar char="●"/>
            </a:pPr>
            <a:r>
              <a:rPr lang="ru" sz="1200">
                <a:solidFill>
                  <a:srgbClr val="666666"/>
                </a:solidFill>
                <a:latin typeface="Lato"/>
                <a:ea typeface="Lato"/>
                <a:cs typeface="Lato"/>
                <a:sym typeface="Lato"/>
              </a:rPr>
              <a:t>Developed analytic skills and attention for detail by analyzing system logs and identifying potential issues.</a:t>
            </a:r>
            <a:endParaRPr sz="1200">
              <a:solidFill>
                <a:srgbClr val="666666"/>
              </a:solidFill>
              <a:latin typeface="Lato"/>
              <a:ea typeface="Lato"/>
              <a:cs typeface="Lato"/>
              <a:sym typeface="Lato"/>
            </a:endParaRPr>
          </a:p>
        </p:txBody>
      </p:sp>
      <p:cxnSp>
        <p:nvCxnSpPr>
          <p:cNvPr id="65" name="Google Shape;65;p13"/>
          <p:cNvCxnSpPr/>
          <p:nvPr/>
        </p:nvCxnSpPr>
        <p:spPr>
          <a:xfrm>
            <a:off x="552450" y="2686050"/>
            <a:ext cx="3867300" cy="0"/>
          </a:xfrm>
          <a:prstGeom prst="straightConnector1">
            <a:avLst/>
          </a:prstGeom>
          <a:noFill/>
          <a:ln cap="flat" cmpd="sng" w="9525">
            <a:solidFill>
              <a:schemeClr val="dk2"/>
            </a:solidFill>
            <a:prstDash val="solid"/>
            <a:round/>
            <a:headEnd len="med" w="med" type="none"/>
            <a:tailEnd len="med" w="med" type="none"/>
          </a:ln>
        </p:spPr>
      </p:cxnSp>
      <p:sp>
        <p:nvSpPr>
          <p:cNvPr id="66" name="Google Shape;66;p13"/>
          <p:cNvSpPr txBox="1"/>
          <p:nvPr/>
        </p:nvSpPr>
        <p:spPr>
          <a:xfrm>
            <a:off x="444900" y="4779088"/>
            <a:ext cx="401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ru">
                <a:solidFill>
                  <a:srgbClr val="6E946D"/>
                </a:solidFill>
                <a:latin typeface="Lato"/>
                <a:ea typeface="Lato"/>
                <a:cs typeface="Lato"/>
                <a:sym typeface="Lato"/>
              </a:rPr>
              <a:t>JUNIOR PROCESS ANALYST</a:t>
            </a:r>
            <a:endParaRPr>
              <a:solidFill>
                <a:srgbClr val="6E946D"/>
              </a:solidFill>
              <a:latin typeface="Lato"/>
              <a:ea typeface="Lato"/>
              <a:cs typeface="Lato"/>
              <a:sym typeface="Lato"/>
            </a:endParaRPr>
          </a:p>
        </p:txBody>
      </p:sp>
      <p:sp>
        <p:nvSpPr>
          <p:cNvPr id="67" name="Google Shape;67;p13"/>
          <p:cNvSpPr txBox="1"/>
          <p:nvPr/>
        </p:nvSpPr>
        <p:spPr>
          <a:xfrm>
            <a:off x="444900" y="5021838"/>
            <a:ext cx="3791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ato"/>
                <a:ea typeface="Lato"/>
                <a:cs typeface="Lato"/>
                <a:sym typeface="Lato"/>
              </a:rPr>
              <a:t>VERZION, LIMA, PERÚ 01/2015 </a:t>
            </a:r>
            <a:r>
              <a:rPr lang="ru" sz="1200">
                <a:latin typeface="Lato"/>
                <a:ea typeface="Lato"/>
                <a:cs typeface="Lato"/>
                <a:sym typeface="Lato"/>
              </a:rPr>
              <a:t>- 05/2015</a:t>
            </a:r>
            <a:endParaRPr sz="1200">
              <a:latin typeface="Lato"/>
              <a:ea typeface="Lato"/>
              <a:cs typeface="Lato"/>
              <a:sym typeface="Lato"/>
            </a:endParaRPr>
          </a:p>
        </p:txBody>
      </p:sp>
      <p:sp>
        <p:nvSpPr>
          <p:cNvPr id="68" name="Google Shape;68;p13"/>
          <p:cNvSpPr txBox="1"/>
          <p:nvPr/>
        </p:nvSpPr>
        <p:spPr>
          <a:xfrm>
            <a:off x="266700" y="5276838"/>
            <a:ext cx="4305600" cy="1218900"/>
          </a:xfrm>
          <a:prstGeom prst="rect">
            <a:avLst/>
          </a:prstGeom>
          <a:noFill/>
          <a:ln>
            <a:noFill/>
          </a:ln>
        </p:spPr>
        <p:txBody>
          <a:bodyPr anchorCtr="0" anchor="t" bIns="91425" lIns="91425" spcFirstLastPara="1" rIns="91425" wrap="square" tIns="91425">
            <a:spAutoFit/>
          </a:bodyPr>
          <a:lstStyle/>
          <a:p>
            <a:pPr indent="-173399" lvl="0" marL="457200" rtl="0" algn="l">
              <a:lnSpc>
                <a:spcPct val="115000"/>
              </a:lnSpc>
              <a:spcBef>
                <a:spcPts val="0"/>
              </a:spcBef>
              <a:spcAft>
                <a:spcPts val="0"/>
              </a:spcAft>
              <a:buClr>
                <a:srgbClr val="666666"/>
              </a:buClr>
              <a:buSzPts val="1200"/>
              <a:buFont typeface="Lato"/>
              <a:buChar char="●"/>
            </a:pPr>
            <a:r>
              <a:rPr lang="ru" sz="1200">
                <a:solidFill>
                  <a:srgbClr val="666666"/>
                </a:solidFill>
                <a:latin typeface="Lato"/>
                <a:ea typeface="Lato"/>
                <a:cs typeface="Lato"/>
                <a:sym typeface="Lato"/>
              </a:rPr>
              <a:t>Server Admin in Verizon Enterprise Solutions. (Apache, Weblogic and UNIX)</a:t>
            </a:r>
            <a:endParaRPr sz="1200">
              <a:solidFill>
                <a:srgbClr val="666666"/>
              </a:solidFill>
              <a:latin typeface="Lato"/>
              <a:ea typeface="Lato"/>
              <a:cs typeface="Lato"/>
              <a:sym typeface="Lato"/>
            </a:endParaRPr>
          </a:p>
          <a:p>
            <a:pPr indent="-173399" lvl="0" marL="457200" rtl="0" algn="l">
              <a:lnSpc>
                <a:spcPct val="115000"/>
              </a:lnSpc>
              <a:spcBef>
                <a:spcPts val="0"/>
              </a:spcBef>
              <a:spcAft>
                <a:spcPts val="0"/>
              </a:spcAft>
              <a:buClr>
                <a:srgbClr val="666666"/>
              </a:buClr>
              <a:buSzPts val="1200"/>
              <a:buFont typeface="Lato"/>
              <a:buChar char="●"/>
            </a:pPr>
            <a:r>
              <a:rPr lang="ru" sz="1200">
                <a:solidFill>
                  <a:srgbClr val="666666"/>
                </a:solidFill>
                <a:latin typeface="Lato"/>
                <a:ea typeface="Lato"/>
                <a:cs typeface="Lato"/>
                <a:sym typeface="Lato"/>
              </a:rPr>
              <a:t>Follow Agile Mindset. DevOps Automation.</a:t>
            </a:r>
            <a:endParaRPr sz="1200">
              <a:solidFill>
                <a:srgbClr val="666666"/>
              </a:solidFill>
              <a:latin typeface="Lato"/>
              <a:ea typeface="Lato"/>
              <a:cs typeface="Lato"/>
              <a:sym typeface="Lato"/>
            </a:endParaRPr>
          </a:p>
          <a:p>
            <a:pPr indent="-173399" lvl="0" marL="457200" rtl="0" algn="l">
              <a:lnSpc>
                <a:spcPct val="115000"/>
              </a:lnSpc>
              <a:spcBef>
                <a:spcPts val="0"/>
              </a:spcBef>
              <a:spcAft>
                <a:spcPts val="0"/>
              </a:spcAft>
              <a:buClr>
                <a:srgbClr val="666666"/>
              </a:buClr>
              <a:buSzPts val="1200"/>
              <a:buFont typeface="Lato"/>
              <a:buChar char="●"/>
            </a:pPr>
            <a:r>
              <a:rPr lang="ru" sz="1200">
                <a:solidFill>
                  <a:srgbClr val="666666"/>
                </a:solidFill>
                <a:latin typeface="Lato"/>
                <a:ea typeface="Lato"/>
                <a:cs typeface="Lato"/>
                <a:sym typeface="Lato"/>
              </a:rPr>
              <a:t>Responsible of application security vulnerabilities.</a:t>
            </a:r>
            <a:endParaRPr sz="1200">
              <a:solidFill>
                <a:srgbClr val="666666"/>
              </a:solidFill>
              <a:latin typeface="Lato"/>
              <a:ea typeface="Lato"/>
              <a:cs typeface="Lato"/>
              <a:sym typeface="Lato"/>
            </a:endParaRPr>
          </a:p>
          <a:p>
            <a:pPr indent="-173399" lvl="0" marL="457200" rtl="0" algn="l">
              <a:lnSpc>
                <a:spcPct val="115000"/>
              </a:lnSpc>
              <a:spcBef>
                <a:spcPts val="0"/>
              </a:spcBef>
              <a:spcAft>
                <a:spcPts val="0"/>
              </a:spcAft>
              <a:buClr>
                <a:srgbClr val="666666"/>
              </a:buClr>
              <a:buSzPts val="1200"/>
              <a:buFont typeface="Lato"/>
              <a:buChar char="●"/>
            </a:pPr>
            <a:r>
              <a:rPr lang="ru" sz="1200">
                <a:solidFill>
                  <a:srgbClr val="666666"/>
                </a:solidFill>
                <a:latin typeface="Lato"/>
                <a:ea typeface="Lato"/>
                <a:cs typeface="Lato"/>
                <a:sym typeface="Lato"/>
              </a:rPr>
              <a:t>Add improvements to our current processes.</a:t>
            </a:r>
            <a:endParaRPr sz="1200">
              <a:solidFill>
                <a:srgbClr val="666666"/>
              </a:solidFill>
              <a:latin typeface="Lato"/>
              <a:ea typeface="Lato"/>
              <a:cs typeface="Lato"/>
              <a:sym typeface="Lato"/>
            </a:endParaRPr>
          </a:p>
        </p:txBody>
      </p:sp>
      <p:sp>
        <p:nvSpPr>
          <p:cNvPr id="69" name="Google Shape;69;p13"/>
          <p:cNvSpPr txBox="1"/>
          <p:nvPr/>
        </p:nvSpPr>
        <p:spPr>
          <a:xfrm>
            <a:off x="444750" y="6495738"/>
            <a:ext cx="397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latin typeface="Open Sans SemiBold"/>
                <a:ea typeface="Open Sans SemiBold"/>
                <a:cs typeface="Open Sans SemiBold"/>
                <a:sym typeface="Open Sans SemiBold"/>
              </a:rPr>
              <a:t>EDUCATION</a:t>
            </a:r>
            <a:endParaRPr sz="1800">
              <a:latin typeface="Open Sans SemiBold"/>
              <a:ea typeface="Open Sans SemiBold"/>
              <a:cs typeface="Open Sans SemiBold"/>
              <a:sym typeface="Open Sans SemiBold"/>
            </a:endParaRPr>
          </a:p>
        </p:txBody>
      </p:sp>
      <p:sp>
        <p:nvSpPr>
          <p:cNvPr id="70" name="Google Shape;70;p13"/>
          <p:cNvSpPr txBox="1"/>
          <p:nvPr/>
        </p:nvSpPr>
        <p:spPr>
          <a:xfrm>
            <a:off x="444900" y="6942325"/>
            <a:ext cx="401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ru">
                <a:solidFill>
                  <a:srgbClr val="6E946D"/>
                </a:solidFill>
                <a:latin typeface="Lato"/>
                <a:ea typeface="Lato"/>
                <a:cs typeface="Lato"/>
                <a:sym typeface="Lato"/>
              </a:rPr>
              <a:t>TELECOMMUNICATIONS ENGINEERING</a:t>
            </a:r>
            <a:endParaRPr>
              <a:solidFill>
                <a:srgbClr val="6E946D"/>
              </a:solidFill>
              <a:latin typeface="Lato"/>
              <a:ea typeface="Lato"/>
              <a:cs typeface="Lato"/>
              <a:sym typeface="Lato"/>
            </a:endParaRPr>
          </a:p>
        </p:txBody>
      </p:sp>
      <p:sp>
        <p:nvSpPr>
          <p:cNvPr id="71" name="Google Shape;71;p13"/>
          <p:cNvSpPr txBox="1"/>
          <p:nvPr/>
        </p:nvSpPr>
        <p:spPr>
          <a:xfrm>
            <a:off x="444900" y="7185075"/>
            <a:ext cx="3791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ato"/>
                <a:ea typeface="Lato"/>
                <a:cs typeface="Lato"/>
                <a:sym typeface="Lato"/>
              </a:rPr>
              <a:t>UPC, LIMA, PERÚ 03/2010 </a:t>
            </a:r>
            <a:r>
              <a:rPr lang="ru" sz="1200">
                <a:latin typeface="Lato"/>
                <a:ea typeface="Lato"/>
                <a:cs typeface="Lato"/>
                <a:sym typeface="Lato"/>
              </a:rPr>
              <a:t>- 12/2014</a:t>
            </a:r>
            <a:endParaRPr sz="1200">
              <a:latin typeface="Lato"/>
              <a:ea typeface="Lato"/>
              <a:cs typeface="Lato"/>
              <a:sym typeface="Lato"/>
            </a:endParaRPr>
          </a:p>
        </p:txBody>
      </p:sp>
      <p:sp>
        <p:nvSpPr>
          <p:cNvPr id="72" name="Google Shape;72;p13"/>
          <p:cNvSpPr txBox="1"/>
          <p:nvPr/>
        </p:nvSpPr>
        <p:spPr>
          <a:xfrm>
            <a:off x="432300" y="7440075"/>
            <a:ext cx="3975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666666"/>
                </a:solidFill>
                <a:latin typeface="Lato"/>
                <a:ea typeface="Lato"/>
                <a:cs typeface="Lato"/>
                <a:sym typeface="Lato"/>
              </a:rPr>
              <a:t>Talent Development Program to analyze business cases to propose the best real solution.</a:t>
            </a:r>
            <a:endParaRPr sz="1200">
              <a:solidFill>
                <a:srgbClr val="666666"/>
              </a:solidFill>
              <a:latin typeface="Lato"/>
              <a:ea typeface="Lato"/>
              <a:cs typeface="Lato"/>
              <a:sym typeface="Lato"/>
            </a:endParaRPr>
          </a:p>
        </p:txBody>
      </p:sp>
      <p:cxnSp>
        <p:nvCxnSpPr>
          <p:cNvPr id="73" name="Google Shape;73;p13"/>
          <p:cNvCxnSpPr/>
          <p:nvPr/>
        </p:nvCxnSpPr>
        <p:spPr>
          <a:xfrm>
            <a:off x="552450" y="6924363"/>
            <a:ext cx="3867300" cy="0"/>
          </a:xfrm>
          <a:prstGeom prst="straightConnector1">
            <a:avLst/>
          </a:prstGeom>
          <a:noFill/>
          <a:ln cap="flat" cmpd="sng" w="9525">
            <a:solidFill>
              <a:schemeClr val="dk2"/>
            </a:solidFill>
            <a:prstDash val="solid"/>
            <a:round/>
            <a:headEnd len="med" w="med" type="none"/>
            <a:tailEnd len="med" w="med" type="none"/>
          </a:ln>
        </p:spPr>
      </p:cxnSp>
      <p:sp>
        <p:nvSpPr>
          <p:cNvPr id="74" name="Google Shape;74;p13"/>
          <p:cNvSpPr txBox="1"/>
          <p:nvPr/>
        </p:nvSpPr>
        <p:spPr>
          <a:xfrm>
            <a:off x="444900" y="7945575"/>
            <a:ext cx="401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ru">
                <a:solidFill>
                  <a:srgbClr val="6E946D"/>
                </a:solidFill>
                <a:latin typeface="Lato"/>
                <a:ea typeface="Lato"/>
                <a:cs typeface="Lato"/>
                <a:sym typeface="Lato"/>
              </a:rPr>
              <a:t>MANAGEMENT</a:t>
            </a:r>
            <a:endParaRPr>
              <a:solidFill>
                <a:srgbClr val="6E946D"/>
              </a:solidFill>
              <a:latin typeface="Lato"/>
              <a:ea typeface="Lato"/>
              <a:cs typeface="Lato"/>
              <a:sym typeface="Lato"/>
            </a:endParaRPr>
          </a:p>
        </p:txBody>
      </p:sp>
      <p:sp>
        <p:nvSpPr>
          <p:cNvPr id="75" name="Google Shape;75;p13"/>
          <p:cNvSpPr txBox="1"/>
          <p:nvPr/>
        </p:nvSpPr>
        <p:spPr>
          <a:xfrm>
            <a:off x="444900" y="8188325"/>
            <a:ext cx="3791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ato"/>
                <a:ea typeface="Lato"/>
                <a:cs typeface="Lato"/>
                <a:sym typeface="Lato"/>
              </a:rPr>
              <a:t>PAD -</a:t>
            </a:r>
            <a:r>
              <a:rPr lang="ru" sz="1200">
                <a:latin typeface="Lato"/>
                <a:ea typeface="Lato"/>
                <a:cs typeface="Lato"/>
                <a:sym typeface="Lato"/>
              </a:rPr>
              <a:t> BS, LIMA, PERÚ</a:t>
            </a:r>
            <a:r>
              <a:rPr lang="ru" sz="1200">
                <a:latin typeface="Lato"/>
                <a:ea typeface="Lato"/>
                <a:cs typeface="Lato"/>
                <a:sym typeface="Lato"/>
              </a:rPr>
              <a:t> 03/2010 - 12/2014</a:t>
            </a:r>
            <a:endParaRPr sz="1200">
              <a:latin typeface="Lato"/>
              <a:ea typeface="Lato"/>
              <a:cs typeface="Lato"/>
              <a:sym typeface="Lato"/>
            </a:endParaRPr>
          </a:p>
        </p:txBody>
      </p:sp>
      <p:sp>
        <p:nvSpPr>
          <p:cNvPr id="76" name="Google Shape;76;p13"/>
          <p:cNvSpPr txBox="1"/>
          <p:nvPr/>
        </p:nvSpPr>
        <p:spPr>
          <a:xfrm>
            <a:off x="432300" y="8443325"/>
            <a:ext cx="39750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666666"/>
                </a:solidFill>
                <a:latin typeface="Lato"/>
                <a:ea typeface="Lato"/>
                <a:cs typeface="Lato"/>
                <a:sym typeface="Lato"/>
              </a:rPr>
              <a:t>Talent Development Program to analyze business cases to propose the best real solution.</a:t>
            </a:r>
            <a:endParaRPr sz="1200">
              <a:solidFill>
                <a:srgbClr val="666666"/>
              </a:solidFill>
              <a:latin typeface="Lato"/>
              <a:ea typeface="Lato"/>
              <a:cs typeface="Lato"/>
              <a:sym typeface="Lato"/>
            </a:endParaRPr>
          </a:p>
        </p:txBody>
      </p:sp>
      <p:sp>
        <p:nvSpPr>
          <p:cNvPr id="77" name="Google Shape;77;p13"/>
          <p:cNvSpPr txBox="1"/>
          <p:nvPr/>
        </p:nvSpPr>
        <p:spPr>
          <a:xfrm>
            <a:off x="444750" y="9046375"/>
            <a:ext cx="3975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latin typeface="Open Sans SemiBold"/>
                <a:ea typeface="Open Sans SemiBold"/>
                <a:cs typeface="Open Sans SemiBold"/>
                <a:sym typeface="Open Sans SemiBold"/>
              </a:rPr>
              <a:t>AWARDS</a:t>
            </a:r>
            <a:endParaRPr sz="1800">
              <a:latin typeface="Open Sans SemiBold"/>
              <a:ea typeface="Open Sans SemiBold"/>
              <a:cs typeface="Open Sans SemiBold"/>
              <a:sym typeface="Open Sans SemiBold"/>
            </a:endParaRPr>
          </a:p>
        </p:txBody>
      </p:sp>
      <p:sp>
        <p:nvSpPr>
          <p:cNvPr id="78" name="Google Shape;78;p13"/>
          <p:cNvSpPr txBox="1"/>
          <p:nvPr/>
        </p:nvSpPr>
        <p:spPr>
          <a:xfrm>
            <a:off x="444900" y="9502488"/>
            <a:ext cx="401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ru">
                <a:solidFill>
                  <a:srgbClr val="6E946D"/>
                </a:solidFill>
                <a:latin typeface="Lato"/>
                <a:ea typeface="Lato"/>
                <a:cs typeface="Lato"/>
                <a:sym typeface="Lato"/>
              </a:rPr>
              <a:t>DEVOPS CUP</a:t>
            </a:r>
            <a:endParaRPr>
              <a:solidFill>
                <a:srgbClr val="6E946D"/>
              </a:solidFill>
              <a:latin typeface="Lato"/>
              <a:ea typeface="Lato"/>
              <a:cs typeface="Lato"/>
              <a:sym typeface="Lato"/>
            </a:endParaRPr>
          </a:p>
        </p:txBody>
      </p:sp>
      <p:sp>
        <p:nvSpPr>
          <p:cNvPr id="79" name="Google Shape;79;p13"/>
          <p:cNvSpPr txBox="1"/>
          <p:nvPr/>
        </p:nvSpPr>
        <p:spPr>
          <a:xfrm>
            <a:off x="444900" y="9745238"/>
            <a:ext cx="3791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latin typeface="Lato"/>
                <a:ea typeface="Lato"/>
                <a:cs typeface="Lato"/>
                <a:sym typeface="Lato"/>
              </a:rPr>
              <a:t>VERIZON </a:t>
            </a:r>
            <a:r>
              <a:rPr lang="ru" sz="1200">
                <a:latin typeface="Lato"/>
                <a:ea typeface="Lato"/>
                <a:cs typeface="Lato"/>
                <a:sym typeface="Lato"/>
              </a:rPr>
              <a:t>- VES 11/2016</a:t>
            </a:r>
            <a:endParaRPr sz="1200">
              <a:latin typeface="Lato"/>
              <a:ea typeface="Lato"/>
              <a:cs typeface="Lato"/>
              <a:sym typeface="Lato"/>
            </a:endParaRPr>
          </a:p>
        </p:txBody>
      </p:sp>
      <p:sp>
        <p:nvSpPr>
          <p:cNvPr id="80" name="Google Shape;80;p13"/>
          <p:cNvSpPr txBox="1"/>
          <p:nvPr/>
        </p:nvSpPr>
        <p:spPr>
          <a:xfrm>
            <a:off x="432300" y="10000238"/>
            <a:ext cx="39750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ru" sz="1200">
                <a:solidFill>
                  <a:srgbClr val="666666"/>
                </a:solidFill>
                <a:latin typeface="Lato"/>
                <a:ea typeface="Lato"/>
                <a:cs typeface="Lato"/>
                <a:sym typeface="Lato"/>
              </a:rPr>
              <a:t>3rd place on Verizon Enterprise Solutions DevOps Cup</a:t>
            </a:r>
            <a:endParaRPr sz="1200">
              <a:solidFill>
                <a:srgbClr val="666666"/>
              </a:solidFill>
              <a:latin typeface="Lato"/>
              <a:ea typeface="Lato"/>
              <a:cs typeface="Lato"/>
              <a:sym typeface="Lato"/>
            </a:endParaRPr>
          </a:p>
        </p:txBody>
      </p:sp>
      <p:cxnSp>
        <p:nvCxnSpPr>
          <p:cNvPr id="81" name="Google Shape;81;p13"/>
          <p:cNvCxnSpPr/>
          <p:nvPr/>
        </p:nvCxnSpPr>
        <p:spPr>
          <a:xfrm>
            <a:off x="552450" y="9475000"/>
            <a:ext cx="3867300" cy="0"/>
          </a:xfrm>
          <a:prstGeom prst="straightConnector1">
            <a:avLst/>
          </a:prstGeom>
          <a:noFill/>
          <a:ln cap="flat" cmpd="sng" w="9525">
            <a:solidFill>
              <a:schemeClr val="dk2"/>
            </a:solidFill>
            <a:prstDash val="solid"/>
            <a:round/>
            <a:headEnd len="med" w="med" type="none"/>
            <a:tailEnd len="med" w="med" type="none"/>
          </a:ln>
        </p:spPr>
      </p:cxnSp>
      <p:grpSp>
        <p:nvGrpSpPr>
          <p:cNvPr id="82" name="Google Shape;82;p13"/>
          <p:cNvGrpSpPr/>
          <p:nvPr/>
        </p:nvGrpSpPr>
        <p:grpSpPr>
          <a:xfrm>
            <a:off x="3997650" y="0"/>
            <a:ext cx="305038" cy="1704900"/>
            <a:chOff x="3997650" y="0"/>
            <a:chExt cx="305038" cy="1704900"/>
          </a:xfrm>
        </p:grpSpPr>
        <p:cxnSp>
          <p:nvCxnSpPr>
            <p:cNvPr id="83" name="Google Shape;83;p13"/>
            <p:cNvCxnSpPr/>
            <p:nvPr/>
          </p:nvCxnSpPr>
          <p:spPr>
            <a:xfrm>
              <a:off x="4302688" y="0"/>
              <a:ext cx="0" cy="1704900"/>
            </a:xfrm>
            <a:prstGeom prst="straightConnector1">
              <a:avLst/>
            </a:prstGeom>
            <a:noFill/>
            <a:ln cap="flat" cmpd="sng" w="228600">
              <a:solidFill>
                <a:schemeClr val="dk1"/>
              </a:solidFill>
              <a:prstDash val="solid"/>
              <a:round/>
              <a:headEnd len="med" w="med" type="none"/>
              <a:tailEnd len="med" w="med" type="none"/>
            </a:ln>
          </p:spPr>
        </p:cxnSp>
        <p:cxnSp>
          <p:nvCxnSpPr>
            <p:cNvPr id="84" name="Google Shape;84;p13"/>
            <p:cNvCxnSpPr/>
            <p:nvPr/>
          </p:nvCxnSpPr>
          <p:spPr>
            <a:xfrm>
              <a:off x="4116700" y="0"/>
              <a:ext cx="0" cy="1704900"/>
            </a:xfrm>
            <a:prstGeom prst="straightConnector1">
              <a:avLst/>
            </a:prstGeom>
            <a:noFill/>
            <a:ln cap="flat" cmpd="sng" w="28575">
              <a:solidFill>
                <a:schemeClr val="dk1"/>
              </a:solidFill>
              <a:prstDash val="solid"/>
              <a:round/>
              <a:headEnd len="med" w="med" type="none"/>
              <a:tailEnd len="med" w="med" type="none"/>
            </a:ln>
          </p:spPr>
        </p:cxnSp>
        <p:cxnSp>
          <p:nvCxnSpPr>
            <p:cNvPr id="85" name="Google Shape;85;p13"/>
            <p:cNvCxnSpPr/>
            <p:nvPr/>
          </p:nvCxnSpPr>
          <p:spPr>
            <a:xfrm>
              <a:off x="3997650" y="0"/>
              <a:ext cx="0" cy="1704900"/>
            </a:xfrm>
            <a:prstGeom prst="straightConnector1">
              <a:avLst/>
            </a:prstGeom>
            <a:noFill/>
            <a:ln cap="flat" cmpd="sng" w="76200">
              <a:solidFill>
                <a:schemeClr val="dk1"/>
              </a:solidFill>
              <a:prstDash val="solid"/>
              <a:round/>
              <a:headEnd len="med" w="med" type="none"/>
              <a:tailEnd len="med" w="med" type="none"/>
            </a:ln>
          </p:spPr>
        </p:cxnSp>
      </p:grpSp>
      <p:grpSp>
        <p:nvGrpSpPr>
          <p:cNvPr id="86" name="Google Shape;86;p13"/>
          <p:cNvGrpSpPr/>
          <p:nvPr/>
        </p:nvGrpSpPr>
        <p:grpSpPr>
          <a:xfrm rot="10800000">
            <a:off x="73174" y="6585950"/>
            <a:ext cx="157413" cy="1507132"/>
            <a:chOff x="4145275" y="0"/>
            <a:chExt cx="157413" cy="1704900"/>
          </a:xfrm>
        </p:grpSpPr>
        <p:cxnSp>
          <p:nvCxnSpPr>
            <p:cNvPr id="87" name="Google Shape;87;p13"/>
            <p:cNvCxnSpPr/>
            <p:nvPr/>
          </p:nvCxnSpPr>
          <p:spPr>
            <a:xfrm>
              <a:off x="4302688" y="0"/>
              <a:ext cx="0" cy="1704900"/>
            </a:xfrm>
            <a:prstGeom prst="straightConnector1">
              <a:avLst/>
            </a:prstGeom>
            <a:noFill/>
            <a:ln cap="flat" cmpd="sng" w="152400">
              <a:solidFill>
                <a:srgbClr val="B1A47F"/>
              </a:solidFill>
              <a:prstDash val="solid"/>
              <a:round/>
              <a:headEnd len="med" w="med" type="none"/>
              <a:tailEnd len="med" w="med" type="none"/>
            </a:ln>
          </p:spPr>
        </p:cxnSp>
        <p:cxnSp>
          <p:nvCxnSpPr>
            <p:cNvPr id="88" name="Google Shape;88;p13"/>
            <p:cNvCxnSpPr/>
            <p:nvPr/>
          </p:nvCxnSpPr>
          <p:spPr>
            <a:xfrm>
              <a:off x="4145275" y="0"/>
              <a:ext cx="0" cy="1704900"/>
            </a:xfrm>
            <a:prstGeom prst="straightConnector1">
              <a:avLst/>
            </a:prstGeom>
            <a:noFill/>
            <a:ln cap="flat" cmpd="sng" w="38100">
              <a:solidFill>
                <a:srgbClr val="B1A47F"/>
              </a:solidFill>
              <a:prstDash val="solid"/>
              <a:round/>
              <a:headEnd len="med" w="med" type="none"/>
              <a:tailEnd len="med" w="med" type="none"/>
            </a:ln>
          </p:spPr>
        </p:cxnSp>
      </p:grpSp>
      <p:grpSp>
        <p:nvGrpSpPr>
          <p:cNvPr id="89" name="Google Shape;89;p13"/>
          <p:cNvGrpSpPr/>
          <p:nvPr/>
        </p:nvGrpSpPr>
        <p:grpSpPr>
          <a:xfrm rot="-5400000">
            <a:off x="6670977" y="9328832"/>
            <a:ext cx="316781" cy="1473886"/>
            <a:chOff x="3997650" y="0"/>
            <a:chExt cx="305038" cy="1704900"/>
          </a:xfrm>
        </p:grpSpPr>
        <p:cxnSp>
          <p:nvCxnSpPr>
            <p:cNvPr id="90" name="Google Shape;90;p13"/>
            <p:cNvCxnSpPr/>
            <p:nvPr/>
          </p:nvCxnSpPr>
          <p:spPr>
            <a:xfrm>
              <a:off x="4302688" y="0"/>
              <a:ext cx="0" cy="1704900"/>
            </a:xfrm>
            <a:prstGeom prst="straightConnector1">
              <a:avLst/>
            </a:prstGeom>
            <a:noFill/>
            <a:ln cap="flat" cmpd="sng" w="228600">
              <a:solidFill>
                <a:srgbClr val="6E946D"/>
              </a:solidFill>
              <a:prstDash val="solid"/>
              <a:round/>
              <a:headEnd len="med" w="med" type="none"/>
              <a:tailEnd len="med" w="med" type="none"/>
            </a:ln>
          </p:spPr>
        </p:cxnSp>
        <p:cxnSp>
          <p:nvCxnSpPr>
            <p:cNvPr id="91" name="Google Shape;91;p13"/>
            <p:cNvCxnSpPr/>
            <p:nvPr/>
          </p:nvCxnSpPr>
          <p:spPr>
            <a:xfrm>
              <a:off x="4116700" y="0"/>
              <a:ext cx="0" cy="1704900"/>
            </a:xfrm>
            <a:prstGeom prst="straightConnector1">
              <a:avLst/>
            </a:prstGeom>
            <a:noFill/>
            <a:ln cap="flat" cmpd="sng" w="28575">
              <a:solidFill>
                <a:srgbClr val="6E946D"/>
              </a:solidFill>
              <a:prstDash val="solid"/>
              <a:round/>
              <a:headEnd len="med" w="med" type="none"/>
              <a:tailEnd len="med" w="med" type="none"/>
            </a:ln>
          </p:spPr>
        </p:cxnSp>
        <p:cxnSp>
          <p:nvCxnSpPr>
            <p:cNvPr id="92" name="Google Shape;92;p13"/>
            <p:cNvCxnSpPr/>
            <p:nvPr/>
          </p:nvCxnSpPr>
          <p:spPr>
            <a:xfrm>
              <a:off x="3997650" y="0"/>
              <a:ext cx="0" cy="1704900"/>
            </a:xfrm>
            <a:prstGeom prst="straightConnector1">
              <a:avLst/>
            </a:prstGeom>
            <a:noFill/>
            <a:ln cap="flat" cmpd="sng" w="76200">
              <a:solidFill>
                <a:srgbClr val="6E946D"/>
              </a:solidFill>
              <a:prstDash val="solid"/>
              <a:round/>
              <a:headEnd len="med" w="med" type="none"/>
              <a:tailEnd len="med" w="med" type="none"/>
            </a:ln>
          </p:spPr>
        </p:cxnSp>
      </p:grpSp>
      <p:sp>
        <p:nvSpPr>
          <p:cNvPr id="93" name="Google Shape;93;p13"/>
          <p:cNvSpPr txBox="1"/>
          <p:nvPr/>
        </p:nvSpPr>
        <p:spPr>
          <a:xfrm>
            <a:off x="4835475" y="5981650"/>
            <a:ext cx="2184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solidFill>
                  <a:schemeClr val="lt1"/>
                </a:solidFill>
                <a:latin typeface="Open Sans SemiBold"/>
                <a:ea typeface="Open Sans SemiBold"/>
                <a:cs typeface="Open Sans SemiBold"/>
                <a:sym typeface="Open Sans SemiBold"/>
              </a:rPr>
              <a:t>PERSONAL INFO</a:t>
            </a:r>
            <a:endParaRPr sz="1800">
              <a:solidFill>
                <a:schemeClr val="lt1"/>
              </a:solidFill>
              <a:latin typeface="Open Sans SemiBold"/>
              <a:ea typeface="Open Sans SemiBold"/>
              <a:cs typeface="Open Sans SemiBold"/>
              <a:sym typeface="Open Sans SemiBold"/>
            </a:endParaRPr>
          </a:p>
        </p:txBody>
      </p:sp>
      <p:cxnSp>
        <p:nvCxnSpPr>
          <p:cNvPr id="94" name="Google Shape;94;p13"/>
          <p:cNvCxnSpPr/>
          <p:nvPr/>
        </p:nvCxnSpPr>
        <p:spPr>
          <a:xfrm>
            <a:off x="4943475" y="6400800"/>
            <a:ext cx="2076300" cy="9600"/>
          </a:xfrm>
          <a:prstGeom prst="straightConnector1">
            <a:avLst/>
          </a:prstGeom>
          <a:noFill/>
          <a:ln cap="flat" cmpd="sng" w="9525">
            <a:solidFill>
              <a:schemeClr val="lt1"/>
            </a:solidFill>
            <a:prstDash val="solid"/>
            <a:round/>
            <a:headEnd len="med" w="med" type="none"/>
            <a:tailEnd len="med" w="med" type="none"/>
          </a:ln>
        </p:spPr>
      </p:cxnSp>
      <p:sp>
        <p:nvSpPr>
          <p:cNvPr id="95" name="Google Shape;95;p13"/>
          <p:cNvSpPr txBox="1"/>
          <p:nvPr/>
        </p:nvSpPr>
        <p:spPr>
          <a:xfrm>
            <a:off x="4835700" y="6324600"/>
            <a:ext cx="138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Lato"/>
                <a:ea typeface="Lato"/>
                <a:cs typeface="Lato"/>
                <a:sym typeface="Lato"/>
              </a:rPr>
              <a:t>Name</a:t>
            </a:r>
            <a:endParaRPr sz="1200">
              <a:solidFill>
                <a:schemeClr val="lt1"/>
              </a:solidFill>
              <a:latin typeface="Lato"/>
              <a:ea typeface="Lato"/>
              <a:cs typeface="Lato"/>
              <a:sym typeface="Lato"/>
            </a:endParaRPr>
          </a:p>
        </p:txBody>
      </p:sp>
      <p:sp>
        <p:nvSpPr>
          <p:cNvPr id="96" name="Google Shape;96;p13"/>
          <p:cNvSpPr txBox="1"/>
          <p:nvPr/>
        </p:nvSpPr>
        <p:spPr>
          <a:xfrm>
            <a:off x="5922675" y="6370800"/>
            <a:ext cx="11973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sz="900">
                <a:solidFill>
                  <a:schemeClr val="lt1"/>
                </a:solidFill>
                <a:latin typeface="Lato"/>
                <a:ea typeface="Lato"/>
                <a:cs typeface="Lato"/>
                <a:sym typeface="Lato"/>
              </a:rPr>
              <a:t>Malika Kessler</a:t>
            </a:r>
            <a:endParaRPr sz="900">
              <a:solidFill>
                <a:schemeClr val="lt1"/>
              </a:solidFill>
              <a:latin typeface="Lato"/>
              <a:ea typeface="Lato"/>
              <a:cs typeface="Lato"/>
              <a:sym typeface="Lato"/>
            </a:endParaRPr>
          </a:p>
        </p:txBody>
      </p:sp>
      <p:cxnSp>
        <p:nvCxnSpPr>
          <p:cNvPr id="97" name="Google Shape;97;p13"/>
          <p:cNvCxnSpPr/>
          <p:nvPr/>
        </p:nvCxnSpPr>
        <p:spPr>
          <a:xfrm>
            <a:off x="4943475" y="6687325"/>
            <a:ext cx="2076300" cy="9600"/>
          </a:xfrm>
          <a:prstGeom prst="straightConnector1">
            <a:avLst/>
          </a:prstGeom>
          <a:noFill/>
          <a:ln cap="flat" cmpd="sng" w="9525">
            <a:solidFill>
              <a:schemeClr val="lt1"/>
            </a:solidFill>
            <a:prstDash val="solid"/>
            <a:round/>
            <a:headEnd len="med" w="med" type="none"/>
            <a:tailEnd len="med" w="med" type="none"/>
          </a:ln>
        </p:spPr>
      </p:cxnSp>
      <p:sp>
        <p:nvSpPr>
          <p:cNvPr id="98" name="Google Shape;98;p13"/>
          <p:cNvSpPr txBox="1"/>
          <p:nvPr/>
        </p:nvSpPr>
        <p:spPr>
          <a:xfrm>
            <a:off x="4835700" y="6611125"/>
            <a:ext cx="138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Lato"/>
                <a:ea typeface="Lato"/>
                <a:cs typeface="Lato"/>
                <a:sym typeface="Lato"/>
              </a:rPr>
              <a:t>Date Of Birth</a:t>
            </a:r>
            <a:endParaRPr sz="1200">
              <a:solidFill>
                <a:schemeClr val="lt1"/>
              </a:solidFill>
              <a:latin typeface="Lato"/>
              <a:ea typeface="Lato"/>
              <a:cs typeface="Lato"/>
              <a:sym typeface="Lato"/>
            </a:endParaRPr>
          </a:p>
        </p:txBody>
      </p:sp>
      <p:sp>
        <p:nvSpPr>
          <p:cNvPr id="99" name="Google Shape;99;p13"/>
          <p:cNvSpPr txBox="1"/>
          <p:nvPr/>
        </p:nvSpPr>
        <p:spPr>
          <a:xfrm>
            <a:off x="5922675" y="6657325"/>
            <a:ext cx="11973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sz="900">
                <a:solidFill>
                  <a:schemeClr val="lt1"/>
                </a:solidFill>
                <a:latin typeface="Lato"/>
                <a:ea typeface="Lato"/>
                <a:cs typeface="Lato"/>
                <a:sym typeface="Lato"/>
              </a:rPr>
              <a:t>4-7-1997</a:t>
            </a:r>
            <a:endParaRPr sz="900">
              <a:solidFill>
                <a:schemeClr val="lt1"/>
              </a:solidFill>
              <a:latin typeface="Lato"/>
              <a:ea typeface="Lato"/>
              <a:cs typeface="Lato"/>
              <a:sym typeface="Lato"/>
            </a:endParaRPr>
          </a:p>
        </p:txBody>
      </p:sp>
      <p:cxnSp>
        <p:nvCxnSpPr>
          <p:cNvPr id="100" name="Google Shape;100;p13"/>
          <p:cNvCxnSpPr/>
          <p:nvPr/>
        </p:nvCxnSpPr>
        <p:spPr>
          <a:xfrm>
            <a:off x="4943475" y="6980425"/>
            <a:ext cx="2076300" cy="9600"/>
          </a:xfrm>
          <a:prstGeom prst="straightConnector1">
            <a:avLst/>
          </a:prstGeom>
          <a:noFill/>
          <a:ln cap="flat" cmpd="sng" w="9525">
            <a:solidFill>
              <a:schemeClr val="lt1"/>
            </a:solidFill>
            <a:prstDash val="solid"/>
            <a:round/>
            <a:headEnd len="med" w="med" type="none"/>
            <a:tailEnd len="med" w="med" type="none"/>
          </a:ln>
        </p:spPr>
      </p:cxnSp>
      <p:sp>
        <p:nvSpPr>
          <p:cNvPr id="101" name="Google Shape;101;p13"/>
          <p:cNvSpPr txBox="1"/>
          <p:nvPr/>
        </p:nvSpPr>
        <p:spPr>
          <a:xfrm>
            <a:off x="4835700" y="6904225"/>
            <a:ext cx="138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Lato"/>
                <a:ea typeface="Lato"/>
                <a:cs typeface="Lato"/>
                <a:sym typeface="Lato"/>
              </a:rPr>
              <a:t>Age (Years)</a:t>
            </a:r>
            <a:endParaRPr sz="1200">
              <a:solidFill>
                <a:schemeClr val="lt1"/>
              </a:solidFill>
              <a:latin typeface="Lato"/>
              <a:ea typeface="Lato"/>
              <a:cs typeface="Lato"/>
              <a:sym typeface="Lato"/>
            </a:endParaRPr>
          </a:p>
        </p:txBody>
      </p:sp>
      <p:sp>
        <p:nvSpPr>
          <p:cNvPr id="102" name="Google Shape;102;p13"/>
          <p:cNvSpPr txBox="1"/>
          <p:nvPr/>
        </p:nvSpPr>
        <p:spPr>
          <a:xfrm>
            <a:off x="5922675" y="6950425"/>
            <a:ext cx="11973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sz="900">
                <a:solidFill>
                  <a:schemeClr val="lt1"/>
                </a:solidFill>
                <a:latin typeface="Lato"/>
                <a:ea typeface="Lato"/>
                <a:cs typeface="Lato"/>
                <a:sym typeface="Lato"/>
              </a:rPr>
              <a:t>23</a:t>
            </a:r>
            <a:endParaRPr sz="900">
              <a:solidFill>
                <a:schemeClr val="lt1"/>
              </a:solidFill>
              <a:latin typeface="Lato"/>
              <a:ea typeface="Lato"/>
              <a:cs typeface="Lato"/>
              <a:sym typeface="Lato"/>
            </a:endParaRPr>
          </a:p>
        </p:txBody>
      </p:sp>
      <p:cxnSp>
        <p:nvCxnSpPr>
          <p:cNvPr id="103" name="Google Shape;103;p13"/>
          <p:cNvCxnSpPr/>
          <p:nvPr/>
        </p:nvCxnSpPr>
        <p:spPr>
          <a:xfrm>
            <a:off x="4943475" y="7273525"/>
            <a:ext cx="2076300" cy="9600"/>
          </a:xfrm>
          <a:prstGeom prst="straightConnector1">
            <a:avLst/>
          </a:prstGeom>
          <a:noFill/>
          <a:ln cap="flat" cmpd="sng" w="9525">
            <a:solidFill>
              <a:schemeClr val="lt1"/>
            </a:solidFill>
            <a:prstDash val="solid"/>
            <a:round/>
            <a:headEnd len="med" w="med" type="none"/>
            <a:tailEnd len="med" w="med" type="none"/>
          </a:ln>
        </p:spPr>
      </p:cxnSp>
      <p:sp>
        <p:nvSpPr>
          <p:cNvPr id="104" name="Google Shape;104;p13"/>
          <p:cNvSpPr txBox="1"/>
          <p:nvPr/>
        </p:nvSpPr>
        <p:spPr>
          <a:xfrm>
            <a:off x="4835700" y="7197325"/>
            <a:ext cx="138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Lato"/>
                <a:ea typeface="Lato"/>
                <a:cs typeface="Lato"/>
                <a:sym typeface="Lato"/>
              </a:rPr>
              <a:t>Country</a:t>
            </a:r>
            <a:endParaRPr sz="1200">
              <a:solidFill>
                <a:schemeClr val="lt1"/>
              </a:solidFill>
              <a:latin typeface="Lato"/>
              <a:ea typeface="Lato"/>
              <a:cs typeface="Lato"/>
              <a:sym typeface="Lato"/>
            </a:endParaRPr>
          </a:p>
        </p:txBody>
      </p:sp>
      <p:sp>
        <p:nvSpPr>
          <p:cNvPr id="105" name="Google Shape;105;p13"/>
          <p:cNvSpPr txBox="1"/>
          <p:nvPr/>
        </p:nvSpPr>
        <p:spPr>
          <a:xfrm>
            <a:off x="5922675" y="7243525"/>
            <a:ext cx="11973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sz="900">
                <a:solidFill>
                  <a:schemeClr val="lt1"/>
                </a:solidFill>
                <a:latin typeface="Lato"/>
                <a:ea typeface="Lato"/>
                <a:cs typeface="Lato"/>
                <a:sym typeface="Lato"/>
              </a:rPr>
              <a:t>USA</a:t>
            </a:r>
            <a:endParaRPr sz="900">
              <a:solidFill>
                <a:schemeClr val="lt1"/>
              </a:solidFill>
              <a:latin typeface="Lato"/>
              <a:ea typeface="Lato"/>
              <a:cs typeface="Lato"/>
              <a:sym typeface="Lato"/>
            </a:endParaRPr>
          </a:p>
        </p:txBody>
      </p:sp>
      <p:cxnSp>
        <p:nvCxnSpPr>
          <p:cNvPr id="106" name="Google Shape;106;p13"/>
          <p:cNvCxnSpPr/>
          <p:nvPr/>
        </p:nvCxnSpPr>
        <p:spPr>
          <a:xfrm>
            <a:off x="4943475" y="7560050"/>
            <a:ext cx="2076300" cy="9600"/>
          </a:xfrm>
          <a:prstGeom prst="straightConnector1">
            <a:avLst/>
          </a:prstGeom>
          <a:noFill/>
          <a:ln cap="flat" cmpd="sng" w="9525">
            <a:solidFill>
              <a:schemeClr val="lt1"/>
            </a:solidFill>
            <a:prstDash val="solid"/>
            <a:round/>
            <a:headEnd len="med" w="med" type="none"/>
            <a:tailEnd len="med" w="med" type="none"/>
          </a:ln>
        </p:spPr>
      </p:cxnSp>
      <p:sp>
        <p:nvSpPr>
          <p:cNvPr id="107" name="Google Shape;107;p13"/>
          <p:cNvSpPr txBox="1"/>
          <p:nvPr/>
        </p:nvSpPr>
        <p:spPr>
          <a:xfrm>
            <a:off x="4835700" y="7483850"/>
            <a:ext cx="138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Lato"/>
                <a:ea typeface="Lato"/>
                <a:cs typeface="Lato"/>
                <a:sym typeface="Lato"/>
              </a:rPr>
              <a:t>Language</a:t>
            </a:r>
            <a:endParaRPr sz="1200">
              <a:solidFill>
                <a:schemeClr val="lt1"/>
              </a:solidFill>
              <a:latin typeface="Lato"/>
              <a:ea typeface="Lato"/>
              <a:cs typeface="Lato"/>
              <a:sym typeface="Lato"/>
            </a:endParaRPr>
          </a:p>
        </p:txBody>
      </p:sp>
      <p:sp>
        <p:nvSpPr>
          <p:cNvPr id="108" name="Google Shape;108;p13"/>
          <p:cNvSpPr txBox="1"/>
          <p:nvPr/>
        </p:nvSpPr>
        <p:spPr>
          <a:xfrm>
            <a:off x="5922675" y="7530050"/>
            <a:ext cx="11973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sz="900">
                <a:solidFill>
                  <a:schemeClr val="lt1"/>
                </a:solidFill>
                <a:latin typeface="Lato"/>
                <a:ea typeface="Lato"/>
                <a:cs typeface="Lato"/>
                <a:sym typeface="Lato"/>
              </a:rPr>
              <a:t>English,</a:t>
            </a:r>
            <a:endParaRPr sz="900">
              <a:solidFill>
                <a:schemeClr val="lt1"/>
              </a:solidFill>
              <a:latin typeface="Lato"/>
              <a:ea typeface="Lato"/>
              <a:cs typeface="Lato"/>
              <a:sym typeface="Lato"/>
            </a:endParaRPr>
          </a:p>
          <a:p>
            <a:pPr indent="0" lvl="0" marL="0" rtl="0" algn="r">
              <a:spcBef>
                <a:spcPts val="0"/>
              </a:spcBef>
              <a:spcAft>
                <a:spcPts val="0"/>
              </a:spcAft>
              <a:buNone/>
            </a:pPr>
            <a:r>
              <a:rPr lang="ru" sz="900">
                <a:solidFill>
                  <a:schemeClr val="lt1"/>
                </a:solidFill>
                <a:latin typeface="Lato"/>
                <a:ea typeface="Lato"/>
                <a:cs typeface="Lato"/>
                <a:sym typeface="Lato"/>
              </a:rPr>
              <a:t>German</a:t>
            </a:r>
            <a:endParaRPr sz="900">
              <a:solidFill>
                <a:schemeClr val="lt1"/>
              </a:solidFill>
              <a:latin typeface="Lato"/>
              <a:ea typeface="Lato"/>
              <a:cs typeface="Lato"/>
              <a:sym typeface="Lato"/>
            </a:endParaRPr>
          </a:p>
        </p:txBody>
      </p:sp>
      <p:sp>
        <p:nvSpPr>
          <p:cNvPr id="109" name="Google Shape;109;p13"/>
          <p:cNvSpPr txBox="1"/>
          <p:nvPr/>
        </p:nvSpPr>
        <p:spPr>
          <a:xfrm>
            <a:off x="4835475" y="7972425"/>
            <a:ext cx="2184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800">
                <a:solidFill>
                  <a:schemeClr val="lt1"/>
                </a:solidFill>
                <a:latin typeface="Open Sans SemiBold"/>
                <a:ea typeface="Open Sans SemiBold"/>
                <a:cs typeface="Open Sans SemiBold"/>
                <a:sym typeface="Open Sans SemiBold"/>
              </a:rPr>
              <a:t>CONTACT</a:t>
            </a:r>
            <a:endParaRPr sz="1800">
              <a:solidFill>
                <a:schemeClr val="lt1"/>
              </a:solidFill>
              <a:latin typeface="Open Sans SemiBold"/>
              <a:ea typeface="Open Sans SemiBold"/>
              <a:cs typeface="Open Sans SemiBold"/>
              <a:sym typeface="Open Sans SemiBold"/>
            </a:endParaRPr>
          </a:p>
        </p:txBody>
      </p:sp>
      <p:cxnSp>
        <p:nvCxnSpPr>
          <p:cNvPr id="110" name="Google Shape;110;p13"/>
          <p:cNvCxnSpPr/>
          <p:nvPr/>
        </p:nvCxnSpPr>
        <p:spPr>
          <a:xfrm>
            <a:off x="4943475" y="8391575"/>
            <a:ext cx="2076300" cy="9600"/>
          </a:xfrm>
          <a:prstGeom prst="straightConnector1">
            <a:avLst/>
          </a:prstGeom>
          <a:noFill/>
          <a:ln cap="flat" cmpd="sng" w="9525">
            <a:solidFill>
              <a:schemeClr val="lt1"/>
            </a:solidFill>
            <a:prstDash val="solid"/>
            <a:round/>
            <a:headEnd len="med" w="med" type="none"/>
            <a:tailEnd len="med" w="med" type="none"/>
          </a:ln>
        </p:spPr>
      </p:cxnSp>
      <p:sp>
        <p:nvSpPr>
          <p:cNvPr id="111" name="Google Shape;111;p13"/>
          <p:cNvSpPr txBox="1"/>
          <p:nvPr/>
        </p:nvSpPr>
        <p:spPr>
          <a:xfrm>
            <a:off x="4835700" y="8315375"/>
            <a:ext cx="138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Lato"/>
                <a:ea typeface="Lato"/>
                <a:cs typeface="Lato"/>
                <a:sym typeface="Lato"/>
              </a:rPr>
              <a:t>Phone</a:t>
            </a:r>
            <a:endParaRPr sz="1200">
              <a:solidFill>
                <a:schemeClr val="lt1"/>
              </a:solidFill>
              <a:latin typeface="Lato"/>
              <a:ea typeface="Lato"/>
              <a:cs typeface="Lato"/>
              <a:sym typeface="Lato"/>
            </a:endParaRPr>
          </a:p>
        </p:txBody>
      </p:sp>
      <p:sp>
        <p:nvSpPr>
          <p:cNvPr id="112" name="Google Shape;112;p13"/>
          <p:cNvSpPr txBox="1"/>
          <p:nvPr/>
        </p:nvSpPr>
        <p:spPr>
          <a:xfrm>
            <a:off x="5922675" y="8361575"/>
            <a:ext cx="11973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sz="900">
                <a:solidFill>
                  <a:schemeClr val="lt1"/>
                </a:solidFill>
                <a:latin typeface="Lato"/>
                <a:ea typeface="Lato"/>
                <a:cs typeface="Lato"/>
                <a:sym typeface="Lato"/>
              </a:rPr>
              <a:t>548-861-8053</a:t>
            </a:r>
            <a:endParaRPr sz="900">
              <a:solidFill>
                <a:schemeClr val="lt1"/>
              </a:solidFill>
              <a:latin typeface="Lato"/>
              <a:ea typeface="Lato"/>
              <a:cs typeface="Lato"/>
              <a:sym typeface="Lato"/>
            </a:endParaRPr>
          </a:p>
        </p:txBody>
      </p:sp>
      <p:cxnSp>
        <p:nvCxnSpPr>
          <p:cNvPr id="113" name="Google Shape;113;p13"/>
          <p:cNvCxnSpPr/>
          <p:nvPr/>
        </p:nvCxnSpPr>
        <p:spPr>
          <a:xfrm>
            <a:off x="4943475" y="8693775"/>
            <a:ext cx="2076300" cy="9600"/>
          </a:xfrm>
          <a:prstGeom prst="straightConnector1">
            <a:avLst/>
          </a:prstGeom>
          <a:noFill/>
          <a:ln cap="flat" cmpd="sng" w="9525">
            <a:solidFill>
              <a:schemeClr val="lt1"/>
            </a:solidFill>
            <a:prstDash val="solid"/>
            <a:round/>
            <a:headEnd len="med" w="med" type="none"/>
            <a:tailEnd len="med" w="med" type="none"/>
          </a:ln>
        </p:spPr>
      </p:cxnSp>
      <p:sp>
        <p:nvSpPr>
          <p:cNvPr id="114" name="Google Shape;114;p13"/>
          <p:cNvSpPr txBox="1"/>
          <p:nvPr/>
        </p:nvSpPr>
        <p:spPr>
          <a:xfrm>
            <a:off x="4835700" y="8617575"/>
            <a:ext cx="138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Lato"/>
                <a:ea typeface="Lato"/>
                <a:cs typeface="Lato"/>
                <a:sym typeface="Lato"/>
              </a:rPr>
              <a:t>E-Mail</a:t>
            </a:r>
            <a:endParaRPr sz="1200">
              <a:solidFill>
                <a:schemeClr val="lt1"/>
              </a:solidFill>
              <a:latin typeface="Lato"/>
              <a:ea typeface="Lato"/>
              <a:cs typeface="Lato"/>
              <a:sym typeface="Lato"/>
            </a:endParaRPr>
          </a:p>
        </p:txBody>
      </p:sp>
      <p:sp>
        <p:nvSpPr>
          <p:cNvPr id="115" name="Google Shape;115;p13"/>
          <p:cNvSpPr txBox="1"/>
          <p:nvPr/>
        </p:nvSpPr>
        <p:spPr>
          <a:xfrm>
            <a:off x="5715000" y="8663775"/>
            <a:ext cx="14049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sz="900">
                <a:solidFill>
                  <a:schemeClr val="lt1"/>
                </a:solidFill>
                <a:latin typeface="Lato"/>
                <a:ea typeface="Lato"/>
                <a:cs typeface="Lato"/>
                <a:sym typeface="Lato"/>
              </a:rPr>
              <a:t>mail@domain.ltd</a:t>
            </a:r>
            <a:endParaRPr sz="900">
              <a:solidFill>
                <a:schemeClr val="lt1"/>
              </a:solidFill>
              <a:latin typeface="Lato"/>
              <a:ea typeface="Lato"/>
              <a:cs typeface="Lato"/>
              <a:sym typeface="Lato"/>
            </a:endParaRPr>
          </a:p>
        </p:txBody>
      </p:sp>
      <p:cxnSp>
        <p:nvCxnSpPr>
          <p:cNvPr id="116" name="Google Shape;116;p13"/>
          <p:cNvCxnSpPr/>
          <p:nvPr/>
        </p:nvCxnSpPr>
        <p:spPr>
          <a:xfrm>
            <a:off x="4943475" y="8980300"/>
            <a:ext cx="2076300" cy="9600"/>
          </a:xfrm>
          <a:prstGeom prst="straightConnector1">
            <a:avLst/>
          </a:prstGeom>
          <a:noFill/>
          <a:ln cap="flat" cmpd="sng" w="9525">
            <a:solidFill>
              <a:schemeClr val="lt1"/>
            </a:solidFill>
            <a:prstDash val="solid"/>
            <a:round/>
            <a:headEnd len="med" w="med" type="none"/>
            <a:tailEnd len="med" w="med" type="none"/>
          </a:ln>
        </p:spPr>
      </p:cxnSp>
      <p:sp>
        <p:nvSpPr>
          <p:cNvPr id="117" name="Google Shape;117;p13"/>
          <p:cNvSpPr txBox="1"/>
          <p:nvPr/>
        </p:nvSpPr>
        <p:spPr>
          <a:xfrm>
            <a:off x="4835700" y="8904100"/>
            <a:ext cx="1384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200">
                <a:solidFill>
                  <a:schemeClr val="lt1"/>
                </a:solidFill>
                <a:latin typeface="Lato"/>
                <a:ea typeface="Lato"/>
                <a:cs typeface="Lato"/>
                <a:sym typeface="Lato"/>
              </a:rPr>
              <a:t>Address</a:t>
            </a:r>
            <a:endParaRPr sz="1200">
              <a:solidFill>
                <a:schemeClr val="lt1"/>
              </a:solidFill>
              <a:latin typeface="Lato"/>
              <a:ea typeface="Lato"/>
              <a:cs typeface="Lato"/>
              <a:sym typeface="Lato"/>
            </a:endParaRPr>
          </a:p>
        </p:txBody>
      </p:sp>
      <p:sp>
        <p:nvSpPr>
          <p:cNvPr id="118" name="Google Shape;118;p13"/>
          <p:cNvSpPr txBox="1"/>
          <p:nvPr/>
        </p:nvSpPr>
        <p:spPr>
          <a:xfrm>
            <a:off x="5646100" y="8950300"/>
            <a:ext cx="14739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ru" sz="900">
                <a:solidFill>
                  <a:schemeClr val="lt1"/>
                </a:solidFill>
                <a:latin typeface="Lato"/>
                <a:ea typeface="Lato"/>
                <a:cs typeface="Lato"/>
                <a:sym typeface="Lato"/>
              </a:rPr>
              <a:t>77398 Bayer Street,</a:t>
            </a:r>
            <a:endParaRPr sz="900">
              <a:solidFill>
                <a:schemeClr val="lt1"/>
              </a:solidFill>
              <a:latin typeface="Lato"/>
              <a:ea typeface="Lato"/>
              <a:cs typeface="Lato"/>
              <a:sym typeface="Lato"/>
            </a:endParaRPr>
          </a:p>
          <a:p>
            <a:pPr indent="0" lvl="0" marL="0" rtl="0" algn="r">
              <a:spcBef>
                <a:spcPts val="0"/>
              </a:spcBef>
              <a:spcAft>
                <a:spcPts val="0"/>
              </a:spcAft>
              <a:buNone/>
            </a:pPr>
            <a:r>
              <a:rPr lang="ru" sz="900">
                <a:solidFill>
                  <a:schemeClr val="lt1"/>
                </a:solidFill>
                <a:latin typeface="Lato"/>
                <a:ea typeface="Lato"/>
                <a:cs typeface="Lato"/>
                <a:sym typeface="Lato"/>
              </a:rPr>
              <a:t>New Chance, Bilzen</a:t>
            </a:r>
            <a:endParaRPr sz="9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