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Alfa Slab One"/>
      <p:regular r:id="rId8"/>
    </p:embeddedFon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7">
          <p15:clr>
            <a:srgbClr val="747775"/>
          </p15:clr>
        </p15:guide>
        <p15:guide id="2" pos="4535">
          <p15:clr>
            <a:srgbClr val="747775"/>
          </p15:clr>
        </p15:guide>
        <p15:guide id="3" orient="horz" pos="1757">
          <p15:clr>
            <a:srgbClr val="747775"/>
          </p15:clr>
        </p15:guide>
        <p15:guide id="4" orient="horz" pos="6293">
          <p15:clr>
            <a:srgbClr val="747775"/>
          </p15:clr>
        </p15:guide>
        <p15:guide id="5" orient="horz" pos="2891">
          <p15:clr>
            <a:srgbClr val="747775"/>
          </p15:clr>
        </p15:guide>
        <p15:guide id="6" pos="3345">
          <p15:clr>
            <a:srgbClr val="747775"/>
          </p15:clr>
        </p15:guide>
        <p15:guide id="7" pos="397">
          <p15:clr>
            <a:srgbClr val="747775"/>
          </p15:clr>
        </p15:guide>
        <p15:guide id="8" pos="4365">
          <p15:clr>
            <a:srgbClr val="747775"/>
          </p15:clr>
        </p15:guide>
        <p15:guide id="9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7"/>
        <p:guide pos="4535"/>
        <p:guide pos="1757" orient="horz"/>
        <p:guide pos="6293" orient="horz"/>
        <p:guide pos="2891" orient="horz"/>
        <p:guide pos="3345"/>
        <p:guide pos="397"/>
        <p:guide pos="4365"/>
        <p:guide pos="90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Comfortaa-bold.fntdata"/><Relationship Id="rId9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lfaSlab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d67aa0886_0_15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d67aa0886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540275" y="9389725"/>
            <a:ext cx="2019900" cy="1302300"/>
          </a:xfrm>
          <a:prstGeom prst="rect">
            <a:avLst/>
          </a:prstGeom>
          <a:solidFill>
            <a:srgbClr val="3C3C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0"/>
            <a:ext cx="5310000" cy="4590000"/>
          </a:xfrm>
          <a:prstGeom prst="rect">
            <a:avLst/>
          </a:prstGeom>
          <a:solidFill>
            <a:srgbClr val="3C3C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10071" y="208105"/>
            <a:ext cx="2645225" cy="2944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60200" y="2801475"/>
            <a:ext cx="6839700" cy="7188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3C3C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6818450" y="235100"/>
            <a:ext cx="438400" cy="1131399"/>
            <a:chOff x="6818450" y="235100"/>
            <a:chExt cx="438400" cy="1131399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6818450" y="235100"/>
              <a:ext cx="113700" cy="938775"/>
              <a:chOff x="6818450" y="235100"/>
              <a:chExt cx="113700" cy="938775"/>
            </a:xfrm>
          </p:grpSpPr>
          <p:grpSp>
            <p:nvGrpSpPr>
              <p:cNvPr id="60" name="Google Shape;60;p13"/>
              <p:cNvGrpSpPr/>
              <p:nvPr/>
            </p:nvGrpSpPr>
            <p:grpSpPr>
              <a:xfrm>
                <a:off x="6818450" y="23510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61" name="Google Shape;61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2" name="Google Shape;62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3" name="Google Shape;63;p13"/>
              <p:cNvGrpSpPr/>
              <p:nvPr/>
            </p:nvGrpSpPr>
            <p:grpSpPr>
              <a:xfrm>
                <a:off x="6818450" y="51012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64" name="Google Shape;64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" name="Google Shape;65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" name="Google Shape;66;p13"/>
              <p:cNvGrpSpPr/>
              <p:nvPr/>
            </p:nvGrpSpPr>
            <p:grpSpPr>
              <a:xfrm>
                <a:off x="6818450" y="78515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67" name="Google Shape;67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8" name="Google Shape;68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9" name="Google Shape;69;p13"/>
              <p:cNvGrpSpPr/>
              <p:nvPr/>
            </p:nvGrpSpPr>
            <p:grpSpPr>
              <a:xfrm>
                <a:off x="6818450" y="106017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70" name="Google Shape;70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" name="Google Shape;71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2" name="Google Shape;72;p13"/>
            <p:cNvGrpSpPr/>
            <p:nvPr/>
          </p:nvGrpSpPr>
          <p:grpSpPr>
            <a:xfrm>
              <a:off x="7143150" y="427724"/>
              <a:ext cx="113700" cy="938775"/>
              <a:chOff x="6818450" y="235100"/>
              <a:chExt cx="113700" cy="938775"/>
            </a:xfrm>
          </p:grpSpPr>
          <p:grpSp>
            <p:nvGrpSpPr>
              <p:cNvPr id="73" name="Google Shape;73;p13"/>
              <p:cNvGrpSpPr/>
              <p:nvPr/>
            </p:nvGrpSpPr>
            <p:grpSpPr>
              <a:xfrm>
                <a:off x="6818450" y="23510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74" name="Google Shape;74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" name="Google Shape;75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6818450" y="51012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77" name="Google Shape;77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" name="Google Shape;78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9" name="Google Shape;79;p13"/>
              <p:cNvGrpSpPr/>
              <p:nvPr/>
            </p:nvGrpSpPr>
            <p:grpSpPr>
              <a:xfrm>
                <a:off x="6818450" y="78515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80" name="Google Shape;80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1" name="Google Shape;81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2" name="Google Shape;82;p13"/>
              <p:cNvGrpSpPr/>
              <p:nvPr/>
            </p:nvGrpSpPr>
            <p:grpSpPr>
              <a:xfrm>
                <a:off x="6818450" y="106017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83" name="Google Shape;83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4" name="Google Shape;84;p13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85" name="Google Shape;85;p13"/>
          <p:cNvSpPr/>
          <p:nvPr/>
        </p:nvSpPr>
        <p:spPr>
          <a:xfrm>
            <a:off x="2906075" y="-553075"/>
            <a:ext cx="1095600" cy="10956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258900" y="0"/>
            <a:ext cx="101100" cy="275100"/>
            <a:chOff x="244700" y="0"/>
            <a:chExt cx="101100" cy="275100"/>
          </a:xfrm>
        </p:grpSpPr>
        <p:cxnSp>
          <p:nvCxnSpPr>
            <p:cNvPr id="87" name="Google Shape;87;p13"/>
            <p:cNvCxnSpPr/>
            <p:nvPr/>
          </p:nvCxnSpPr>
          <p:spPr>
            <a:xfrm>
              <a:off x="3458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2447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" name="Google Shape;89;p13"/>
          <p:cNvGrpSpPr/>
          <p:nvPr/>
        </p:nvGrpSpPr>
        <p:grpSpPr>
          <a:xfrm>
            <a:off x="345190" y="562545"/>
            <a:ext cx="3892985" cy="1881170"/>
            <a:chOff x="345190" y="562545"/>
            <a:chExt cx="3892985" cy="1881170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357975" y="562545"/>
              <a:ext cx="38802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5100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Daryl</a:t>
              </a:r>
              <a:endParaRPr sz="51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Buckridge</a:t>
              </a:r>
              <a:endParaRPr sz="51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345190" y="2197416"/>
              <a:ext cx="3880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Supervisor Resume</a:t>
              </a:r>
              <a:endParaRPr sz="16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804358" y="114304"/>
            <a:ext cx="3931245" cy="2619320"/>
            <a:chOff x="804358" y="114304"/>
            <a:chExt cx="3931245" cy="2619320"/>
          </a:xfrm>
        </p:grpSpPr>
        <p:grpSp>
          <p:nvGrpSpPr>
            <p:cNvPr id="93" name="Google Shape;93;p13"/>
            <p:cNvGrpSpPr/>
            <p:nvPr/>
          </p:nvGrpSpPr>
          <p:grpSpPr>
            <a:xfrm rot="2700000">
              <a:off x="1291581" y="137852"/>
              <a:ext cx="113699" cy="113699"/>
              <a:chOff x="6818450" y="235100"/>
              <a:chExt cx="113700" cy="113700"/>
            </a:xfrm>
          </p:grpSpPr>
          <p:cxnSp>
            <p:nvCxnSpPr>
              <p:cNvPr id="94" name="Google Shape;94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6" name="Google Shape;96;p13"/>
            <p:cNvGrpSpPr/>
            <p:nvPr/>
          </p:nvGrpSpPr>
          <p:grpSpPr>
            <a:xfrm rot="2700000">
              <a:off x="1466531" y="315227"/>
              <a:ext cx="113699" cy="113699"/>
              <a:chOff x="6818450" y="235100"/>
              <a:chExt cx="113700" cy="113700"/>
            </a:xfrm>
          </p:grpSpPr>
          <p:cxnSp>
            <p:nvCxnSpPr>
              <p:cNvPr id="97" name="Google Shape;97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" name="Google Shape;98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9" name="Google Shape;99;p13"/>
            <p:cNvGrpSpPr/>
            <p:nvPr/>
          </p:nvGrpSpPr>
          <p:grpSpPr>
            <a:xfrm rot="2700000">
              <a:off x="3444581" y="1011277"/>
              <a:ext cx="113699" cy="113699"/>
              <a:chOff x="6818450" y="235100"/>
              <a:chExt cx="113700" cy="113700"/>
            </a:xfrm>
          </p:grpSpPr>
          <p:cxnSp>
            <p:nvCxnSpPr>
              <p:cNvPr id="100" name="Google Shape;100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2" name="Google Shape;102;p13"/>
            <p:cNvGrpSpPr/>
            <p:nvPr/>
          </p:nvGrpSpPr>
          <p:grpSpPr>
            <a:xfrm rot="2700000">
              <a:off x="4598356" y="1374302"/>
              <a:ext cx="113699" cy="113699"/>
              <a:chOff x="6818450" y="235100"/>
              <a:chExt cx="113700" cy="113700"/>
            </a:xfrm>
          </p:grpSpPr>
          <p:cxnSp>
            <p:nvCxnSpPr>
              <p:cNvPr id="103" name="Google Shape;103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5" name="Google Shape;105;p13"/>
            <p:cNvGrpSpPr/>
            <p:nvPr/>
          </p:nvGrpSpPr>
          <p:grpSpPr>
            <a:xfrm rot="2700000">
              <a:off x="4598356" y="258652"/>
              <a:ext cx="113699" cy="113699"/>
              <a:chOff x="6818450" y="235100"/>
              <a:chExt cx="113700" cy="113700"/>
            </a:xfrm>
          </p:grpSpPr>
          <p:cxnSp>
            <p:nvCxnSpPr>
              <p:cNvPr id="106" name="Google Shape;106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" name="Google Shape;107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8" name="Google Shape;108;p13"/>
            <p:cNvGrpSpPr/>
            <p:nvPr/>
          </p:nvGrpSpPr>
          <p:grpSpPr>
            <a:xfrm rot="2700000">
              <a:off x="3081556" y="2596377"/>
              <a:ext cx="113699" cy="113699"/>
              <a:chOff x="6818450" y="235100"/>
              <a:chExt cx="113700" cy="113700"/>
            </a:xfrm>
          </p:grpSpPr>
          <p:cxnSp>
            <p:nvCxnSpPr>
              <p:cNvPr id="109" name="Google Shape;109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0" name="Google Shape;110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1" name="Google Shape;111;p13"/>
            <p:cNvGrpSpPr/>
            <p:nvPr/>
          </p:nvGrpSpPr>
          <p:grpSpPr>
            <a:xfrm rot="2700000">
              <a:off x="827906" y="2596377"/>
              <a:ext cx="113699" cy="113699"/>
              <a:chOff x="6818450" y="235100"/>
              <a:chExt cx="113700" cy="113700"/>
            </a:xfrm>
          </p:grpSpPr>
          <p:cxnSp>
            <p:nvCxnSpPr>
              <p:cNvPr id="112" name="Google Shape;112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3" name="Google Shape;113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14" name="Google Shape;114;p13"/>
          <p:cNvGrpSpPr/>
          <p:nvPr/>
        </p:nvGrpSpPr>
        <p:grpSpPr>
          <a:xfrm>
            <a:off x="5782525" y="10447350"/>
            <a:ext cx="101100" cy="244646"/>
            <a:chOff x="244700" y="0"/>
            <a:chExt cx="101100" cy="275100"/>
          </a:xfrm>
        </p:grpSpPr>
        <p:cxnSp>
          <p:nvCxnSpPr>
            <p:cNvPr id="115" name="Google Shape;115;p13"/>
            <p:cNvCxnSpPr/>
            <p:nvPr/>
          </p:nvCxnSpPr>
          <p:spPr>
            <a:xfrm>
              <a:off x="3458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2447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17" name="Google Shape;117;p13"/>
          <p:cNvCxnSpPr/>
          <p:nvPr/>
        </p:nvCxnSpPr>
        <p:spPr>
          <a:xfrm>
            <a:off x="5983100" y="10447350"/>
            <a:ext cx="0" cy="24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8" name="Google Shape;118;p13"/>
          <p:cNvGrpSpPr/>
          <p:nvPr/>
        </p:nvGrpSpPr>
        <p:grpSpPr>
          <a:xfrm>
            <a:off x="5932358" y="9694754"/>
            <a:ext cx="1549345" cy="868445"/>
            <a:chOff x="5932358" y="9694754"/>
            <a:chExt cx="1549345" cy="868445"/>
          </a:xfrm>
        </p:grpSpPr>
        <p:grpSp>
          <p:nvGrpSpPr>
            <p:cNvPr id="119" name="Google Shape;119;p13"/>
            <p:cNvGrpSpPr/>
            <p:nvPr/>
          </p:nvGrpSpPr>
          <p:grpSpPr>
            <a:xfrm rot="2700000">
              <a:off x="5955906" y="10134677"/>
              <a:ext cx="113699" cy="113699"/>
              <a:chOff x="6818450" y="235100"/>
              <a:chExt cx="113700" cy="113700"/>
            </a:xfrm>
          </p:grpSpPr>
          <p:cxnSp>
            <p:nvCxnSpPr>
              <p:cNvPr id="120" name="Google Shape;120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1" name="Google Shape;121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2" name="Google Shape;122;p13"/>
            <p:cNvGrpSpPr/>
            <p:nvPr/>
          </p:nvGrpSpPr>
          <p:grpSpPr>
            <a:xfrm rot="2700000">
              <a:off x="7344456" y="9718302"/>
              <a:ext cx="113699" cy="113699"/>
              <a:chOff x="6818450" y="235100"/>
              <a:chExt cx="113700" cy="113700"/>
            </a:xfrm>
          </p:grpSpPr>
          <p:cxnSp>
            <p:nvCxnSpPr>
              <p:cNvPr id="123" name="Google Shape;123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4" name="Google Shape;124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25" name="Google Shape;125;p13"/>
            <p:cNvGrpSpPr/>
            <p:nvPr/>
          </p:nvGrpSpPr>
          <p:grpSpPr>
            <a:xfrm rot="2700000">
              <a:off x="6442006" y="10425952"/>
              <a:ext cx="113699" cy="113699"/>
              <a:chOff x="6818450" y="235100"/>
              <a:chExt cx="113700" cy="113700"/>
            </a:xfrm>
          </p:grpSpPr>
          <p:cxnSp>
            <p:nvCxnSpPr>
              <p:cNvPr id="126" name="Google Shape;126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" name="Google Shape;127;p13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28" name="Google Shape;128;p13"/>
          <p:cNvSpPr txBox="1"/>
          <p:nvPr/>
        </p:nvSpPr>
        <p:spPr>
          <a:xfrm>
            <a:off x="6742905" y="10243975"/>
            <a:ext cx="47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2025</a:t>
            </a:r>
            <a:endParaRPr b="1" sz="1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29" name="Google Shape;129;p13"/>
          <p:cNvGrpSpPr/>
          <p:nvPr/>
        </p:nvGrpSpPr>
        <p:grpSpPr>
          <a:xfrm>
            <a:off x="360200" y="10243975"/>
            <a:ext cx="2205835" cy="171385"/>
            <a:chOff x="360200" y="10243975"/>
            <a:chExt cx="2205835" cy="171385"/>
          </a:xfrm>
        </p:grpSpPr>
        <p:sp>
          <p:nvSpPr>
            <p:cNvPr id="130" name="Google Shape;130;p13"/>
            <p:cNvSpPr txBox="1"/>
            <p:nvPr/>
          </p:nvSpPr>
          <p:spPr>
            <a:xfrm>
              <a:off x="1016535" y="10243975"/>
              <a:ext cx="1549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3C3C6E"/>
                  </a:solidFill>
                  <a:latin typeface="Comfortaa"/>
                  <a:ea typeface="Comfortaa"/>
                  <a:cs typeface="Comfortaa"/>
                  <a:sym typeface="Comfortaa"/>
                </a:rPr>
                <a:t>DarylBuckridge.com</a:t>
              </a:r>
              <a:endParaRPr b="1" sz="1100">
                <a:solidFill>
                  <a:srgbClr val="3C3C6E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pic>
          <p:nvPicPr>
            <p:cNvPr id="131" name="Google Shape;13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2262" y="10273365"/>
              <a:ext cx="140300" cy="114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1824" y="10246160"/>
              <a:ext cx="140308" cy="16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0200" y="10246160"/>
              <a:ext cx="66020" cy="16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13"/>
          <p:cNvGrpSpPr/>
          <p:nvPr/>
        </p:nvGrpSpPr>
        <p:grpSpPr>
          <a:xfrm>
            <a:off x="615156" y="3294050"/>
            <a:ext cx="6316919" cy="989463"/>
            <a:chOff x="615156" y="3294050"/>
            <a:chExt cx="6316919" cy="989463"/>
          </a:xfrm>
        </p:grpSpPr>
        <p:sp>
          <p:nvSpPr>
            <p:cNvPr id="135" name="Google Shape;135;p13"/>
            <p:cNvSpPr txBox="1"/>
            <p:nvPr/>
          </p:nvSpPr>
          <p:spPr>
            <a:xfrm>
              <a:off x="630000" y="3294050"/>
              <a:ext cx="10434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PROFILE</a:t>
              </a:r>
              <a:endParaRPr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cxnSp>
          <p:nvCxnSpPr>
            <p:cNvPr id="136" name="Google Shape;136;p13"/>
            <p:cNvCxnSpPr/>
            <p:nvPr/>
          </p:nvCxnSpPr>
          <p:spPr>
            <a:xfrm rot="10800000">
              <a:off x="1617275" y="3393275"/>
              <a:ext cx="53148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7" name="Google Shape;137;p13"/>
            <p:cNvSpPr txBox="1"/>
            <p:nvPr/>
          </p:nvSpPr>
          <p:spPr>
            <a:xfrm>
              <a:off x="615156" y="3667913"/>
              <a:ext cx="6297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The summary section of your resume is an important part of your job application. Your summary should be a brief paragraph that highlights your most significant </a:t>
              </a: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accomplishments</a:t>
              </a: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 </a:t>
              </a: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and</a:t>
              </a: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 relevant skills for the position you’re applying for.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630000" y="4596625"/>
            <a:ext cx="6302075" cy="215400"/>
            <a:chOff x="630000" y="4596625"/>
            <a:chExt cx="6302075" cy="215400"/>
          </a:xfrm>
        </p:grpSpPr>
        <p:sp>
          <p:nvSpPr>
            <p:cNvPr id="139" name="Google Shape;139;p13"/>
            <p:cNvSpPr txBox="1"/>
            <p:nvPr/>
          </p:nvSpPr>
          <p:spPr>
            <a:xfrm>
              <a:off x="630000" y="4596625"/>
              <a:ext cx="1347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EDUCATION</a:t>
              </a:r>
              <a:endParaRPr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cxnSp>
          <p:nvCxnSpPr>
            <p:cNvPr id="140" name="Google Shape;140;p13"/>
            <p:cNvCxnSpPr/>
            <p:nvPr/>
          </p:nvCxnSpPr>
          <p:spPr>
            <a:xfrm rot="10800000">
              <a:off x="2039075" y="4704325"/>
              <a:ext cx="48930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1" name="Google Shape;141;p13"/>
          <p:cNvGrpSpPr/>
          <p:nvPr/>
        </p:nvGrpSpPr>
        <p:grpSpPr>
          <a:xfrm>
            <a:off x="615156" y="5134275"/>
            <a:ext cx="6314821" cy="919246"/>
            <a:chOff x="615156" y="5134275"/>
            <a:chExt cx="6314821" cy="919246"/>
          </a:xfrm>
        </p:grpSpPr>
        <p:sp>
          <p:nvSpPr>
            <p:cNvPr id="142" name="Google Shape;142;p13"/>
            <p:cNvSpPr txBox="1"/>
            <p:nvPr/>
          </p:nvSpPr>
          <p:spPr>
            <a:xfrm>
              <a:off x="615156" y="5134275"/>
              <a:ext cx="639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05/2018</a:t>
              </a:r>
              <a:endParaRPr sz="9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1439972" y="5134275"/>
              <a:ext cx="387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Bachelor of Science in Business Administration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1439972" y="5338725"/>
              <a:ext cx="387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University Name, City, State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1439976" y="5668621"/>
              <a:ext cx="54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rPr>
                <a:t>• Relevant Courses: Include any coursework that is directly related to the supervisory role or has equipped you with skills applicable to the position.</a:t>
              </a:r>
              <a:endParaRPr sz="1000">
                <a:solidFill>
                  <a:srgbClr val="898988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46" name="Google Shape;146;p13"/>
          <p:cNvGrpSpPr/>
          <p:nvPr/>
        </p:nvGrpSpPr>
        <p:grpSpPr>
          <a:xfrm>
            <a:off x="615156" y="6340188"/>
            <a:ext cx="6314821" cy="919246"/>
            <a:chOff x="615156" y="5134275"/>
            <a:chExt cx="6314821" cy="919246"/>
          </a:xfrm>
        </p:grpSpPr>
        <p:sp>
          <p:nvSpPr>
            <p:cNvPr id="147" name="Google Shape;147;p13"/>
            <p:cNvSpPr txBox="1"/>
            <p:nvPr/>
          </p:nvSpPr>
          <p:spPr>
            <a:xfrm>
              <a:off x="615156" y="5134275"/>
              <a:ext cx="639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08/2017</a:t>
              </a:r>
              <a:endParaRPr sz="9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1439972" y="5134275"/>
              <a:ext cx="387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Certification in Leadership and Management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1439972" y="5338725"/>
              <a:ext cx="387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University Name, City, State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1439976" y="5668621"/>
              <a:ext cx="54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rPr>
                <a:t>• Brief description of the certification program and how it has enhanced your leadership skills.</a:t>
              </a:r>
              <a:endParaRPr sz="1000">
                <a:solidFill>
                  <a:srgbClr val="898988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630000" y="7610550"/>
            <a:ext cx="6302100" cy="215400"/>
            <a:chOff x="630000" y="4596617"/>
            <a:chExt cx="6302100" cy="215400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630000" y="4596617"/>
              <a:ext cx="81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SKILLS</a:t>
              </a:r>
              <a:endParaRPr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cxnSp>
          <p:nvCxnSpPr>
            <p:cNvPr id="153" name="Google Shape;153;p13"/>
            <p:cNvCxnSpPr>
              <a:endCxn id="152" idx="3"/>
            </p:cNvCxnSpPr>
            <p:nvPr/>
          </p:nvCxnSpPr>
          <p:spPr>
            <a:xfrm rot="10800000">
              <a:off x="1440000" y="4704317"/>
              <a:ext cx="54921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4" name="Google Shape;154;p13"/>
          <p:cNvGrpSpPr/>
          <p:nvPr/>
        </p:nvGrpSpPr>
        <p:grpSpPr>
          <a:xfrm>
            <a:off x="615144" y="8148200"/>
            <a:ext cx="3030732" cy="1379355"/>
            <a:chOff x="615144" y="8148200"/>
            <a:chExt cx="3030732" cy="1379355"/>
          </a:xfrm>
        </p:grpSpPr>
        <p:sp>
          <p:nvSpPr>
            <p:cNvPr id="155" name="Google Shape;155;p13"/>
            <p:cNvSpPr txBox="1"/>
            <p:nvPr/>
          </p:nvSpPr>
          <p:spPr>
            <a:xfrm>
              <a:off x="615144" y="8148200"/>
              <a:ext cx="1376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Leadership Skills:</a:t>
              </a:r>
              <a:endParaRPr b="1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1439976" y="845417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Team Leadership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1439976" y="868404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Decision Making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1439976" y="891391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Strategic Planning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1439976" y="914378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Conflict Resolution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1439976" y="937365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Motivation and Inspiration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61" name="Google Shape;161;p13"/>
          <p:cNvGrpSpPr/>
          <p:nvPr/>
        </p:nvGrpSpPr>
        <p:grpSpPr>
          <a:xfrm>
            <a:off x="3781874" y="8148200"/>
            <a:ext cx="3030737" cy="1379355"/>
            <a:chOff x="615139" y="8148200"/>
            <a:chExt cx="3030737" cy="1379355"/>
          </a:xfrm>
        </p:grpSpPr>
        <p:sp>
          <p:nvSpPr>
            <p:cNvPr id="162" name="Google Shape;162;p13"/>
            <p:cNvSpPr txBox="1"/>
            <p:nvPr/>
          </p:nvSpPr>
          <p:spPr>
            <a:xfrm>
              <a:off x="615139" y="8148200"/>
              <a:ext cx="1679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Organizational Skills:</a:t>
              </a:r>
              <a:endParaRPr b="1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1439976" y="845417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Time Management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1439976" y="868404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Prioritization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1439976" y="891391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Delegation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1439976" y="914378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Workflow Planning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1439976" y="9373655"/>
              <a:ext cx="2205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• Resource Allocation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sp>
        <p:nvSpPr>
          <p:cNvPr id="168" name="Google Shape;168;p13"/>
          <p:cNvSpPr txBox="1"/>
          <p:nvPr/>
        </p:nvSpPr>
        <p:spPr>
          <a:xfrm>
            <a:off x="6568950" y="9053350"/>
            <a:ext cx="64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200">
                <a:solidFill>
                  <a:srgbClr val="EAEAEA"/>
                </a:solidFill>
                <a:latin typeface="Alfa Slab One"/>
                <a:ea typeface="Alfa Slab One"/>
                <a:cs typeface="Alfa Slab One"/>
                <a:sym typeface="Alfa Slab One"/>
              </a:rPr>
              <a:t>1</a:t>
            </a:r>
            <a:endParaRPr sz="5200">
              <a:solidFill>
                <a:srgbClr val="EAEAEA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/>
          <p:nvPr/>
        </p:nvSpPr>
        <p:spPr>
          <a:xfrm>
            <a:off x="5540275" y="9389725"/>
            <a:ext cx="2019900" cy="1302300"/>
          </a:xfrm>
          <a:prstGeom prst="rect">
            <a:avLst/>
          </a:prstGeom>
          <a:solidFill>
            <a:srgbClr val="3C3C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0" y="0"/>
            <a:ext cx="5310000" cy="4590000"/>
          </a:xfrm>
          <a:prstGeom prst="rect">
            <a:avLst/>
          </a:prstGeom>
          <a:solidFill>
            <a:srgbClr val="3C3C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10071" y="208105"/>
            <a:ext cx="2645225" cy="294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/>
          <p:nvPr/>
        </p:nvSpPr>
        <p:spPr>
          <a:xfrm>
            <a:off x="360200" y="2801475"/>
            <a:ext cx="6839700" cy="7188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3C3C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14"/>
          <p:cNvGrpSpPr/>
          <p:nvPr/>
        </p:nvGrpSpPr>
        <p:grpSpPr>
          <a:xfrm>
            <a:off x="6818450" y="235100"/>
            <a:ext cx="438400" cy="1131399"/>
            <a:chOff x="6818450" y="235100"/>
            <a:chExt cx="438400" cy="1131399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6818450" y="235100"/>
              <a:ext cx="113700" cy="938775"/>
              <a:chOff x="6818450" y="235100"/>
              <a:chExt cx="113700" cy="938775"/>
            </a:xfrm>
          </p:grpSpPr>
          <p:grpSp>
            <p:nvGrpSpPr>
              <p:cNvPr id="179" name="Google Shape;179;p14"/>
              <p:cNvGrpSpPr/>
              <p:nvPr/>
            </p:nvGrpSpPr>
            <p:grpSpPr>
              <a:xfrm>
                <a:off x="6818450" y="23510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180" name="Google Shape;180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1" name="Google Shape;181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2" name="Google Shape;182;p14"/>
              <p:cNvGrpSpPr/>
              <p:nvPr/>
            </p:nvGrpSpPr>
            <p:grpSpPr>
              <a:xfrm>
                <a:off x="6818450" y="51012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183" name="Google Shape;183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4" name="Google Shape;184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5" name="Google Shape;185;p14"/>
              <p:cNvGrpSpPr/>
              <p:nvPr/>
            </p:nvGrpSpPr>
            <p:grpSpPr>
              <a:xfrm>
                <a:off x="6818450" y="78515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186" name="Google Shape;186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7" name="Google Shape;187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88" name="Google Shape;188;p14"/>
              <p:cNvGrpSpPr/>
              <p:nvPr/>
            </p:nvGrpSpPr>
            <p:grpSpPr>
              <a:xfrm>
                <a:off x="6818450" y="106017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189" name="Google Shape;189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" name="Google Shape;190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91" name="Google Shape;191;p14"/>
            <p:cNvGrpSpPr/>
            <p:nvPr/>
          </p:nvGrpSpPr>
          <p:grpSpPr>
            <a:xfrm>
              <a:off x="7143150" y="427724"/>
              <a:ext cx="113700" cy="938775"/>
              <a:chOff x="6818450" y="235100"/>
              <a:chExt cx="113700" cy="938775"/>
            </a:xfrm>
          </p:grpSpPr>
          <p:grpSp>
            <p:nvGrpSpPr>
              <p:cNvPr id="192" name="Google Shape;192;p14"/>
              <p:cNvGrpSpPr/>
              <p:nvPr/>
            </p:nvGrpSpPr>
            <p:grpSpPr>
              <a:xfrm>
                <a:off x="6818450" y="23510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193" name="Google Shape;193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4" name="Google Shape;194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5" name="Google Shape;195;p14"/>
              <p:cNvGrpSpPr/>
              <p:nvPr/>
            </p:nvGrpSpPr>
            <p:grpSpPr>
              <a:xfrm>
                <a:off x="6818450" y="51012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196" name="Google Shape;196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7" name="Google Shape;197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98" name="Google Shape;198;p14"/>
              <p:cNvGrpSpPr/>
              <p:nvPr/>
            </p:nvGrpSpPr>
            <p:grpSpPr>
              <a:xfrm>
                <a:off x="6818450" y="785150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199" name="Google Shape;199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0" name="Google Shape;200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01" name="Google Shape;201;p14"/>
              <p:cNvGrpSpPr/>
              <p:nvPr/>
            </p:nvGrpSpPr>
            <p:grpSpPr>
              <a:xfrm>
                <a:off x="6818450" y="1060175"/>
                <a:ext cx="113700" cy="113700"/>
                <a:chOff x="6818450" y="235100"/>
                <a:chExt cx="113700" cy="113700"/>
              </a:xfrm>
            </p:grpSpPr>
            <p:cxnSp>
              <p:nvCxnSpPr>
                <p:cNvPr id="202" name="Google Shape;202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" name="Google Shape;203;p14"/>
                <p:cNvCxnSpPr/>
                <p:nvPr/>
              </p:nvCxnSpPr>
              <p:spPr>
                <a:xfrm>
                  <a:off x="6875300" y="235100"/>
                  <a:ext cx="0" cy="1137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ADADA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204" name="Google Shape;204;p14"/>
          <p:cNvSpPr/>
          <p:nvPr/>
        </p:nvSpPr>
        <p:spPr>
          <a:xfrm>
            <a:off x="2906075" y="-553075"/>
            <a:ext cx="1095600" cy="10956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14"/>
          <p:cNvGrpSpPr/>
          <p:nvPr/>
        </p:nvGrpSpPr>
        <p:grpSpPr>
          <a:xfrm>
            <a:off x="258900" y="0"/>
            <a:ext cx="101100" cy="275100"/>
            <a:chOff x="244700" y="0"/>
            <a:chExt cx="101100" cy="275100"/>
          </a:xfrm>
        </p:grpSpPr>
        <p:cxnSp>
          <p:nvCxnSpPr>
            <p:cNvPr id="206" name="Google Shape;206;p14"/>
            <p:cNvCxnSpPr/>
            <p:nvPr/>
          </p:nvCxnSpPr>
          <p:spPr>
            <a:xfrm>
              <a:off x="3458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14"/>
            <p:cNvCxnSpPr/>
            <p:nvPr/>
          </p:nvCxnSpPr>
          <p:spPr>
            <a:xfrm>
              <a:off x="2447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8" name="Google Shape;208;p14"/>
          <p:cNvGrpSpPr/>
          <p:nvPr/>
        </p:nvGrpSpPr>
        <p:grpSpPr>
          <a:xfrm>
            <a:off x="345190" y="562545"/>
            <a:ext cx="3892985" cy="1881170"/>
            <a:chOff x="345190" y="562545"/>
            <a:chExt cx="3892985" cy="1881170"/>
          </a:xfrm>
        </p:grpSpPr>
        <p:sp>
          <p:nvSpPr>
            <p:cNvPr id="209" name="Google Shape;209;p14"/>
            <p:cNvSpPr txBox="1"/>
            <p:nvPr/>
          </p:nvSpPr>
          <p:spPr>
            <a:xfrm>
              <a:off x="357975" y="562545"/>
              <a:ext cx="38802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Daryl</a:t>
              </a:r>
              <a:endParaRPr sz="51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chemeClr val="lt1"/>
                  </a:solidFill>
                  <a:latin typeface="Alfa Slab One"/>
                  <a:ea typeface="Alfa Slab One"/>
                  <a:cs typeface="Alfa Slab One"/>
                  <a:sym typeface="Alfa Slab One"/>
                </a:rPr>
                <a:t>Buckridge</a:t>
              </a:r>
              <a:endParaRPr sz="51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endParaRPr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345190" y="2197416"/>
              <a:ext cx="3880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Supervisor Resume</a:t>
              </a:r>
              <a:endParaRPr sz="16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211" name="Google Shape;211;p14"/>
          <p:cNvGrpSpPr/>
          <p:nvPr/>
        </p:nvGrpSpPr>
        <p:grpSpPr>
          <a:xfrm>
            <a:off x="804358" y="114304"/>
            <a:ext cx="3931245" cy="2619320"/>
            <a:chOff x="804358" y="114304"/>
            <a:chExt cx="3931245" cy="2619320"/>
          </a:xfrm>
        </p:grpSpPr>
        <p:grpSp>
          <p:nvGrpSpPr>
            <p:cNvPr id="212" name="Google Shape;212;p14"/>
            <p:cNvGrpSpPr/>
            <p:nvPr/>
          </p:nvGrpSpPr>
          <p:grpSpPr>
            <a:xfrm rot="2700000">
              <a:off x="1291581" y="137852"/>
              <a:ext cx="113699" cy="113699"/>
              <a:chOff x="6818450" y="235100"/>
              <a:chExt cx="113700" cy="113700"/>
            </a:xfrm>
          </p:grpSpPr>
          <p:cxnSp>
            <p:nvCxnSpPr>
              <p:cNvPr id="213" name="Google Shape;213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" name="Google Shape;214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5" name="Google Shape;215;p14"/>
            <p:cNvGrpSpPr/>
            <p:nvPr/>
          </p:nvGrpSpPr>
          <p:grpSpPr>
            <a:xfrm rot="2700000">
              <a:off x="1466531" y="315227"/>
              <a:ext cx="113699" cy="113699"/>
              <a:chOff x="6818450" y="235100"/>
              <a:chExt cx="113700" cy="113700"/>
            </a:xfrm>
          </p:grpSpPr>
          <p:cxnSp>
            <p:nvCxnSpPr>
              <p:cNvPr id="216" name="Google Shape;216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" name="Google Shape;217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8" name="Google Shape;218;p14"/>
            <p:cNvGrpSpPr/>
            <p:nvPr/>
          </p:nvGrpSpPr>
          <p:grpSpPr>
            <a:xfrm rot="2700000">
              <a:off x="3444581" y="1011277"/>
              <a:ext cx="113699" cy="113699"/>
              <a:chOff x="6818450" y="235100"/>
              <a:chExt cx="113700" cy="113700"/>
            </a:xfrm>
          </p:grpSpPr>
          <p:cxnSp>
            <p:nvCxnSpPr>
              <p:cNvPr id="219" name="Google Shape;219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" name="Google Shape;220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1" name="Google Shape;221;p14"/>
            <p:cNvGrpSpPr/>
            <p:nvPr/>
          </p:nvGrpSpPr>
          <p:grpSpPr>
            <a:xfrm rot="2700000">
              <a:off x="4598356" y="1374302"/>
              <a:ext cx="113699" cy="113699"/>
              <a:chOff x="6818450" y="235100"/>
              <a:chExt cx="113700" cy="113700"/>
            </a:xfrm>
          </p:grpSpPr>
          <p:cxnSp>
            <p:nvCxnSpPr>
              <p:cNvPr id="222" name="Google Shape;222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" name="Google Shape;223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4" name="Google Shape;224;p14"/>
            <p:cNvGrpSpPr/>
            <p:nvPr/>
          </p:nvGrpSpPr>
          <p:grpSpPr>
            <a:xfrm rot="2700000">
              <a:off x="4598356" y="258652"/>
              <a:ext cx="113699" cy="113699"/>
              <a:chOff x="6818450" y="235100"/>
              <a:chExt cx="113700" cy="113700"/>
            </a:xfrm>
          </p:grpSpPr>
          <p:cxnSp>
            <p:nvCxnSpPr>
              <p:cNvPr id="225" name="Google Shape;225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27" name="Google Shape;227;p14"/>
            <p:cNvGrpSpPr/>
            <p:nvPr/>
          </p:nvGrpSpPr>
          <p:grpSpPr>
            <a:xfrm rot="2700000">
              <a:off x="3081556" y="2596377"/>
              <a:ext cx="113699" cy="113699"/>
              <a:chOff x="6818450" y="235100"/>
              <a:chExt cx="113700" cy="113700"/>
            </a:xfrm>
          </p:grpSpPr>
          <p:cxnSp>
            <p:nvCxnSpPr>
              <p:cNvPr id="228" name="Google Shape;228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0" name="Google Shape;230;p14"/>
            <p:cNvGrpSpPr/>
            <p:nvPr/>
          </p:nvGrpSpPr>
          <p:grpSpPr>
            <a:xfrm rot="2700000">
              <a:off x="827906" y="2596377"/>
              <a:ext cx="113699" cy="113699"/>
              <a:chOff x="6818450" y="235100"/>
              <a:chExt cx="113700" cy="113700"/>
            </a:xfrm>
          </p:grpSpPr>
          <p:cxnSp>
            <p:nvCxnSpPr>
              <p:cNvPr id="231" name="Google Shape;231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2" name="Google Shape;232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33" name="Google Shape;233;p14"/>
          <p:cNvGrpSpPr/>
          <p:nvPr/>
        </p:nvGrpSpPr>
        <p:grpSpPr>
          <a:xfrm>
            <a:off x="5782525" y="10447350"/>
            <a:ext cx="101100" cy="244646"/>
            <a:chOff x="244700" y="0"/>
            <a:chExt cx="101100" cy="275100"/>
          </a:xfrm>
        </p:grpSpPr>
        <p:cxnSp>
          <p:nvCxnSpPr>
            <p:cNvPr id="234" name="Google Shape;234;p14"/>
            <p:cNvCxnSpPr/>
            <p:nvPr/>
          </p:nvCxnSpPr>
          <p:spPr>
            <a:xfrm>
              <a:off x="3458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244700" y="0"/>
              <a:ext cx="0" cy="2751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36" name="Google Shape;236;p14"/>
          <p:cNvCxnSpPr/>
          <p:nvPr/>
        </p:nvCxnSpPr>
        <p:spPr>
          <a:xfrm>
            <a:off x="5983100" y="10447350"/>
            <a:ext cx="0" cy="244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7" name="Google Shape;237;p14"/>
          <p:cNvGrpSpPr/>
          <p:nvPr/>
        </p:nvGrpSpPr>
        <p:grpSpPr>
          <a:xfrm>
            <a:off x="5932358" y="9694754"/>
            <a:ext cx="1549345" cy="868445"/>
            <a:chOff x="5932358" y="9694754"/>
            <a:chExt cx="1549345" cy="868445"/>
          </a:xfrm>
        </p:grpSpPr>
        <p:grpSp>
          <p:nvGrpSpPr>
            <p:cNvPr id="238" name="Google Shape;238;p14"/>
            <p:cNvGrpSpPr/>
            <p:nvPr/>
          </p:nvGrpSpPr>
          <p:grpSpPr>
            <a:xfrm rot="2700000">
              <a:off x="5955906" y="10134677"/>
              <a:ext cx="113699" cy="113699"/>
              <a:chOff x="6818450" y="235100"/>
              <a:chExt cx="113700" cy="113700"/>
            </a:xfrm>
          </p:grpSpPr>
          <p:cxnSp>
            <p:nvCxnSpPr>
              <p:cNvPr id="239" name="Google Shape;239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1" name="Google Shape;241;p14"/>
            <p:cNvGrpSpPr/>
            <p:nvPr/>
          </p:nvGrpSpPr>
          <p:grpSpPr>
            <a:xfrm rot="2700000">
              <a:off x="7344456" y="9718302"/>
              <a:ext cx="113699" cy="113699"/>
              <a:chOff x="6818450" y="235100"/>
              <a:chExt cx="113700" cy="113700"/>
            </a:xfrm>
          </p:grpSpPr>
          <p:cxnSp>
            <p:nvCxnSpPr>
              <p:cNvPr id="242" name="Google Shape;242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" name="Google Shape;243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44" name="Google Shape;244;p14"/>
            <p:cNvGrpSpPr/>
            <p:nvPr/>
          </p:nvGrpSpPr>
          <p:grpSpPr>
            <a:xfrm rot="2700000">
              <a:off x="6442006" y="10425952"/>
              <a:ext cx="113699" cy="113699"/>
              <a:chOff x="6818450" y="235100"/>
              <a:chExt cx="113700" cy="113700"/>
            </a:xfrm>
          </p:grpSpPr>
          <p:cxnSp>
            <p:nvCxnSpPr>
              <p:cNvPr id="245" name="Google Shape;245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" name="Google Shape;246;p14"/>
              <p:cNvCxnSpPr/>
              <p:nvPr/>
            </p:nvCxnSpPr>
            <p:spPr>
              <a:xfrm>
                <a:off x="6875300" y="235100"/>
                <a:ext cx="0" cy="113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B4B9F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47" name="Google Shape;247;p14"/>
          <p:cNvSpPr txBox="1"/>
          <p:nvPr/>
        </p:nvSpPr>
        <p:spPr>
          <a:xfrm>
            <a:off x="6742905" y="10243975"/>
            <a:ext cx="47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2025</a:t>
            </a:r>
            <a:endParaRPr b="1" sz="1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48" name="Google Shape;248;p14"/>
          <p:cNvGrpSpPr/>
          <p:nvPr/>
        </p:nvGrpSpPr>
        <p:grpSpPr>
          <a:xfrm>
            <a:off x="360200" y="10243975"/>
            <a:ext cx="2205835" cy="171385"/>
            <a:chOff x="360200" y="10243975"/>
            <a:chExt cx="2205835" cy="171385"/>
          </a:xfrm>
        </p:grpSpPr>
        <p:sp>
          <p:nvSpPr>
            <p:cNvPr id="249" name="Google Shape;249;p14"/>
            <p:cNvSpPr txBox="1"/>
            <p:nvPr/>
          </p:nvSpPr>
          <p:spPr>
            <a:xfrm>
              <a:off x="1016535" y="10243975"/>
              <a:ext cx="1549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3C3C6E"/>
                  </a:solidFill>
                  <a:latin typeface="Comfortaa"/>
                  <a:ea typeface="Comfortaa"/>
                  <a:cs typeface="Comfortaa"/>
                  <a:sym typeface="Comfortaa"/>
                </a:rPr>
                <a:t>DarylBuckridge.com</a:t>
              </a:r>
              <a:endParaRPr b="1" sz="1100">
                <a:solidFill>
                  <a:srgbClr val="3C3C6E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pic>
          <p:nvPicPr>
            <p:cNvPr id="250" name="Google Shape;25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2262" y="10273365"/>
              <a:ext cx="140300" cy="114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1824" y="10246160"/>
              <a:ext cx="140308" cy="16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0200" y="10246160"/>
              <a:ext cx="66020" cy="169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14"/>
          <p:cNvGrpSpPr/>
          <p:nvPr/>
        </p:nvGrpSpPr>
        <p:grpSpPr>
          <a:xfrm>
            <a:off x="630000" y="3294050"/>
            <a:ext cx="6285975" cy="215400"/>
            <a:chOff x="630000" y="3294050"/>
            <a:chExt cx="6285975" cy="215400"/>
          </a:xfrm>
        </p:grpSpPr>
        <p:sp>
          <p:nvSpPr>
            <p:cNvPr id="254" name="Google Shape;254;p14"/>
            <p:cNvSpPr txBox="1"/>
            <p:nvPr/>
          </p:nvSpPr>
          <p:spPr>
            <a:xfrm>
              <a:off x="630000" y="3294050"/>
              <a:ext cx="2088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WORK EXPERIENCE</a:t>
              </a:r>
              <a:endParaRPr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cxnSp>
          <p:nvCxnSpPr>
            <p:cNvPr id="255" name="Google Shape;255;p14"/>
            <p:cNvCxnSpPr/>
            <p:nvPr/>
          </p:nvCxnSpPr>
          <p:spPr>
            <a:xfrm rot="10800000">
              <a:off x="2749275" y="3391275"/>
              <a:ext cx="41667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6" name="Google Shape;256;p14"/>
          <p:cNvGrpSpPr/>
          <p:nvPr/>
        </p:nvGrpSpPr>
        <p:grpSpPr>
          <a:xfrm>
            <a:off x="630000" y="8469725"/>
            <a:ext cx="6290400" cy="215400"/>
            <a:chOff x="630000" y="4596610"/>
            <a:chExt cx="6290400" cy="215400"/>
          </a:xfrm>
        </p:grpSpPr>
        <p:sp>
          <p:nvSpPr>
            <p:cNvPr id="257" name="Google Shape;257;p14"/>
            <p:cNvSpPr txBox="1"/>
            <p:nvPr/>
          </p:nvSpPr>
          <p:spPr>
            <a:xfrm>
              <a:off x="630000" y="4596610"/>
              <a:ext cx="1408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LANGUAGES</a:t>
              </a:r>
              <a:endParaRPr b="1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cxnSp>
          <p:nvCxnSpPr>
            <p:cNvPr id="258" name="Google Shape;258;p14"/>
            <p:cNvCxnSpPr>
              <a:endCxn id="257" idx="3"/>
            </p:cNvCxnSpPr>
            <p:nvPr/>
          </p:nvCxnSpPr>
          <p:spPr>
            <a:xfrm rot="10800000">
              <a:off x="2038500" y="4704310"/>
              <a:ext cx="4881900" cy="0"/>
            </a:xfrm>
            <a:prstGeom prst="straightConnector1">
              <a:avLst/>
            </a:prstGeom>
            <a:noFill/>
            <a:ln cap="flat" cmpd="sng" w="9525">
              <a:solidFill>
                <a:srgbClr val="DADAD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9" name="Google Shape;259;p14"/>
          <p:cNvSpPr txBox="1"/>
          <p:nvPr/>
        </p:nvSpPr>
        <p:spPr>
          <a:xfrm>
            <a:off x="6441184" y="9053350"/>
            <a:ext cx="645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200">
                <a:solidFill>
                  <a:srgbClr val="EAEAEA"/>
                </a:solidFill>
                <a:latin typeface="Alfa Slab One"/>
                <a:ea typeface="Alfa Slab One"/>
                <a:cs typeface="Alfa Slab One"/>
                <a:sym typeface="Alfa Slab One"/>
              </a:rPr>
              <a:t>2</a:t>
            </a:r>
            <a:endParaRPr sz="5200">
              <a:solidFill>
                <a:srgbClr val="EAEAEA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grpSp>
        <p:nvGrpSpPr>
          <p:cNvPr id="260" name="Google Shape;260;p14"/>
          <p:cNvGrpSpPr/>
          <p:nvPr/>
        </p:nvGrpSpPr>
        <p:grpSpPr>
          <a:xfrm>
            <a:off x="615156" y="3816244"/>
            <a:ext cx="6314821" cy="2057349"/>
            <a:chOff x="615156" y="3816244"/>
            <a:chExt cx="6314821" cy="2057349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615156" y="3816244"/>
              <a:ext cx="6314821" cy="1149946"/>
              <a:chOff x="615156" y="3816244"/>
              <a:chExt cx="6314821" cy="1149946"/>
            </a:xfrm>
          </p:grpSpPr>
          <p:sp>
            <p:nvSpPr>
              <p:cNvPr id="262" name="Google Shape;262;p14"/>
              <p:cNvSpPr txBox="1"/>
              <p:nvPr/>
            </p:nvSpPr>
            <p:spPr>
              <a:xfrm>
                <a:off x="615156" y="3816244"/>
                <a:ext cx="6393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chemeClr val="dk1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01/2022</a:t>
                </a:r>
                <a:endParaRPr sz="9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chemeClr val="dk1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Present</a:t>
                </a:r>
                <a:endParaRPr sz="9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263" name="Google Shape;263;p14"/>
              <p:cNvSpPr txBox="1"/>
              <p:nvPr/>
            </p:nvSpPr>
            <p:spPr>
              <a:xfrm>
                <a:off x="1439972" y="3816244"/>
                <a:ext cx="3870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Retail Supervisor</a:t>
                </a:r>
                <a:endParaRPr b="1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264" name="Google Shape;264;p14"/>
              <p:cNvSpPr txBox="1"/>
              <p:nvPr/>
            </p:nvSpPr>
            <p:spPr>
              <a:xfrm>
                <a:off x="1439972" y="4020694"/>
                <a:ext cx="3870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XYZ Department Store, City, State</a:t>
                </a:r>
                <a:endParaRPr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265" name="Google Shape;265;p14"/>
              <p:cNvSpPr txBox="1"/>
              <p:nvPr/>
            </p:nvSpPr>
            <p:spPr>
              <a:xfrm>
                <a:off x="1439976" y="4350591"/>
                <a:ext cx="54900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898988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• Led a team of 15 sales associates, providing guidance, training, and performance evaluations to ensure a high level of customer service and achieve sales targets.</a:t>
                </a:r>
                <a:endParaRPr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sp>
          <p:nvSpPr>
            <p:cNvPr id="266" name="Google Shape;266;p14"/>
            <p:cNvSpPr txBox="1"/>
            <p:nvPr/>
          </p:nvSpPr>
          <p:spPr>
            <a:xfrm>
              <a:off x="1439976" y="5034993"/>
              <a:ext cx="54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rPr>
                <a:t>• Implemented a new inventory management system, resulting in a 20% reduction in stock discrepancies and improving overall store efficiency.</a:t>
              </a:r>
              <a:endParaRPr sz="1000">
                <a:solidFill>
                  <a:srgbClr val="898988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267" name="Google Shape;267;p14"/>
            <p:cNvSpPr txBox="1"/>
            <p:nvPr/>
          </p:nvSpPr>
          <p:spPr>
            <a:xfrm>
              <a:off x="1439976" y="5488693"/>
              <a:ext cx="54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rPr>
                <a:t>• Recognized as "Supervisor of the Quarter" for exceptional leadership and team performance.</a:t>
              </a:r>
              <a:endParaRPr sz="1000">
                <a:solidFill>
                  <a:srgbClr val="898988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268" name="Google Shape;268;p14"/>
          <p:cNvGrpSpPr/>
          <p:nvPr/>
        </p:nvGrpSpPr>
        <p:grpSpPr>
          <a:xfrm>
            <a:off x="615156" y="6201592"/>
            <a:ext cx="6314821" cy="1840381"/>
            <a:chOff x="615156" y="6201592"/>
            <a:chExt cx="6314821" cy="1840381"/>
          </a:xfrm>
        </p:grpSpPr>
        <p:sp>
          <p:nvSpPr>
            <p:cNvPr id="269" name="Google Shape;269;p14"/>
            <p:cNvSpPr txBox="1"/>
            <p:nvPr/>
          </p:nvSpPr>
          <p:spPr>
            <a:xfrm>
              <a:off x="615156" y="6201592"/>
              <a:ext cx="6393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08/2020</a:t>
              </a:r>
              <a:endParaRPr sz="9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01/2022</a:t>
              </a:r>
              <a:endParaRPr sz="9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270" name="Google Shape;270;p14"/>
            <p:cNvSpPr txBox="1"/>
            <p:nvPr/>
          </p:nvSpPr>
          <p:spPr>
            <a:xfrm>
              <a:off x="1439972" y="6201592"/>
              <a:ext cx="387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Retail Supervisor</a:t>
              </a:r>
              <a:endParaRPr b="1"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1439972" y="6406042"/>
              <a:ext cx="387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Spartan"/>
                  <a:ea typeface="Spartan"/>
                  <a:cs typeface="Spartan"/>
                  <a:sym typeface="Spartan"/>
                </a:rPr>
                <a:t>University Name, City, State</a:t>
              </a:r>
              <a:endParaRPr sz="1000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272" name="Google Shape;272;p14"/>
            <p:cNvSpPr txBox="1"/>
            <p:nvPr/>
          </p:nvSpPr>
          <p:spPr>
            <a:xfrm>
              <a:off x="1439976" y="6745141"/>
              <a:ext cx="54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rPr>
                <a:t>• Streamlined the opening and closing procedures, enhancing operational efficiency and reducing closing time by 30%.</a:t>
              </a:r>
              <a:endParaRPr sz="1000">
                <a:solidFill>
                  <a:srgbClr val="898988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1439976" y="7201107"/>
              <a:ext cx="54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rPr>
                <a:t>• Conducted weekly team meetings to communicate sales goals, promotions, and product knowledge, fostering a collaborative and informed work environment.</a:t>
              </a:r>
              <a:endParaRPr sz="1000">
                <a:solidFill>
                  <a:srgbClr val="898988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1439976" y="7657073"/>
              <a:ext cx="54900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898988"/>
                  </a:solidFill>
                  <a:latin typeface="Spartan"/>
                  <a:ea typeface="Spartan"/>
                  <a:cs typeface="Spartan"/>
                  <a:sym typeface="Spartan"/>
                </a:rPr>
                <a:t>• Successfully managed a variety of administrative tasks, including scheduling, payroll, and performance reviews.</a:t>
              </a:r>
              <a:endParaRPr sz="1000">
                <a:solidFill>
                  <a:srgbClr val="898988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615147" y="9007375"/>
            <a:ext cx="2450303" cy="169200"/>
            <a:chOff x="615147" y="9007375"/>
            <a:chExt cx="2450303" cy="169200"/>
          </a:xfrm>
        </p:grpSpPr>
        <p:sp>
          <p:nvSpPr>
            <p:cNvPr id="276" name="Google Shape;276;p14"/>
            <p:cNvSpPr txBox="1"/>
            <p:nvPr/>
          </p:nvSpPr>
          <p:spPr>
            <a:xfrm>
              <a:off x="615147" y="9007375"/>
              <a:ext cx="673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English</a:t>
              </a:r>
              <a:endParaRPr b="1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277" name="Google Shape;277;p14"/>
            <p:cNvGrpSpPr/>
            <p:nvPr/>
          </p:nvGrpSpPr>
          <p:grpSpPr>
            <a:xfrm>
              <a:off x="1417750" y="9029875"/>
              <a:ext cx="1647700" cy="103200"/>
              <a:chOff x="1417750" y="9029875"/>
              <a:chExt cx="1647700" cy="103200"/>
            </a:xfrm>
          </p:grpSpPr>
          <p:sp>
            <p:nvSpPr>
              <p:cNvPr id="278" name="Google Shape;278;p14"/>
              <p:cNvSpPr/>
              <p:nvPr/>
            </p:nvSpPr>
            <p:spPr>
              <a:xfrm>
                <a:off x="14177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4"/>
              <p:cNvSpPr/>
              <p:nvPr/>
            </p:nvSpPr>
            <p:spPr>
              <a:xfrm>
                <a:off x="17630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4"/>
              <p:cNvSpPr/>
              <p:nvPr/>
            </p:nvSpPr>
            <p:spPr>
              <a:xfrm>
                <a:off x="21336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4"/>
              <p:cNvSpPr/>
              <p:nvPr/>
            </p:nvSpPr>
            <p:spPr>
              <a:xfrm>
                <a:off x="24789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>
                <a:off x="28242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3" name="Google Shape;283;p14"/>
          <p:cNvGrpSpPr/>
          <p:nvPr/>
        </p:nvGrpSpPr>
        <p:grpSpPr>
          <a:xfrm>
            <a:off x="615147" y="9352475"/>
            <a:ext cx="2450303" cy="169200"/>
            <a:chOff x="615147" y="9352475"/>
            <a:chExt cx="2450303" cy="169200"/>
          </a:xfrm>
        </p:grpSpPr>
        <p:sp>
          <p:nvSpPr>
            <p:cNvPr id="284" name="Google Shape;284;p14"/>
            <p:cNvSpPr txBox="1"/>
            <p:nvPr/>
          </p:nvSpPr>
          <p:spPr>
            <a:xfrm>
              <a:off x="615147" y="9352475"/>
              <a:ext cx="673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Italian</a:t>
              </a:r>
              <a:endParaRPr b="1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285" name="Google Shape;285;p14"/>
            <p:cNvGrpSpPr/>
            <p:nvPr/>
          </p:nvGrpSpPr>
          <p:grpSpPr>
            <a:xfrm>
              <a:off x="1417750" y="9385475"/>
              <a:ext cx="1647700" cy="103200"/>
              <a:chOff x="1417750" y="9029875"/>
              <a:chExt cx="1647700" cy="103200"/>
            </a:xfrm>
          </p:grpSpPr>
          <p:sp>
            <p:nvSpPr>
              <p:cNvPr id="286" name="Google Shape;286;p14"/>
              <p:cNvSpPr/>
              <p:nvPr/>
            </p:nvSpPr>
            <p:spPr>
              <a:xfrm>
                <a:off x="14177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4"/>
              <p:cNvSpPr/>
              <p:nvPr/>
            </p:nvSpPr>
            <p:spPr>
              <a:xfrm>
                <a:off x="17630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4"/>
              <p:cNvSpPr/>
              <p:nvPr/>
            </p:nvSpPr>
            <p:spPr>
              <a:xfrm>
                <a:off x="21336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4"/>
              <p:cNvSpPr/>
              <p:nvPr/>
            </p:nvSpPr>
            <p:spPr>
              <a:xfrm>
                <a:off x="24789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4"/>
              <p:cNvSpPr/>
              <p:nvPr/>
            </p:nvSpPr>
            <p:spPr>
              <a:xfrm>
                <a:off x="2824250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9C9D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1" name="Google Shape;291;p14"/>
          <p:cNvGrpSpPr/>
          <p:nvPr/>
        </p:nvGrpSpPr>
        <p:grpSpPr>
          <a:xfrm>
            <a:off x="3776325" y="9007375"/>
            <a:ext cx="2540312" cy="169200"/>
            <a:chOff x="615142" y="9007375"/>
            <a:chExt cx="2540312" cy="169200"/>
          </a:xfrm>
        </p:grpSpPr>
        <p:sp>
          <p:nvSpPr>
            <p:cNvPr id="292" name="Google Shape;292;p14"/>
            <p:cNvSpPr txBox="1"/>
            <p:nvPr/>
          </p:nvSpPr>
          <p:spPr>
            <a:xfrm>
              <a:off x="615142" y="9007375"/>
              <a:ext cx="756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Germany</a:t>
              </a:r>
              <a:endParaRPr b="1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293" name="Google Shape;293;p14"/>
            <p:cNvGrpSpPr/>
            <p:nvPr/>
          </p:nvGrpSpPr>
          <p:grpSpPr>
            <a:xfrm>
              <a:off x="1507754" y="9029875"/>
              <a:ext cx="1647700" cy="103200"/>
              <a:chOff x="1507754" y="9029875"/>
              <a:chExt cx="1647700" cy="103200"/>
            </a:xfrm>
          </p:grpSpPr>
          <p:sp>
            <p:nvSpPr>
              <p:cNvPr id="294" name="Google Shape;294;p14"/>
              <p:cNvSpPr/>
              <p:nvPr/>
            </p:nvSpPr>
            <p:spPr>
              <a:xfrm>
                <a:off x="1507754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4"/>
              <p:cNvSpPr/>
              <p:nvPr/>
            </p:nvSpPr>
            <p:spPr>
              <a:xfrm>
                <a:off x="1853054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4"/>
              <p:cNvSpPr/>
              <p:nvPr/>
            </p:nvSpPr>
            <p:spPr>
              <a:xfrm>
                <a:off x="2223654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4"/>
              <p:cNvSpPr/>
              <p:nvPr/>
            </p:nvSpPr>
            <p:spPr>
              <a:xfrm>
                <a:off x="2568954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4"/>
              <p:cNvSpPr/>
              <p:nvPr/>
            </p:nvSpPr>
            <p:spPr>
              <a:xfrm>
                <a:off x="2914254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9C9D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9" name="Google Shape;299;p14"/>
          <p:cNvGrpSpPr/>
          <p:nvPr/>
        </p:nvGrpSpPr>
        <p:grpSpPr>
          <a:xfrm>
            <a:off x="3776325" y="9352475"/>
            <a:ext cx="2535710" cy="169200"/>
            <a:chOff x="615143" y="9352475"/>
            <a:chExt cx="2535710" cy="169200"/>
          </a:xfrm>
        </p:grpSpPr>
        <p:sp>
          <p:nvSpPr>
            <p:cNvPr id="300" name="Google Shape;300;p14"/>
            <p:cNvSpPr txBox="1"/>
            <p:nvPr/>
          </p:nvSpPr>
          <p:spPr>
            <a:xfrm>
              <a:off x="615143" y="9352475"/>
              <a:ext cx="698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Spanish</a:t>
              </a:r>
              <a:endParaRPr b="1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301" name="Google Shape;301;p14"/>
            <p:cNvGrpSpPr/>
            <p:nvPr/>
          </p:nvGrpSpPr>
          <p:grpSpPr>
            <a:xfrm>
              <a:off x="1503153" y="9385475"/>
              <a:ext cx="1647700" cy="103200"/>
              <a:chOff x="1503153" y="9029875"/>
              <a:chExt cx="1647700" cy="103200"/>
            </a:xfrm>
          </p:grpSpPr>
          <p:sp>
            <p:nvSpPr>
              <p:cNvPr id="302" name="Google Shape;302;p14"/>
              <p:cNvSpPr/>
              <p:nvPr/>
            </p:nvSpPr>
            <p:spPr>
              <a:xfrm>
                <a:off x="1503153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1848453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4"/>
              <p:cNvSpPr/>
              <p:nvPr/>
            </p:nvSpPr>
            <p:spPr>
              <a:xfrm>
                <a:off x="2219053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solidFill>
                <a:srgbClr val="C9C9D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2564353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9C9D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2909653" y="9029875"/>
                <a:ext cx="241200" cy="103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C9C9D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