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Lora Medium"/>
      <p:regular r:id="rId6"/>
      <p:bold r:id="rId7"/>
      <p:italic r:id="rId8"/>
      <p:boldItalic r:id="rId9"/>
    </p:embeddedFont>
    <p:embeddedFont>
      <p:font typeface="Lora"/>
      <p:regular r:id="rId10"/>
      <p:bold r:id="rId11"/>
      <p:italic r:id="rId12"/>
      <p:boldItalic r:id="rId13"/>
    </p:embeddedFont>
    <p:embeddedFont>
      <p:font typeface="WindSong Medium"/>
      <p:regular r:id="rId14"/>
    </p:embeddedFont>
    <p:embeddedFont>
      <p:font typeface="WindSong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-bold.fntdata"/><Relationship Id="rId10" Type="http://schemas.openxmlformats.org/officeDocument/2006/relationships/font" Target="fonts/Lora-regular.fntdata"/><Relationship Id="rId13" Type="http://schemas.openxmlformats.org/officeDocument/2006/relationships/font" Target="fonts/Lora-boldItalic.fntdata"/><Relationship Id="rId12" Type="http://schemas.openxmlformats.org/officeDocument/2006/relationships/font" Target="fonts/Lora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oraMedium-boldItalic.fntdata"/><Relationship Id="rId15" Type="http://schemas.openxmlformats.org/officeDocument/2006/relationships/font" Target="fonts/WindSong-regular.fntdata"/><Relationship Id="rId14" Type="http://schemas.openxmlformats.org/officeDocument/2006/relationships/font" Target="fonts/WindSongMedium-regular.fntdata"/><Relationship Id="rId5" Type="http://schemas.openxmlformats.org/officeDocument/2006/relationships/slide" Target="slides/slide1.xml"/><Relationship Id="rId6" Type="http://schemas.openxmlformats.org/officeDocument/2006/relationships/font" Target="fonts/LoraMedium-regular.fntdata"/><Relationship Id="rId7" Type="http://schemas.openxmlformats.org/officeDocument/2006/relationships/font" Target="fonts/LoraMedium-bold.fntdata"/><Relationship Id="rId8" Type="http://schemas.openxmlformats.org/officeDocument/2006/relationships/font" Target="fonts/Lora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37531" y="460640"/>
            <a:ext cx="6199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rPr>
              <a:t>Wedding Checklist</a:t>
            </a:r>
            <a:endParaRPr sz="4300">
              <a:solidFill>
                <a:srgbClr val="515B51"/>
              </a:solidFill>
              <a:latin typeface="WindSong Medium"/>
              <a:ea typeface="WindSong Medium"/>
              <a:cs typeface="WindSong Medium"/>
              <a:sym typeface="WindSong Medium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49495" y="1420944"/>
            <a:ext cx="3544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V A N E S S A  +  C H E S T E R</a:t>
            </a:r>
            <a:endParaRPr sz="160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576197" y="2024807"/>
            <a:ext cx="4904776" cy="8059760"/>
            <a:chOff x="576197" y="2024807"/>
            <a:chExt cx="4904776" cy="8059760"/>
          </a:xfrm>
        </p:grpSpPr>
        <p:grpSp>
          <p:nvGrpSpPr>
            <p:cNvPr id="57" name="Google Shape;57;p13"/>
            <p:cNvGrpSpPr/>
            <p:nvPr/>
          </p:nvGrpSpPr>
          <p:grpSpPr>
            <a:xfrm>
              <a:off x="576197" y="2024807"/>
              <a:ext cx="4709315" cy="1100509"/>
              <a:chOff x="576197" y="2024807"/>
              <a:chExt cx="4709315" cy="1100509"/>
            </a:xfrm>
          </p:grpSpPr>
          <p:sp>
            <p:nvSpPr>
              <p:cNvPr id="58" name="Google Shape;58;p13"/>
              <p:cNvSpPr txBox="1"/>
              <p:nvPr/>
            </p:nvSpPr>
            <p:spPr>
              <a:xfrm>
                <a:off x="576197" y="2024807"/>
                <a:ext cx="4459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515B51"/>
                    </a:solidFill>
                    <a:latin typeface="WindSong"/>
                    <a:ea typeface="WindSong"/>
                    <a:cs typeface="WindSong"/>
                    <a:sym typeface="WindSong"/>
                  </a:rPr>
                  <a:t>6 months to go</a:t>
                </a:r>
                <a:endParaRPr b="1" sz="1600">
                  <a:solidFill>
                    <a:srgbClr val="515B51"/>
                  </a:solidFill>
                  <a:latin typeface="WindSong"/>
                  <a:ea typeface="WindSong"/>
                  <a:cs typeface="WindSong"/>
                  <a:sym typeface="WindSong"/>
                </a:endParaRPr>
              </a:p>
            </p:txBody>
          </p:sp>
          <p:sp>
            <p:nvSpPr>
              <p:cNvPr id="59" name="Google Shape;59;p13"/>
              <p:cNvSpPr txBox="1"/>
              <p:nvPr/>
            </p:nvSpPr>
            <p:spPr>
              <a:xfrm>
                <a:off x="826012" y="2446416"/>
                <a:ext cx="4459500" cy="6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Give notice of marriage at your local registry office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Finalise your wedding cake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Start planning wedding favours and venue decorations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Have a pre-wedding photo shoot with your photographer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</p:grpSp>
        <p:grpSp>
          <p:nvGrpSpPr>
            <p:cNvPr id="60" name="Google Shape;60;p13"/>
            <p:cNvGrpSpPr/>
            <p:nvPr/>
          </p:nvGrpSpPr>
          <p:grpSpPr>
            <a:xfrm>
              <a:off x="576197" y="3308658"/>
              <a:ext cx="4709315" cy="1100509"/>
              <a:chOff x="576197" y="2024807"/>
              <a:chExt cx="4709315" cy="1100509"/>
            </a:xfrm>
          </p:grpSpPr>
          <p:sp>
            <p:nvSpPr>
              <p:cNvPr id="61" name="Google Shape;61;p13"/>
              <p:cNvSpPr txBox="1"/>
              <p:nvPr/>
            </p:nvSpPr>
            <p:spPr>
              <a:xfrm>
                <a:off x="576197" y="2024807"/>
                <a:ext cx="4459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515B51"/>
                    </a:solidFill>
                    <a:latin typeface="WindSong"/>
                    <a:ea typeface="WindSong"/>
                    <a:cs typeface="WindSong"/>
                    <a:sym typeface="WindSong"/>
                  </a:rPr>
                  <a:t>5 months to go</a:t>
                </a:r>
                <a:endParaRPr b="1" sz="1600">
                  <a:solidFill>
                    <a:srgbClr val="515B51"/>
                  </a:solidFill>
                  <a:latin typeface="WindSong"/>
                  <a:ea typeface="WindSong"/>
                  <a:cs typeface="WindSong"/>
                  <a:sym typeface="WindSong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826012" y="2446416"/>
                <a:ext cx="4459500" cy="6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Re-visit tailor/dressmaker for your first fitting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Book any rental equipment needed for your reception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Research and book hairdressers and makeup artists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Arrange a food tasting with your chosen caterer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576197" y="4592508"/>
              <a:ext cx="4709315" cy="1100509"/>
              <a:chOff x="576197" y="2024807"/>
              <a:chExt cx="4709315" cy="1100509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576197" y="2024807"/>
                <a:ext cx="4459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515B51"/>
                    </a:solidFill>
                    <a:latin typeface="WindSong"/>
                    <a:ea typeface="WindSong"/>
                    <a:cs typeface="WindSong"/>
                    <a:sym typeface="WindSong"/>
                  </a:rPr>
                  <a:t>4 months to go</a:t>
                </a:r>
                <a:endParaRPr b="1" sz="1600">
                  <a:solidFill>
                    <a:srgbClr val="515B51"/>
                  </a:solidFill>
                  <a:latin typeface="WindSong"/>
                  <a:ea typeface="WindSong"/>
                  <a:cs typeface="WindSong"/>
                  <a:sym typeface="WindSong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826012" y="2446416"/>
                <a:ext cx="4459500" cy="6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Confirm your choice of readings and music with your celebrant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Wedding stationery: Send out wedding invitations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Plan your hen and stag nights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Book first night hotel and transport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576197" y="5876358"/>
              <a:ext cx="4709315" cy="1100509"/>
              <a:chOff x="576197" y="2024807"/>
              <a:chExt cx="4709315" cy="1100509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576197" y="2024807"/>
                <a:ext cx="4459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515B51"/>
                    </a:solidFill>
                    <a:latin typeface="WindSong"/>
                    <a:ea typeface="WindSong"/>
                    <a:cs typeface="WindSong"/>
                    <a:sym typeface="WindSong"/>
                  </a:rPr>
                  <a:t>3 months to go</a:t>
                </a:r>
                <a:endParaRPr b="1" sz="1600">
                  <a:solidFill>
                    <a:srgbClr val="515B51"/>
                  </a:solidFill>
                  <a:latin typeface="WindSong"/>
                  <a:ea typeface="WindSong"/>
                  <a:cs typeface="WindSong"/>
                  <a:sym typeface="WindSong"/>
                </a:endParaRPr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826012" y="2446416"/>
                <a:ext cx="4459500" cy="6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Practice hair and makeup looks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Confirm your registrar booking if applicable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Write personalised wedding vows if applicable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Wedding stationery: Order your on-the-day wedding stationery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576222" y="7160209"/>
              <a:ext cx="4904751" cy="1280509"/>
              <a:chOff x="576197" y="2024807"/>
              <a:chExt cx="4709315" cy="1280509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576197" y="2024807"/>
                <a:ext cx="4459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515B51"/>
                    </a:solidFill>
                    <a:latin typeface="WindSong"/>
                    <a:ea typeface="WindSong"/>
                    <a:cs typeface="WindSong"/>
                    <a:sym typeface="WindSong"/>
                  </a:rPr>
                  <a:t>2 months to go</a:t>
                </a:r>
                <a:endParaRPr b="1" sz="1600">
                  <a:solidFill>
                    <a:srgbClr val="515B51"/>
                  </a:solidFill>
                  <a:latin typeface="WindSong"/>
                  <a:ea typeface="WindSong"/>
                  <a:cs typeface="WindSong"/>
                  <a:sym typeface="WindSong"/>
                </a:endParaRPr>
              </a:p>
            </p:txBody>
          </p:sp>
          <p:sp>
            <p:nvSpPr>
              <p:cNvPr id="71" name="Google Shape;71;p13"/>
              <p:cNvSpPr txBox="1"/>
              <p:nvPr/>
            </p:nvSpPr>
            <p:spPr>
              <a:xfrm>
                <a:off x="826012" y="2446416"/>
                <a:ext cx="4459500" cy="85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Chase unanswered invitations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Draw up a final guest list and confirm numbers with reception venue and caterers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Choose and buy gifts for members of the wedding party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Encourage speech-makers to get started on what they plan to say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Review your playlist with your DJ or musicians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</p:grpSp>
        <p:grpSp>
          <p:nvGrpSpPr>
            <p:cNvPr id="72" name="Google Shape;72;p13"/>
            <p:cNvGrpSpPr/>
            <p:nvPr/>
          </p:nvGrpSpPr>
          <p:grpSpPr>
            <a:xfrm>
              <a:off x="576222" y="8624059"/>
              <a:ext cx="4904751" cy="1460509"/>
              <a:chOff x="576197" y="2024807"/>
              <a:chExt cx="4709315" cy="1460509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576197" y="2024807"/>
                <a:ext cx="4459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515B51"/>
                    </a:solidFill>
                    <a:latin typeface="WindSong"/>
                    <a:ea typeface="WindSong"/>
                    <a:cs typeface="WindSong"/>
                    <a:sym typeface="WindSong"/>
                  </a:rPr>
                  <a:t>1 month to go</a:t>
                </a:r>
                <a:endParaRPr b="1" sz="1600">
                  <a:solidFill>
                    <a:srgbClr val="515B51"/>
                  </a:solidFill>
                  <a:latin typeface="WindSong"/>
                  <a:ea typeface="WindSong"/>
                  <a:cs typeface="WindSong"/>
                  <a:sym typeface="WindSong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826012" y="2446416"/>
                <a:ext cx="4459500" cy="10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Finalise your seating plan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Have your final dress/suit fitting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Make sure all the bridal party have any accessories that they may need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Decide on those must-have shots with your photographer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Confirm all flowers and the delivery time and location with your florist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515B51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Confirm your on-the-day wedding timeline with suppliers</a:t>
                </a:r>
                <a:endParaRPr sz="900">
                  <a:solidFill>
                    <a:srgbClr val="515B51"/>
                  </a:solidFill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</p:grpSp>
      </p:grp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6851" l="0" r="57430" t="4053"/>
          <a:stretch/>
        </p:blipFill>
        <p:spPr>
          <a:xfrm>
            <a:off x="4980825" y="0"/>
            <a:ext cx="2579176" cy="106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