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Libre Baskerville"/>
      <p:regular r:id="rId7"/>
      <p:bold r:id="rId8"/>
      <p: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97">
          <p15:clr>
            <a:srgbClr val="747775"/>
          </p15:clr>
        </p15:guide>
        <p15:guide id="2" pos="436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97"/>
        <p:guide pos="436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ibreBaskervill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ibreBaskerville-regular.fntdata"/><Relationship Id="rId8" Type="http://schemas.openxmlformats.org/officeDocument/2006/relationships/font" Target="fonts/LibreBaskervill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180500" y="678656"/>
            <a:ext cx="5199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2800">
                <a:solidFill>
                  <a:srgbClr val="203845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Student Excuse Letter</a:t>
            </a:r>
            <a:endParaRPr sz="2800">
              <a:solidFill>
                <a:srgbClr val="203845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635000" y="1215750"/>
            <a:ext cx="6300300" cy="43800"/>
            <a:chOff x="635000" y="1215750"/>
            <a:chExt cx="6300300" cy="43800"/>
          </a:xfrm>
        </p:grpSpPr>
        <p:cxnSp>
          <p:nvCxnSpPr>
            <p:cNvPr id="56" name="Google Shape;56;p13"/>
            <p:cNvCxnSpPr/>
            <p:nvPr/>
          </p:nvCxnSpPr>
          <p:spPr>
            <a:xfrm>
              <a:off x="635000" y="1237650"/>
              <a:ext cx="6300300" cy="0"/>
            </a:xfrm>
            <a:prstGeom prst="straightConnector1">
              <a:avLst/>
            </a:prstGeom>
            <a:noFill/>
            <a:ln cap="flat" cmpd="sng" w="9525">
              <a:solidFill>
                <a:srgbClr val="20384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7" name="Google Shape;57;p13"/>
            <p:cNvSpPr/>
            <p:nvPr/>
          </p:nvSpPr>
          <p:spPr>
            <a:xfrm>
              <a:off x="1799175" y="1215750"/>
              <a:ext cx="3966000" cy="43800"/>
            </a:xfrm>
            <a:prstGeom prst="rect">
              <a:avLst/>
            </a:prstGeom>
            <a:solidFill>
              <a:srgbClr val="20384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" name="Google Shape;58;p13"/>
          <p:cNvGrpSpPr/>
          <p:nvPr/>
        </p:nvGrpSpPr>
        <p:grpSpPr>
          <a:xfrm>
            <a:off x="630000" y="1560275"/>
            <a:ext cx="4161900" cy="1125890"/>
            <a:chOff x="630000" y="1560275"/>
            <a:chExt cx="4161900" cy="1125890"/>
          </a:xfrm>
        </p:grpSpPr>
        <p:sp>
          <p:nvSpPr>
            <p:cNvPr id="59" name="Google Shape;59;p13"/>
            <p:cNvSpPr txBox="1"/>
            <p:nvPr/>
          </p:nvSpPr>
          <p:spPr>
            <a:xfrm>
              <a:off x="630000" y="1560275"/>
              <a:ext cx="4161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03845"/>
                  </a:solidFill>
                  <a:latin typeface="Spartan"/>
                  <a:ea typeface="Spartan"/>
                  <a:cs typeface="Spartan"/>
                  <a:sym typeface="Spartan"/>
                </a:rPr>
                <a:t>Your Name: </a:t>
              </a:r>
              <a:r>
                <a:rPr lang="uk" sz="1000">
                  <a:solidFill>
                    <a:srgbClr val="606A76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Pearlie Haley</a:t>
              </a:r>
              <a:endParaRPr sz="1000">
                <a:solidFill>
                  <a:srgbClr val="606A76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630000" y="1803273"/>
              <a:ext cx="4161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03845"/>
                  </a:solidFill>
                  <a:latin typeface="Spartan"/>
                  <a:ea typeface="Spartan"/>
                  <a:cs typeface="Spartan"/>
                  <a:sym typeface="Spartan"/>
                </a:rPr>
                <a:t>Your Address:</a:t>
              </a:r>
              <a:r>
                <a:rPr lang="uk" sz="1000">
                  <a:solidFill>
                    <a:srgbClr val="203845"/>
                  </a:solidFill>
                  <a:latin typeface="Spartan"/>
                  <a:ea typeface="Spartan"/>
                  <a:cs typeface="Spartan"/>
                  <a:sym typeface="Spartan"/>
                </a:rPr>
                <a:t> </a:t>
              </a:r>
              <a:r>
                <a:rPr lang="uk" sz="1000">
                  <a:solidFill>
                    <a:srgbClr val="606A76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2173 Jacklyn Land </a:t>
              </a:r>
              <a:endParaRPr sz="1000">
                <a:solidFill>
                  <a:srgbClr val="606A76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61" name="Google Shape;61;p13"/>
            <p:cNvSpPr txBox="1"/>
            <p:nvPr/>
          </p:nvSpPr>
          <p:spPr>
            <a:xfrm>
              <a:off x="630000" y="2046270"/>
              <a:ext cx="4161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03845"/>
                  </a:solidFill>
                  <a:latin typeface="Spartan"/>
                  <a:ea typeface="Spartan"/>
                  <a:cs typeface="Spartan"/>
                  <a:sym typeface="Spartan"/>
                </a:rPr>
                <a:t>City, State, Zip Code:</a:t>
              </a:r>
              <a:r>
                <a:rPr lang="uk" sz="1000">
                  <a:solidFill>
                    <a:srgbClr val="203845"/>
                  </a:solidFill>
                  <a:latin typeface="Spartan"/>
                  <a:ea typeface="Spartan"/>
                  <a:cs typeface="Spartan"/>
                  <a:sym typeface="Spartan"/>
                </a:rPr>
                <a:t> </a:t>
              </a:r>
              <a:r>
                <a:rPr lang="uk" sz="1000">
                  <a:solidFill>
                    <a:srgbClr val="606A76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Magaliland, Rhode Island, 30288 </a:t>
              </a:r>
              <a:endParaRPr sz="1000">
                <a:solidFill>
                  <a:srgbClr val="606A76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62" name="Google Shape;62;p13"/>
            <p:cNvSpPr txBox="1"/>
            <p:nvPr/>
          </p:nvSpPr>
          <p:spPr>
            <a:xfrm>
              <a:off x="630000" y="2289268"/>
              <a:ext cx="4161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03845"/>
                  </a:solidFill>
                  <a:latin typeface="Spartan"/>
                  <a:ea typeface="Spartan"/>
                  <a:cs typeface="Spartan"/>
                  <a:sym typeface="Spartan"/>
                </a:rPr>
                <a:t>Your Email Address:</a:t>
              </a:r>
              <a:r>
                <a:rPr lang="uk" sz="1000">
                  <a:solidFill>
                    <a:srgbClr val="203845"/>
                  </a:solidFill>
                  <a:latin typeface="Spartan"/>
                  <a:ea typeface="Spartan"/>
                  <a:cs typeface="Spartan"/>
                  <a:sym typeface="Spartan"/>
                </a:rPr>
                <a:t> </a:t>
              </a:r>
              <a:r>
                <a:rPr lang="uk" sz="1000">
                  <a:solidFill>
                    <a:srgbClr val="606A76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Pearliehaley@mail.ltd</a:t>
              </a:r>
              <a:endParaRPr sz="1000">
                <a:solidFill>
                  <a:srgbClr val="606A76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630000" y="2532265"/>
              <a:ext cx="4161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03845"/>
                  </a:solidFill>
                  <a:latin typeface="Spartan"/>
                  <a:ea typeface="Spartan"/>
                  <a:cs typeface="Spartan"/>
                  <a:sym typeface="Spartan"/>
                </a:rPr>
                <a:t>Your Phone Number:</a:t>
              </a:r>
              <a:r>
                <a:rPr lang="uk" sz="1000">
                  <a:solidFill>
                    <a:srgbClr val="203845"/>
                  </a:solidFill>
                  <a:latin typeface="Spartan"/>
                  <a:ea typeface="Spartan"/>
                  <a:cs typeface="Spartan"/>
                  <a:sym typeface="Spartan"/>
                </a:rPr>
                <a:t> </a:t>
              </a:r>
              <a:r>
                <a:rPr lang="uk" sz="1000">
                  <a:solidFill>
                    <a:srgbClr val="606A76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+1-012-345-6789</a:t>
              </a:r>
              <a:endParaRPr sz="1000">
                <a:solidFill>
                  <a:srgbClr val="606A76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  <p:grpSp>
        <p:nvGrpSpPr>
          <p:cNvPr id="64" name="Google Shape;64;p13"/>
          <p:cNvGrpSpPr/>
          <p:nvPr/>
        </p:nvGrpSpPr>
        <p:grpSpPr>
          <a:xfrm>
            <a:off x="630000" y="3535965"/>
            <a:ext cx="4161900" cy="1125890"/>
            <a:chOff x="630000" y="1560275"/>
            <a:chExt cx="4161900" cy="1125890"/>
          </a:xfrm>
        </p:grpSpPr>
        <p:sp>
          <p:nvSpPr>
            <p:cNvPr id="65" name="Google Shape;65;p13"/>
            <p:cNvSpPr txBox="1"/>
            <p:nvPr/>
          </p:nvSpPr>
          <p:spPr>
            <a:xfrm>
              <a:off x="630000" y="1560275"/>
              <a:ext cx="4161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03845"/>
                  </a:solidFill>
                  <a:latin typeface="Spartan"/>
                  <a:ea typeface="Spartan"/>
                  <a:cs typeface="Spartan"/>
                  <a:sym typeface="Spartan"/>
                </a:rPr>
                <a:t>Recipient's Name:</a:t>
              </a:r>
              <a:r>
                <a:rPr lang="uk" sz="1000">
                  <a:solidFill>
                    <a:srgbClr val="203845"/>
                  </a:solidFill>
                  <a:latin typeface="Spartan"/>
                  <a:ea typeface="Spartan"/>
                  <a:cs typeface="Spartan"/>
                  <a:sym typeface="Spartan"/>
                </a:rPr>
                <a:t> </a:t>
              </a:r>
              <a:r>
                <a:rPr lang="uk" sz="1000">
                  <a:solidFill>
                    <a:srgbClr val="606A76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Daniel Jacobson</a:t>
              </a:r>
              <a:endParaRPr sz="1000">
                <a:solidFill>
                  <a:srgbClr val="606A76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630000" y="1803273"/>
              <a:ext cx="4161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03845"/>
                  </a:solidFill>
                  <a:latin typeface="Spartan"/>
                  <a:ea typeface="Spartan"/>
                  <a:cs typeface="Spartan"/>
                  <a:sym typeface="Spartan"/>
                </a:rPr>
                <a:t>Recipient's Position or Title:</a:t>
              </a:r>
              <a:r>
                <a:rPr lang="uk" sz="1000">
                  <a:solidFill>
                    <a:srgbClr val="203845"/>
                  </a:solidFill>
                  <a:latin typeface="Spartan"/>
                  <a:ea typeface="Spartan"/>
                  <a:cs typeface="Spartan"/>
                  <a:sym typeface="Spartan"/>
                </a:rPr>
                <a:t> </a:t>
              </a:r>
              <a:r>
                <a:rPr lang="uk" sz="1000">
                  <a:solidFill>
                    <a:srgbClr val="606A76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School Administrator</a:t>
              </a:r>
              <a:endParaRPr sz="1000">
                <a:solidFill>
                  <a:srgbClr val="606A76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630000" y="2046270"/>
              <a:ext cx="4161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03845"/>
                  </a:solidFill>
                  <a:latin typeface="Spartan"/>
                  <a:ea typeface="Spartan"/>
                  <a:cs typeface="Spartan"/>
                  <a:sym typeface="Spartan"/>
                </a:rPr>
                <a:t>School Name: </a:t>
              </a:r>
              <a:r>
                <a:rPr lang="uk" sz="1000">
                  <a:solidFill>
                    <a:srgbClr val="203845"/>
                  </a:solidFill>
                  <a:latin typeface="Spartan"/>
                  <a:ea typeface="Spartan"/>
                  <a:cs typeface="Spartan"/>
                  <a:sym typeface="Spartan"/>
                </a:rPr>
                <a:t> </a:t>
              </a:r>
              <a:r>
                <a:rPr lang="uk" sz="1000">
                  <a:solidFill>
                    <a:srgbClr val="606A76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Magaliland School</a:t>
              </a:r>
              <a:endParaRPr sz="1000">
                <a:solidFill>
                  <a:srgbClr val="606A76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630000" y="2289268"/>
              <a:ext cx="4161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03845"/>
                  </a:solidFill>
                  <a:latin typeface="Spartan"/>
                  <a:ea typeface="Spartan"/>
                  <a:cs typeface="Spartan"/>
                  <a:sym typeface="Spartan"/>
                </a:rPr>
                <a:t>School Address:</a:t>
              </a:r>
              <a:r>
                <a:rPr lang="uk" sz="1000">
                  <a:solidFill>
                    <a:srgbClr val="203845"/>
                  </a:solidFill>
                  <a:latin typeface="Spartan"/>
                  <a:ea typeface="Spartan"/>
                  <a:cs typeface="Spartan"/>
                  <a:sym typeface="Spartan"/>
                </a:rPr>
                <a:t> </a:t>
              </a:r>
              <a:r>
                <a:rPr lang="uk" sz="1000">
                  <a:solidFill>
                    <a:srgbClr val="606A76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9676 Hilma Groves Apt. 646</a:t>
              </a:r>
              <a:endParaRPr sz="1000">
                <a:solidFill>
                  <a:srgbClr val="606A76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630000" y="2532265"/>
              <a:ext cx="41619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03845"/>
                  </a:solidFill>
                  <a:latin typeface="Spartan"/>
                  <a:ea typeface="Spartan"/>
                  <a:cs typeface="Spartan"/>
                  <a:sym typeface="Spartan"/>
                </a:rPr>
                <a:t>City, State, Zip Code:</a:t>
              </a:r>
              <a:r>
                <a:rPr lang="uk" sz="1000">
                  <a:solidFill>
                    <a:srgbClr val="203845"/>
                  </a:solidFill>
                  <a:latin typeface="Spartan"/>
                  <a:ea typeface="Spartan"/>
                  <a:cs typeface="Spartan"/>
                  <a:sym typeface="Spartan"/>
                </a:rPr>
                <a:t> </a:t>
              </a:r>
              <a:r>
                <a:rPr lang="uk" sz="1000">
                  <a:solidFill>
                    <a:srgbClr val="606A76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Magaliland, Rhode Island, 30289  </a:t>
              </a:r>
              <a:endParaRPr sz="1000">
                <a:solidFill>
                  <a:srgbClr val="606A76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  <p:sp>
        <p:nvSpPr>
          <p:cNvPr id="70" name="Google Shape;70;p13"/>
          <p:cNvSpPr txBox="1"/>
          <p:nvPr/>
        </p:nvSpPr>
        <p:spPr>
          <a:xfrm>
            <a:off x="630000" y="3009175"/>
            <a:ext cx="2718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203845"/>
                </a:solidFill>
                <a:latin typeface="Spartan"/>
                <a:ea typeface="Spartan"/>
                <a:cs typeface="Spartan"/>
                <a:sym typeface="Spartan"/>
              </a:rPr>
              <a:t>Date:</a:t>
            </a:r>
            <a:r>
              <a:rPr lang="uk" sz="1000">
                <a:solidFill>
                  <a:srgbClr val="203845"/>
                </a:solidFill>
                <a:latin typeface="Spartan"/>
                <a:ea typeface="Spartan"/>
                <a:cs typeface="Spartan"/>
                <a:sym typeface="Spartan"/>
              </a:rPr>
              <a:t> </a:t>
            </a:r>
            <a:r>
              <a:rPr lang="uk" sz="1000">
                <a:solidFill>
                  <a:srgbClr val="203845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06/26/2025</a:t>
            </a:r>
            <a:endParaRPr sz="1000">
              <a:solidFill>
                <a:srgbClr val="203845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grpSp>
        <p:nvGrpSpPr>
          <p:cNvPr id="71" name="Google Shape;71;p13"/>
          <p:cNvGrpSpPr/>
          <p:nvPr/>
        </p:nvGrpSpPr>
        <p:grpSpPr>
          <a:xfrm>
            <a:off x="630000" y="5010916"/>
            <a:ext cx="6300300" cy="4985850"/>
            <a:chOff x="630000" y="5010916"/>
            <a:chExt cx="6300300" cy="4985850"/>
          </a:xfrm>
        </p:grpSpPr>
        <p:sp>
          <p:nvSpPr>
            <p:cNvPr id="72" name="Google Shape;72;p13"/>
            <p:cNvSpPr txBox="1"/>
            <p:nvPr/>
          </p:nvSpPr>
          <p:spPr>
            <a:xfrm>
              <a:off x="630000" y="5010916"/>
              <a:ext cx="2718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03845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Dear [Recipient's Name],</a:t>
              </a:r>
              <a:endParaRPr sz="1000">
                <a:solidFill>
                  <a:srgbClr val="203845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630000" y="5494056"/>
              <a:ext cx="6300300" cy="360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000">
                  <a:solidFill>
                    <a:srgbClr val="606A76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I am writing this letter to inform you of my absence from school on [Date(s)], as I was unable to attend due to [reason for absence, e.g., illness, family emergency, etc.]. I apologize for any inconvenience my absence may have caused and assure you that I am committed to keeping up with my studies despite this setback.</a:t>
              </a:r>
              <a:endParaRPr sz="1000">
                <a:solidFill>
                  <a:srgbClr val="606A76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  <a:p>
              <a:pPr indent="0" lvl="0" marL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000">
                <a:solidFill>
                  <a:srgbClr val="606A76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  <a:p>
              <a:pPr indent="0" lvl="0" marL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000">
                  <a:solidFill>
                    <a:srgbClr val="606A76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[If applicable, mention any attached documentation such as a doctor's note or a note from a parent.]</a:t>
              </a:r>
              <a:endParaRPr sz="1000">
                <a:solidFill>
                  <a:srgbClr val="606A76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  <a:p>
              <a:pPr indent="0" lvl="0" marL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000">
                <a:solidFill>
                  <a:srgbClr val="606A76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  <a:p>
              <a:pPr indent="0" lvl="0" marL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000">
                  <a:solidFill>
                    <a:srgbClr val="606A76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I understand the importance of regular attendance and will make every effort to catch up on missed assignments and coursework promptly. If there are any specific tasks or assignments I need to complete during my absence, please let me know, and I will ensure they are taken care of promptly.</a:t>
              </a:r>
              <a:endParaRPr sz="1000">
                <a:solidFill>
                  <a:srgbClr val="606A76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  <a:p>
              <a:pPr indent="0" lvl="0" marL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1000">
                <a:solidFill>
                  <a:srgbClr val="606A76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  <a:p>
              <a:pPr indent="0" lvl="0" marL="0" rtl="0" algn="l">
                <a:lnSpc>
                  <a:spcPct val="16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606A76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Thank you for your understanding and support. Please do not hesitate to contact me if you require any further information or assistance.</a:t>
              </a:r>
              <a:endParaRPr sz="1000">
                <a:solidFill>
                  <a:srgbClr val="606A76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630000" y="9356691"/>
              <a:ext cx="2718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03845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Sincerely,</a:t>
              </a:r>
              <a:endParaRPr sz="1000">
                <a:solidFill>
                  <a:srgbClr val="203845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630000" y="9842866"/>
              <a:ext cx="2718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203845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[Your Name]</a:t>
              </a:r>
              <a:endParaRPr sz="1000">
                <a:solidFill>
                  <a:srgbClr val="203845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