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6400800" cx="4572000"/>
  <p:notesSz cx="6858000" cy="9144000"/>
  <p:embeddedFontLst>
    <p:embeddedFont>
      <p:font typeface="Sacramento"/>
      <p:regular r:id="rId7"/>
    </p:embeddedFont>
    <p:embeddedFont>
      <p:font typeface="EB Garamond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685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68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EBGaramond-boldItalic.fntdata"/><Relationship Id="rId10" Type="http://schemas.openxmlformats.org/officeDocument/2006/relationships/font" Target="fonts/EBGaramond-italic.fntdata"/><Relationship Id="rId9" Type="http://schemas.openxmlformats.org/officeDocument/2006/relationships/font" Target="fonts/EBGaramon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Sacramento-regular.fntdata"/><Relationship Id="rId8" Type="http://schemas.openxmlformats.org/officeDocument/2006/relationships/font" Target="fonts/EBGaramon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926582"/>
            <a:ext cx="4260300" cy="25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3526911"/>
            <a:ext cx="4260300" cy="9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1376511"/>
            <a:ext cx="4260300" cy="244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3922769"/>
            <a:ext cx="4260300" cy="16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2676613"/>
            <a:ext cx="4260300" cy="10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691413"/>
            <a:ext cx="1404000" cy="94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1729280"/>
            <a:ext cx="1404000" cy="39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560187"/>
            <a:ext cx="3183900" cy="50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156"/>
            <a:ext cx="2286000" cy="64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1534618"/>
            <a:ext cx="2022600" cy="18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3488271"/>
            <a:ext cx="2022600" cy="15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901071"/>
            <a:ext cx="1918500" cy="45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5264716"/>
            <a:ext cx="29994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9945" y="401650"/>
            <a:ext cx="3078940" cy="3802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441380" y="1738825"/>
            <a:ext cx="1924800" cy="1684075"/>
            <a:chOff x="450000" y="1738825"/>
            <a:chExt cx="1924800" cy="1684075"/>
          </a:xfrm>
        </p:grpSpPr>
        <p:sp>
          <p:nvSpPr>
            <p:cNvPr id="56" name="Google Shape;56;p13"/>
            <p:cNvSpPr txBox="1"/>
            <p:nvPr/>
          </p:nvSpPr>
          <p:spPr>
            <a:xfrm>
              <a:off x="450000" y="1738825"/>
              <a:ext cx="1924800" cy="56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650">
                  <a:solidFill>
                    <a:srgbClr val="83855E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 A V E</a:t>
              </a:r>
              <a:endParaRPr sz="3650">
                <a:solidFill>
                  <a:srgbClr val="83855E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57" name="Google Shape;57;p13"/>
            <p:cNvSpPr txBox="1"/>
            <p:nvPr/>
          </p:nvSpPr>
          <p:spPr>
            <a:xfrm>
              <a:off x="523272" y="2299100"/>
              <a:ext cx="920400" cy="56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650">
                  <a:solidFill>
                    <a:srgbClr val="83855E"/>
                  </a:solidFill>
                  <a:latin typeface="Sacramento"/>
                  <a:ea typeface="Sacramento"/>
                  <a:cs typeface="Sacramento"/>
                  <a:sym typeface="Sacramento"/>
                </a:rPr>
                <a:t>the</a:t>
              </a:r>
              <a:endParaRPr sz="3650">
                <a:solidFill>
                  <a:srgbClr val="83855E"/>
                </a:solidFill>
                <a:latin typeface="Sacramento"/>
                <a:ea typeface="Sacramento"/>
                <a:cs typeface="Sacramento"/>
                <a:sym typeface="Sacramento"/>
              </a:endParaRPr>
            </a:p>
          </p:txBody>
        </p:sp>
        <p:sp>
          <p:nvSpPr>
            <p:cNvPr id="58" name="Google Shape;58;p13"/>
            <p:cNvSpPr txBox="1"/>
            <p:nvPr/>
          </p:nvSpPr>
          <p:spPr>
            <a:xfrm>
              <a:off x="450000" y="2861000"/>
              <a:ext cx="1924800" cy="56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650">
                  <a:solidFill>
                    <a:srgbClr val="83855E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D A T E</a:t>
              </a:r>
              <a:endParaRPr sz="3650">
                <a:solidFill>
                  <a:srgbClr val="83855E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59" name="Google Shape;59;p13"/>
          <p:cNvGrpSpPr/>
          <p:nvPr/>
        </p:nvGrpSpPr>
        <p:grpSpPr>
          <a:xfrm>
            <a:off x="464299" y="3727065"/>
            <a:ext cx="2776800" cy="771100"/>
            <a:chOff x="464299" y="3727065"/>
            <a:chExt cx="2776800" cy="771100"/>
          </a:xfrm>
        </p:grpSpPr>
        <p:sp>
          <p:nvSpPr>
            <p:cNvPr id="60" name="Google Shape;60;p13"/>
            <p:cNvSpPr txBox="1"/>
            <p:nvPr/>
          </p:nvSpPr>
          <p:spPr>
            <a:xfrm>
              <a:off x="464306" y="3727065"/>
              <a:ext cx="2407500" cy="3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950">
                  <a:solidFill>
                    <a:srgbClr val="83855E"/>
                  </a:solidFill>
                  <a:latin typeface="Sacramento"/>
                  <a:ea typeface="Sacramento"/>
                  <a:cs typeface="Sacramento"/>
                  <a:sym typeface="Sacramento"/>
                </a:rPr>
                <a:t>for the wedding of</a:t>
              </a:r>
              <a:endParaRPr sz="1950">
                <a:solidFill>
                  <a:srgbClr val="83855E"/>
                </a:solidFill>
                <a:latin typeface="Sacramento"/>
                <a:ea typeface="Sacramento"/>
                <a:cs typeface="Sacramento"/>
                <a:sym typeface="Sacramento"/>
              </a:endParaRPr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464299" y="4090165"/>
              <a:ext cx="2776800" cy="4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50">
                  <a:solidFill>
                    <a:srgbClr val="83855E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J E S S I E  </a:t>
              </a:r>
              <a:r>
                <a:rPr lang="ru" sz="2650">
                  <a:solidFill>
                    <a:srgbClr val="83855E"/>
                  </a:solidFill>
                  <a:latin typeface="Sacramento"/>
                  <a:ea typeface="Sacramento"/>
                  <a:cs typeface="Sacramento"/>
                  <a:sym typeface="Sacramento"/>
                </a:rPr>
                <a:t>&amp;</a:t>
              </a:r>
              <a:r>
                <a:rPr lang="ru" sz="2150">
                  <a:solidFill>
                    <a:srgbClr val="83855E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  T E D D I E</a:t>
              </a:r>
              <a:endParaRPr sz="2150">
                <a:solidFill>
                  <a:srgbClr val="83855E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62" name="Google Shape;62;p13"/>
          <p:cNvSpPr txBox="1"/>
          <p:nvPr/>
        </p:nvSpPr>
        <p:spPr>
          <a:xfrm>
            <a:off x="464299" y="4855950"/>
            <a:ext cx="27768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50">
                <a:solidFill>
                  <a:srgbClr val="83855E"/>
                </a:solidFill>
                <a:latin typeface="EB Garamond"/>
                <a:ea typeface="EB Garamond"/>
                <a:cs typeface="EB Garamond"/>
                <a:sym typeface="EB Garamond"/>
              </a:rPr>
              <a:t>M A Y  2 5 | A T  2 : 0 0  P M</a:t>
            </a:r>
            <a:endParaRPr sz="1450">
              <a:solidFill>
                <a:srgbClr val="83855E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464299" y="5251075"/>
            <a:ext cx="27768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>
                <a:solidFill>
                  <a:srgbClr val="83855E"/>
                </a:solidFill>
                <a:latin typeface="EB Garamond"/>
                <a:ea typeface="EB Garamond"/>
                <a:cs typeface="EB Garamond"/>
                <a:sym typeface="EB Garamond"/>
              </a:rPr>
              <a:t>T H E  N E W  R E S I D E N C E </a:t>
            </a:r>
            <a:endParaRPr sz="1050">
              <a:solidFill>
                <a:srgbClr val="83855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>
                <a:solidFill>
                  <a:srgbClr val="83855E"/>
                </a:solidFill>
                <a:latin typeface="EB Garamond"/>
                <a:ea typeface="EB Garamond"/>
                <a:cs typeface="EB Garamond"/>
                <a:sym typeface="EB Garamond"/>
              </a:rPr>
              <a:t>3 5  R O S E  S T R E E T</a:t>
            </a:r>
            <a:endParaRPr sz="1050">
              <a:solidFill>
                <a:srgbClr val="83855E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447059" y="5730950"/>
            <a:ext cx="27768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50">
                <a:solidFill>
                  <a:srgbClr val="83855E"/>
                </a:solidFill>
                <a:latin typeface="EB Garamond"/>
                <a:ea typeface="EB Garamond"/>
                <a:cs typeface="EB Garamond"/>
                <a:sym typeface="EB Garamond"/>
              </a:rPr>
              <a:t>P l e a s e </a:t>
            </a:r>
            <a:r>
              <a:rPr lang="ru" sz="850">
                <a:solidFill>
                  <a:srgbClr val="83855E"/>
                </a:solidFill>
                <a:latin typeface="EB Garamond"/>
                <a:ea typeface="EB Garamond"/>
                <a:cs typeface="EB Garamond"/>
                <a:sym typeface="EB Garamond"/>
              </a:rPr>
              <a:t> R S V P  b y  2 0 . 0 5</a:t>
            </a:r>
            <a:endParaRPr sz="850">
              <a:solidFill>
                <a:srgbClr val="83855E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