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Sacramento"/>
      <p:regular r:id="rId7"/>
    </p:embeddedFont>
    <p:embeddedFont>
      <p:font typeface="EB Garamond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91">
          <p15:clr>
            <a:srgbClr val="747775"/>
          </p15:clr>
        </p15:guide>
        <p15:guide id="2" pos="335">
          <p15:clr>
            <a:srgbClr val="747775"/>
          </p15:clr>
        </p15:guide>
        <p15:guide id="3" pos="2120">
          <p15:clr>
            <a:srgbClr val="747775"/>
          </p15:clr>
        </p15:guide>
        <p15:guide id="4" pos="1964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91"/>
        <p:guide pos="335"/>
        <p:guide pos="2120"/>
        <p:guide pos="196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EBGaramond-boldItalic.fntdata"/><Relationship Id="rId10" Type="http://schemas.openxmlformats.org/officeDocument/2006/relationships/font" Target="fonts/EBGaramond-italic.fntdata"/><Relationship Id="rId9" Type="http://schemas.openxmlformats.org/officeDocument/2006/relationships/font" Target="fonts/EBGaramon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Sacramento-regular.fntdata"/><Relationship Id="rId8" Type="http://schemas.openxmlformats.org/officeDocument/2006/relationships/font" Target="fonts/EBGaramon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113750" lIns="113750" spcFirstLastPara="1" rIns="113750" wrap="square" tIns="1137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800"/>
          </a:xfrm>
          <a:prstGeom prst="rect">
            <a:avLst/>
          </a:prstGeom>
        </p:spPr>
        <p:txBody>
          <a:bodyPr anchorCtr="0" anchor="b" bIns="113750" lIns="113750" spcFirstLastPara="1" rIns="113750" wrap="square" tIns="1137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indent="-368300" lvl="0" marL="4572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7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7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7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113750" lIns="113750" spcFirstLastPara="1" rIns="113750" wrap="square" tIns="113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3750" lIns="113750" spcFirstLastPara="1" rIns="113750" wrap="square" tIns="113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113750" lIns="113750" spcFirstLastPara="1" rIns="113750" wrap="square" tIns="1137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50" lIns="113750" spcFirstLastPara="1" rIns="113750" wrap="square" tIns="113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50" lIns="113750" spcFirstLastPara="1" rIns="113750" wrap="square" tIns="113750">
            <a:normAutofit/>
          </a:bodyPr>
          <a:lstStyle>
            <a:lvl1pPr indent="-3683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indent="-3365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indent="-3365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indent="-3365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indent="-3365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indent="-3365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indent="-3365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indent="-3365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indent="-3365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24529" l="-1539" r="18765" t="2205"/>
          <a:stretch/>
        </p:blipFill>
        <p:spPr>
          <a:xfrm>
            <a:off x="1914525" y="0"/>
            <a:ext cx="5645475" cy="1069259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531502" y="1513225"/>
            <a:ext cx="2586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000">
                <a:solidFill>
                  <a:srgbClr val="7D8056"/>
                </a:solidFill>
                <a:latin typeface="EB Garamond"/>
                <a:ea typeface="EB Garamond"/>
                <a:cs typeface="EB Garamond"/>
                <a:sym typeface="EB Garamond"/>
              </a:rPr>
              <a:t>WEDDING</a:t>
            </a:r>
            <a:endParaRPr sz="3000">
              <a:solidFill>
                <a:srgbClr val="7D8056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7D8056"/>
                </a:solidFill>
                <a:latin typeface="EB Garamond"/>
                <a:ea typeface="EB Garamond"/>
                <a:cs typeface="EB Garamond"/>
                <a:sym typeface="EB Garamond"/>
              </a:rPr>
              <a:t>CHECKLIST</a:t>
            </a:r>
            <a:endParaRPr sz="3000">
              <a:solidFill>
                <a:srgbClr val="7D8056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531502" y="2641938"/>
            <a:ext cx="25866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50">
                <a:solidFill>
                  <a:srgbClr val="7D8056"/>
                </a:solidFill>
                <a:latin typeface="EB Garamond"/>
                <a:ea typeface="EB Garamond"/>
                <a:cs typeface="EB Garamond"/>
                <a:sym typeface="EB Garamond"/>
              </a:rPr>
              <a:t>J E S S I E  </a:t>
            </a:r>
            <a:r>
              <a:rPr lang="ru" sz="2350">
                <a:solidFill>
                  <a:srgbClr val="7D8056"/>
                </a:solidFill>
                <a:latin typeface="Sacramento"/>
                <a:ea typeface="Sacramento"/>
                <a:cs typeface="Sacramento"/>
                <a:sym typeface="Sacramento"/>
              </a:rPr>
              <a:t>&amp;</a:t>
            </a:r>
            <a:r>
              <a:rPr lang="ru" sz="1650">
                <a:solidFill>
                  <a:srgbClr val="7D8056"/>
                </a:solidFill>
                <a:latin typeface="EB Garamond"/>
                <a:ea typeface="EB Garamond"/>
                <a:cs typeface="EB Garamond"/>
                <a:sym typeface="EB Garamond"/>
              </a:rPr>
              <a:t>  T E D D I E</a:t>
            </a:r>
            <a:endParaRPr sz="1650">
              <a:solidFill>
                <a:srgbClr val="7D8056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grpSp>
        <p:nvGrpSpPr>
          <p:cNvPr id="57" name="Google Shape;57;p13"/>
          <p:cNvGrpSpPr/>
          <p:nvPr/>
        </p:nvGrpSpPr>
        <p:grpSpPr>
          <a:xfrm>
            <a:off x="531500" y="3656350"/>
            <a:ext cx="5084100" cy="6058563"/>
            <a:chOff x="531500" y="3656350"/>
            <a:chExt cx="5084100" cy="6058563"/>
          </a:xfrm>
        </p:grpSpPr>
        <p:grpSp>
          <p:nvGrpSpPr>
            <p:cNvPr id="58" name="Google Shape;58;p13"/>
            <p:cNvGrpSpPr/>
            <p:nvPr/>
          </p:nvGrpSpPr>
          <p:grpSpPr>
            <a:xfrm>
              <a:off x="531500" y="3656350"/>
              <a:ext cx="2497500" cy="1698738"/>
              <a:chOff x="531500" y="3656350"/>
              <a:chExt cx="2497500" cy="1698738"/>
            </a:xfrm>
          </p:grpSpPr>
          <p:sp>
            <p:nvSpPr>
              <p:cNvPr id="59" name="Google Shape;59;p13"/>
              <p:cNvSpPr txBox="1"/>
              <p:nvPr/>
            </p:nvSpPr>
            <p:spPr>
              <a:xfrm>
                <a:off x="531500" y="3656350"/>
                <a:ext cx="24975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7D8056"/>
                    </a:solidFill>
                    <a:latin typeface="Sacramento"/>
                    <a:ea typeface="Sacramento"/>
                    <a:cs typeface="Sacramento"/>
                    <a:sym typeface="Sacramento"/>
                  </a:rPr>
                  <a:t>6 </a:t>
                </a:r>
                <a:r>
                  <a:rPr lang="ru" sz="1600">
                    <a:solidFill>
                      <a:srgbClr val="7D8056"/>
                    </a:solidFill>
                    <a:latin typeface="Sacramento"/>
                    <a:ea typeface="Sacramento"/>
                    <a:cs typeface="Sacramento"/>
                    <a:sym typeface="Sacramento"/>
                  </a:rPr>
                  <a:t>months to go</a:t>
                </a:r>
                <a:endParaRPr sz="1600">
                  <a:solidFill>
                    <a:srgbClr val="7D8056"/>
                  </a:solidFill>
                  <a:latin typeface="Sacramento"/>
                  <a:ea typeface="Sacramento"/>
                  <a:cs typeface="Sacramento"/>
                  <a:sym typeface="Sacramento"/>
                </a:endParaRPr>
              </a:p>
            </p:txBody>
          </p:sp>
          <p:sp>
            <p:nvSpPr>
              <p:cNvPr id="60" name="Google Shape;60;p13"/>
              <p:cNvSpPr txBox="1"/>
              <p:nvPr/>
            </p:nvSpPr>
            <p:spPr>
              <a:xfrm>
                <a:off x="779525" y="4094488"/>
                <a:ext cx="2249400" cy="1260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7D8056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Give notice of marriage at your local registry office</a:t>
                </a:r>
                <a:endParaRPr sz="1300">
                  <a:solidFill>
                    <a:srgbClr val="7D8056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  <a:p>
                <a:pPr indent="0" lvl="0" marL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7D8056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Finalise your wedding cake</a:t>
                </a:r>
                <a:endParaRPr sz="1300">
                  <a:solidFill>
                    <a:srgbClr val="7D8056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  <a:p>
                <a:pPr indent="0" lvl="0" marL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7D8056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Start planning wedding favours </a:t>
                </a:r>
                <a:endParaRPr sz="1300">
                  <a:solidFill>
                    <a:srgbClr val="7D8056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  <a:p>
                <a:pPr indent="0" lvl="0" marL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7D8056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and venue decorations</a:t>
                </a:r>
                <a:endParaRPr sz="1300">
                  <a:solidFill>
                    <a:srgbClr val="7D8056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  <a:p>
                <a:pPr indent="0" lvl="0" marL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7D8056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Have a pre-wedding photo shoot with your photographer</a:t>
                </a:r>
                <a:endParaRPr sz="1300">
                  <a:solidFill>
                    <a:srgbClr val="7D8056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</p:grpSp>
        <p:grpSp>
          <p:nvGrpSpPr>
            <p:cNvPr id="61" name="Google Shape;61;p13"/>
            <p:cNvGrpSpPr/>
            <p:nvPr/>
          </p:nvGrpSpPr>
          <p:grpSpPr>
            <a:xfrm>
              <a:off x="531500" y="5680400"/>
              <a:ext cx="2497500" cy="1698738"/>
              <a:chOff x="531500" y="3656350"/>
              <a:chExt cx="2497500" cy="1698738"/>
            </a:xfrm>
          </p:grpSpPr>
          <p:sp>
            <p:nvSpPr>
              <p:cNvPr id="62" name="Google Shape;62;p13"/>
              <p:cNvSpPr txBox="1"/>
              <p:nvPr/>
            </p:nvSpPr>
            <p:spPr>
              <a:xfrm>
                <a:off x="531500" y="3656350"/>
                <a:ext cx="24975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7D8056"/>
                    </a:solidFill>
                    <a:latin typeface="Sacramento"/>
                    <a:ea typeface="Sacramento"/>
                    <a:cs typeface="Sacramento"/>
                    <a:sym typeface="Sacramento"/>
                  </a:rPr>
                  <a:t>4</a:t>
                </a:r>
                <a:r>
                  <a:rPr lang="ru" sz="1800">
                    <a:solidFill>
                      <a:srgbClr val="7D8056"/>
                    </a:solidFill>
                    <a:latin typeface="Sacramento"/>
                    <a:ea typeface="Sacramento"/>
                    <a:cs typeface="Sacramento"/>
                    <a:sym typeface="Sacramento"/>
                  </a:rPr>
                  <a:t> months to go</a:t>
                </a:r>
                <a:endParaRPr sz="1800">
                  <a:solidFill>
                    <a:srgbClr val="7D8056"/>
                  </a:solidFill>
                  <a:latin typeface="Sacramento"/>
                  <a:ea typeface="Sacramento"/>
                  <a:cs typeface="Sacramento"/>
                  <a:sym typeface="Sacramento"/>
                </a:endParaRPr>
              </a:p>
            </p:txBody>
          </p:sp>
          <p:sp>
            <p:nvSpPr>
              <p:cNvPr id="63" name="Google Shape;63;p13"/>
              <p:cNvSpPr txBox="1"/>
              <p:nvPr/>
            </p:nvSpPr>
            <p:spPr>
              <a:xfrm>
                <a:off x="779525" y="4094488"/>
                <a:ext cx="2249400" cy="1260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7D8056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Confirm your choice of readings and music with your celebrant</a:t>
                </a:r>
                <a:endParaRPr sz="1300">
                  <a:solidFill>
                    <a:srgbClr val="7D8056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  <a:p>
                <a:pPr indent="0" lvl="0" marL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7D8056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Wedding stationery: Send out wedding invitations</a:t>
                </a:r>
                <a:endParaRPr sz="1300">
                  <a:solidFill>
                    <a:srgbClr val="7D8056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  <a:p>
                <a:pPr indent="0" lvl="0" marL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7D8056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Plan your hen and stag nights</a:t>
                </a:r>
                <a:endParaRPr sz="1300">
                  <a:solidFill>
                    <a:srgbClr val="7D8056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  <a:p>
                <a:pPr indent="0" lvl="0" marL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7D8056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Book first night hotel and </a:t>
                </a:r>
                <a:endParaRPr sz="1300">
                  <a:solidFill>
                    <a:srgbClr val="7D8056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  <a:p>
                <a:pPr indent="0" lvl="0" marL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7D8056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transport</a:t>
                </a:r>
                <a:endParaRPr sz="1300">
                  <a:solidFill>
                    <a:srgbClr val="7D8056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</p:grpSp>
        <p:grpSp>
          <p:nvGrpSpPr>
            <p:cNvPr id="64" name="Google Shape;64;p13"/>
            <p:cNvGrpSpPr/>
            <p:nvPr/>
          </p:nvGrpSpPr>
          <p:grpSpPr>
            <a:xfrm>
              <a:off x="531500" y="7475875"/>
              <a:ext cx="2497500" cy="2239038"/>
              <a:chOff x="531500" y="3656350"/>
              <a:chExt cx="2497500" cy="2239038"/>
            </a:xfrm>
          </p:grpSpPr>
          <p:sp>
            <p:nvSpPr>
              <p:cNvPr id="65" name="Google Shape;65;p13"/>
              <p:cNvSpPr txBox="1"/>
              <p:nvPr/>
            </p:nvSpPr>
            <p:spPr>
              <a:xfrm>
                <a:off x="531500" y="3656350"/>
                <a:ext cx="24975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7D8056"/>
                    </a:solidFill>
                    <a:latin typeface="Sacramento"/>
                    <a:ea typeface="Sacramento"/>
                    <a:cs typeface="Sacramento"/>
                    <a:sym typeface="Sacramento"/>
                  </a:rPr>
                  <a:t>2</a:t>
                </a:r>
                <a:r>
                  <a:rPr lang="ru" sz="1800">
                    <a:solidFill>
                      <a:srgbClr val="7D8056"/>
                    </a:solidFill>
                    <a:latin typeface="Sacramento"/>
                    <a:ea typeface="Sacramento"/>
                    <a:cs typeface="Sacramento"/>
                    <a:sym typeface="Sacramento"/>
                  </a:rPr>
                  <a:t> months to go</a:t>
                </a:r>
                <a:endParaRPr sz="1800">
                  <a:solidFill>
                    <a:srgbClr val="7D8056"/>
                  </a:solidFill>
                  <a:latin typeface="Sacramento"/>
                  <a:ea typeface="Sacramento"/>
                  <a:cs typeface="Sacramento"/>
                  <a:sym typeface="Sacramento"/>
                </a:endParaRPr>
              </a:p>
            </p:txBody>
          </p:sp>
          <p:sp>
            <p:nvSpPr>
              <p:cNvPr id="66" name="Google Shape;66;p13"/>
              <p:cNvSpPr txBox="1"/>
              <p:nvPr/>
            </p:nvSpPr>
            <p:spPr>
              <a:xfrm>
                <a:off x="779525" y="4094488"/>
                <a:ext cx="2249400" cy="180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7D8056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Chase unanswered invitations</a:t>
                </a:r>
                <a:endParaRPr sz="1300">
                  <a:solidFill>
                    <a:srgbClr val="7D8056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  <a:p>
                <a:pPr indent="0" lvl="0" marL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7D8056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Draw up a final guest list and confirm numbers with reception venue and caterers</a:t>
                </a:r>
                <a:endParaRPr sz="1300">
                  <a:solidFill>
                    <a:srgbClr val="7D8056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  <a:p>
                <a:pPr indent="0" lvl="0" marL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7D8056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Choose and buy gifts for members of the wedding party</a:t>
                </a:r>
                <a:endParaRPr sz="1300">
                  <a:solidFill>
                    <a:srgbClr val="7D8056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  <a:p>
                <a:pPr indent="0" lvl="0" marL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7D8056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Encourage speech-makers to get started on what they plan to say</a:t>
                </a:r>
                <a:endParaRPr sz="1300">
                  <a:solidFill>
                    <a:srgbClr val="7D8056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  <a:p>
                <a:pPr indent="0" lvl="0" marL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7D8056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Review your playlist with your </a:t>
                </a:r>
                <a:endParaRPr sz="1300">
                  <a:solidFill>
                    <a:srgbClr val="7D8056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  <a:p>
                <a:pPr indent="0" lvl="0" marL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7D8056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DJ or musicians</a:t>
                </a:r>
                <a:endParaRPr sz="1300">
                  <a:solidFill>
                    <a:srgbClr val="7D8056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</p:grpSp>
        <p:sp>
          <p:nvSpPr>
            <p:cNvPr id="67" name="Google Shape;67;p13"/>
            <p:cNvSpPr txBox="1"/>
            <p:nvPr/>
          </p:nvSpPr>
          <p:spPr>
            <a:xfrm>
              <a:off x="3118100" y="3656350"/>
              <a:ext cx="24975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7D8056"/>
                  </a:solidFill>
                  <a:latin typeface="Sacramento"/>
                  <a:ea typeface="Sacramento"/>
                  <a:cs typeface="Sacramento"/>
                  <a:sym typeface="Sacramento"/>
                </a:rPr>
                <a:t>5 months to go</a:t>
              </a:r>
              <a:endParaRPr sz="1600">
                <a:solidFill>
                  <a:srgbClr val="7D8056"/>
                </a:solidFill>
                <a:latin typeface="Sacramento"/>
                <a:ea typeface="Sacramento"/>
                <a:cs typeface="Sacramento"/>
                <a:sym typeface="Sacramento"/>
              </a:endParaRPr>
            </a:p>
          </p:txBody>
        </p:sp>
        <p:sp>
          <p:nvSpPr>
            <p:cNvPr id="68" name="Google Shape;68;p13"/>
            <p:cNvSpPr txBox="1"/>
            <p:nvPr/>
          </p:nvSpPr>
          <p:spPr>
            <a:xfrm>
              <a:off x="3304213" y="4094488"/>
              <a:ext cx="2249400" cy="144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7D8056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Re-visit tailor/dressmaker for your first fitting</a:t>
              </a:r>
              <a:endParaRPr sz="1300">
                <a:solidFill>
                  <a:srgbClr val="7D8056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7D8056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Book any rental equipment needed for your reception</a:t>
              </a:r>
              <a:endParaRPr sz="1300">
                <a:solidFill>
                  <a:srgbClr val="7D8056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7D8056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Research and book hairdressers and makeup artists</a:t>
              </a:r>
              <a:endParaRPr sz="1300">
                <a:solidFill>
                  <a:srgbClr val="7D8056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7D8056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Arrange a food tasting with your chosen caterer</a:t>
              </a:r>
              <a:endParaRPr sz="1300">
                <a:solidFill>
                  <a:srgbClr val="7D8056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69" name="Google Shape;69;p13"/>
            <p:cNvSpPr txBox="1"/>
            <p:nvPr/>
          </p:nvSpPr>
          <p:spPr>
            <a:xfrm>
              <a:off x="3118100" y="5680400"/>
              <a:ext cx="24975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7D8056"/>
                  </a:solidFill>
                  <a:latin typeface="Sacramento"/>
                  <a:ea typeface="Sacramento"/>
                  <a:cs typeface="Sacramento"/>
                  <a:sym typeface="Sacramento"/>
                </a:rPr>
                <a:t>3 months to go</a:t>
              </a:r>
              <a:endParaRPr sz="1800">
                <a:solidFill>
                  <a:srgbClr val="7D8056"/>
                </a:solidFill>
                <a:latin typeface="Sacramento"/>
                <a:ea typeface="Sacramento"/>
                <a:cs typeface="Sacramento"/>
                <a:sym typeface="Sacramento"/>
              </a:endParaRPr>
            </a:p>
          </p:txBody>
        </p:sp>
        <p:sp>
          <p:nvSpPr>
            <p:cNvPr id="70" name="Google Shape;70;p13"/>
            <p:cNvSpPr txBox="1"/>
            <p:nvPr/>
          </p:nvSpPr>
          <p:spPr>
            <a:xfrm>
              <a:off x="3304213" y="6118538"/>
              <a:ext cx="2249400" cy="126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7D8056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Practice hair and makeup looks</a:t>
              </a:r>
              <a:endParaRPr sz="1300">
                <a:solidFill>
                  <a:srgbClr val="7D8056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7D8056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Confirm your registrar booking</a:t>
              </a:r>
              <a:endParaRPr sz="1300">
                <a:solidFill>
                  <a:srgbClr val="7D8056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7D8056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 if applicable</a:t>
              </a:r>
              <a:endParaRPr sz="1300">
                <a:solidFill>
                  <a:srgbClr val="7D8056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7D8056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Write personalised wedding </a:t>
              </a:r>
              <a:endParaRPr sz="1300">
                <a:solidFill>
                  <a:srgbClr val="7D8056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7D8056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vows if applicable</a:t>
              </a:r>
              <a:endParaRPr sz="1300">
                <a:solidFill>
                  <a:srgbClr val="7D8056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7D8056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Wedding stationery: Order your on-the-day wedding stationery</a:t>
              </a:r>
              <a:endParaRPr sz="1300">
                <a:solidFill>
                  <a:srgbClr val="7D8056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71" name="Google Shape;71;p13"/>
            <p:cNvSpPr txBox="1"/>
            <p:nvPr/>
          </p:nvSpPr>
          <p:spPr>
            <a:xfrm>
              <a:off x="3118100" y="7475875"/>
              <a:ext cx="24975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7D8056"/>
                  </a:solidFill>
                  <a:latin typeface="Sacramento"/>
                  <a:ea typeface="Sacramento"/>
                  <a:cs typeface="Sacramento"/>
                  <a:sym typeface="Sacramento"/>
                </a:rPr>
                <a:t>1</a:t>
              </a:r>
              <a:r>
                <a:rPr lang="ru" sz="1800">
                  <a:solidFill>
                    <a:srgbClr val="7D8056"/>
                  </a:solidFill>
                  <a:latin typeface="Sacramento"/>
                  <a:ea typeface="Sacramento"/>
                  <a:cs typeface="Sacramento"/>
                  <a:sym typeface="Sacramento"/>
                </a:rPr>
                <a:t> month to go</a:t>
              </a:r>
              <a:endParaRPr sz="1800">
                <a:solidFill>
                  <a:srgbClr val="7D8056"/>
                </a:solidFill>
                <a:latin typeface="Sacramento"/>
                <a:ea typeface="Sacramento"/>
                <a:cs typeface="Sacramento"/>
                <a:sym typeface="Sacramento"/>
              </a:endParaRPr>
            </a:p>
          </p:txBody>
        </p:sp>
        <p:sp>
          <p:nvSpPr>
            <p:cNvPr id="72" name="Google Shape;72;p13"/>
            <p:cNvSpPr txBox="1"/>
            <p:nvPr/>
          </p:nvSpPr>
          <p:spPr>
            <a:xfrm>
              <a:off x="3304213" y="7914013"/>
              <a:ext cx="2249400" cy="180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7D8056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Finalise your seating plan</a:t>
              </a:r>
              <a:endParaRPr sz="1300">
                <a:solidFill>
                  <a:srgbClr val="7D8056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7D8056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Have your final dress/suit fitting</a:t>
              </a:r>
              <a:endParaRPr sz="1300">
                <a:solidFill>
                  <a:srgbClr val="7D8056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7D8056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Make sure all the bridal party</a:t>
              </a:r>
              <a:endParaRPr sz="1300">
                <a:solidFill>
                  <a:srgbClr val="7D8056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7D8056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Decide on those must-have shots with your photographer</a:t>
              </a:r>
              <a:endParaRPr sz="1300">
                <a:solidFill>
                  <a:srgbClr val="7D8056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7D8056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Confirm all flowers and the delivery time and location with your </a:t>
              </a:r>
              <a:endParaRPr sz="1300">
                <a:solidFill>
                  <a:srgbClr val="7D8056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7D8056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florist</a:t>
              </a:r>
              <a:endParaRPr sz="1300">
                <a:solidFill>
                  <a:srgbClr val="7D8056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7D8056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Confirm your on-the-day wedding timeline with suppliers</a:t>
              </a:r>
              <a:endParaRPr sz="1300">
                <a:solidFill>
                  <a:srgbClr val="7D8056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