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Rubik Light"/>
      <p:regular r:id="rId6"/>
      <p:bold r:id="rId7"/>
      <p:italic r:id="rId8"/>
      <p:boldItalic r:id="rId9"/>
    </p:embeddedFont>
    <p:embeddedFont>
      <p:font typeface="Rubik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-bold.fntdata"/><Relationship Id="rId10" Type="http://schemas.openxmlformats.org/officeDocument/2006/relationships/font" Target="fonts/Rubik-regular.fntdata"/><Relationship Id="rId13" Type="http://schemas.openxmlformats.org/officeDocument/2006/relationships/font" Target="fonts/Rubik-boldItalic.fntdata"/><Relationship Id="rId12" Type="http://schemas.openxmlformats.org/officeDocument/2006/relationships/font" Target="fonts/Rubik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ubikLight-boldItalic.fntdata"/><Relationship Id="rId5" Type="http://schemas.openxmlformats.org/officeDocument/2006/relationships/slide" Target="slides/slide1.xml"/><Relationship Id="rId6" Type="http://schemas.openxmlformats.org/officeDocument/2006/relationships/font" Target="fonts/RubikLight-regular.fntdata"/><Relationship Id="rId7" Type="http://schemas.openxmlformats.org/officeDocument/2006/relationships/font" Target="fonts/RubikLight-bold.fntdata"/><Relationship Id="rId8" Type="http://schemas.openxmlformats.org/officeDocument/2006/relationships/font" Target="fonts/Rubik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219615" y="540785"/>
            <a:ext cx="2900400" cy="670806"/>
            <a:chOff x="2219615" y="540785"/>
            <a:chExt cx="2900400" cy="670806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2219615" y="540785"/>
              <a:ext cx="29004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100">
                  <a:solidFill>
                    <a:srgbClr val="33363B"/>
                  </a:solidFill>
                  <a:latin typeface="Rubik"/>
                  <a:ea typeface="Rubik"/>
                  <a:cs typeface="Rubik"/>
                  <a:sym typeface="Rubik"/>
                </a:rPr>
                <a:t>Alex Johnson</a:t>
              </a:r>
              <a:endParaRPr sz="3100">
                <a:solidFill>
                  <a:srgbClr val="33363B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2219615" y="1011491"/>
              <a:ext cx="29004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939292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Lead Software Developer</a:t>
              </a:r>
              <a:endParaRPr sz="1300">
                <a:solidFill>
                  <a:srgbClr val="939292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282675"/>
            <a:ext cx="1275900" cy="12759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5530453" y="383750"/>
            <a:ext cx="1808470" cy="963403"/>
            <a:chOff x="5391628" y="383750"/>
            <a:chExt cx="1808470" cy="963403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5412526" y="1204861"/>
              <a:ext cx="1787571" cy="142292"/>
              <a:chOff x="5412526" y="1204861"/>
              <a:chExt cx="1787571" cy="142292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5604397" y="1208553"/>
                <a:ext cx="15957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Denver, CO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pic>
            <p:nvPicPr>
              <p:cNvPr id="61" name="Google Shape;61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412526" y="1204861"/>
                <a:ext cx="86379" cy="115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" name="Google Shape;62;p13"/>
            <p:cNvGrpSpPr/>
            <p:nvPr/>
          </p:nvGrpSpPr>
          <p:grpSpPr>
            <a:xfrm>
              <a:off x="5391628" y="383750"/>
              <a:ext cx="1808470" cy="138600"/>
              <a:chOff x="5391628" y="383750"/>
              <a:chExt cx="1808470" cy="138600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5604397" y="383750"/>
                <a:ext cx="15957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alex@techresume.com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pic>
            <p:nvPicPr>
              <p:cNvPr id="64" name="Google Shape;64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391628" y="410309"/>
                <a:ext cx="128175" cy="854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" name="Google Shape;65;p13"/>
            <p:cNvGrpSpPr/>
            <p:nvPr/>
          </p:nvGrpSpPr>
          <p:grpSpPr>
            <a:xfrm>
              <a:off x="5398115" y="658684"/>
              <a:ext cx="1801982" cy="138600"/>
              <a:chOff x="5398115" y="658684"/>
              <a:chExt cx="1801982" cy="138600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5604397" y="658684"/>
                <a:ext cx="15957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321-456-7890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pic>
            <p:nvPicPr>
              <p:cNvPr id="67" name="Google Shape;67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398115" y="675305"/>
                <a:ext cx="115200" cy="105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8" name="Google Shape;68;p13"/>
            <p:cNvGrpSpPr/>
            <p:nvPr/>
          </p:nvGrpSpPr>
          <p:grpSpPr>
            <a:xfrm>
              <a:off x="5398115" y="933619"/>
              <a:ext cx="1801982" cy="138600"/>
              <a:chOff x="5398115" y="933619"/>
              <a:chExt cx="1801982" cy="138600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5604397" y="933619"/>
                <a:ext cx="15957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linkedin.com/in/alexjohnson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pic>
            <p:nvPicPr>
              <p:cNvPr id="70" name="Google Shape;70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398115" y="933679"/>
                <a:ext cx="115200" cy="115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1" name="Google Shape;71;p13"/>
          <p:cNvSpPr txBox="1"/>
          <p:nvPr/>
        </p:nvSpPr>
        <p:spPr>
          <a:xfrm>
            <a:off x="359997" y="1948651"/>
            <a:ext cx="68400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939292"/>
                </a:solidFill>
                <a:latin typeface="Rubik Light"/>
                <a:ea typeface="Rubik Light"/>
                <a:cs typeface="Rubik Light"/>
                <a:sym typeface="Rubik Light"/>
              </a:rPr>
              <a:t>Experienced and innovative Lead Software Developer with over 15 years of experience in creating and implementing cutting-edge software solutions to enhance business efficiency. Highly skilled in all phases of the software development lifecycle and comprehensive project management, from initial concept to final deployment. Consistently acknowledged as a proactive and adept leader, proficient in managing cross-functional teams in a high-speed, deadline-driven environment to ensure timely project completion within budget constraints.</a:t>
            </a:r>
            <a:endParaRPr sz="900">
              <a:solidFill>
                <a:srgbClr val="939292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72" name="Google Shape;72;p13"/>
          <p:cNvGrpSpPr/>
          <p:nvPr/>
        </p:nvGrpSpPr>
        <p:grpSpPr>
          <a:xfrm>
            <a:off x="358250" y="3131600"/>
            <a:ext cx="6155700" cy="1266750"/>
            <a:chOff x="358250" y="3131600"/>
            <a:chExt cx="6155700" cy="1266750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359998" y="3131600"/>
              <a:ext cx="22455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9C9B9B"/>
                  </a:solidFill>
                  <a:latin typeface="Rubik"/>
                  <a:ea typeface="Rubik"/>
                  <a:cs typeface="Rubik"/>
                  <a:sym typeface="Rubik"/>
                </a:rPr>
                <a:t>AREAS OF EXPERTISE</a:t>
              </a:r>
              <a:endParaRPr sz="1300">
                <a:solidFill>
                  <a:srgbClr val="9C9B9B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74" name="Google Shape;74;p13"/>
            <p:cNvGrpSpPr/>
            <p:nvPr/>
          </p:nvGrpSpPr>
          <p:grpSpPr>
            <a:xfrm>
              <a:off x="358250" y="3488200"/>
              <a:ext cx="6155700" cy="910150"/>
              <a:chOff x="358250" y="3488200"/>
              <a:chExt cx="6155700" cy="910150"/>
            </a:xfrm>
          </p:grpSpPr>
          <p:grpSp>
            <p:nvGrpSpPr>
              <p:cNvPr id="75" name="Google Shape;75;p13"/>
              <p:cNvGrpSpPr/>
              <p:nvPr/>
            </p:nvGrpSpPr>
            <p:grpSpPr>
              <a:xfrm>
                <a:off x="358250" y="3488201"/>
                <a:ext cx="1625400" cy="200100"/>
                <a:chOff x="358250" y="3488201"/>
                <a:chExt cx="1625400" cy="200100"/>
              </a:xfrm>
            </p:grpSpPr>
            <p:sp>
              <p:nvSpPr>
                <p:cNvPr id="76" name="Google Shape;76;p13"/>
                <p:cNvSpPr/>
                <p:nvPr/>
              </p:nvSpPr>
              <p:spPr>
                <a:xfrm>
                  <a:off x="358250" y="3488201"/>
                  <a:ext cx="1625400" cy="2001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3133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" name="Google Shape;77;p13"/>
                <p:cNvSpPr txBox="1"/>
                <p:nvPr/>
              </p:nvSpPr>
              <p:spPr>
                <a:xfrm>
                  <a:off x="436275" y="3495851"/>
                  <a:ext cx="14922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Project Management </a:t>
                  </a:r>
                  <a:endParaRPr sz="1200">
                    <a:solidFill>
                      <a:schemeClr val="lt1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</p:grpSp>
          <p:grpSp>
            <p:nvGrpSpPr>
              <p:cNvPr id="78" name="Google Shape;78;p13"/>
              <p:cNvGrpSpPr/>
              <p:nvPr/>
            </p:nvGrpSpPr>
            <p:grpSpPr>
              <a:xfrm>
                <a:off x="2032325" y="3488200"/>
                <a:ext cx="2011200" cy="200100"/>
                <a:chOff x="358250" y="3488200"/>
                <a:chExt cx="2011200" cy="200100"/>
              </a:xfrm>
            </p:grpSpPr>
            <p:sp>
              <p:nvSpPr>
                <p:cNvPr id="79" name="Google Shape;79;p13"/>
                <p:cNvSpPr/>
                <p:nvPr/>
              </p:nvSpPr>
              <p:spPr>
                <a:xfrm>
                  <a:off x="358250" y="3488200"/>
                  <a:ext cx="2011200" cy="2001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3133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" name="Google Shape;80;p13"/>
                <p:cNvSpPr txBox="1"/>
                <p:nvPr/>
              </p:nvSpPr>
              <p:spPr>
                <a:xfrm>
                  <a:off x="405700" y="3495850"/>
                  <a:ext cx="1916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Proficient Troubleshooting</a:t>
                  </a:r>
                  <a:endParaRPr sz="1200">
                    <a:solidFill>
                      <a:schemeClr val="lt1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</p:grpSp>
          <p:grpSp>
            <p:nvGrpSpPr>
              <p:cNvPr id="81" name="Google Shape;81;p13"/>
              <p:cNvGrpSpPr/>
              <p:nvPr/>
            </p:nvGrpSpPr>
            <p:grpSpPr>
              <a:xfrm>
                <a:off x="4092175" y="3488200"/>
                <a:ext cx="2194667" cy="200100"/>
                <a:chOff x="358242" y="3488200"/>
                <a:chExt cx="2009400" cy="200100"/>
              </a:xfrm>
            </p:grpSpPr>
            <p:sp>
              <p:nvSpPr>
                <p:cNvPr id="82" name="Google Shape;82;p13"/>
                <p:cNvSpPr/>
                <p:nvPr/>
              </p:nvSpPr>
              <p:spPr>
                <a:xfrm>
                  <a:off x="358242" y="3488200"/>
                  <a:ext cx="2009400" cy="2001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3133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" name="Google Shape;83;p13"/>
                <p:cNvSpPr txBox="1"/>
                <p:nvPr/>
              </p:nvSpPr>
              <p:spPr>
                <a:xfrm>
                  <a:off x="405700" y="3495850"/>
                  <a:ext cx="1916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Scrum &amp; Agile Methodologies</a:t>
                  </a:r>
                  <a:endParaRPr sz="1200">
                    <a:solidFill>
                      <a:schemeClr val="lt1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</p:grpSp>
          <p:grpSp>
            <p:nvGrpSpPr>
              <p:cNvPr id="84" name="Google Shape;84;p13"/>
              <p:cNvGrpSpPr/>
              <p:nvPr/>
            </p:nvGrpSpPr>
            <p:grpSpPr>
              <a:xfrm>
                <a:off x="358250" y="4198250"/>
                <a:ext cx="1742400" cy="200100"/>
                <a:chOff x="358250" y="3488200"/>
                <a:chExt cx="1742400" cy="200100"/>
              </a:xfrm>
            </p:grpSpPr>
            <p:sp>
              <p:nvSpPr>
                <p:cNvPr id="85" name="Google Shape;85;p13"/>
                <p:cNvSpPr/>
                <p:nvPr/>
              </p:nvSpPr>
              <p:spPr>
                <a:xfrm>
                  <a:off x="358250" y="3488200"/>
                  <a:ext cx="1742400" cy="2001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3133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" name="Google Shape;86;p13"/>
                <p:cNvSpPr txBox="1"/>
                <p:nvPr/>
              </p:nvSpPr>
              <p:spPr>
                <a:xfrm>
                  <a:off x="436275" y="3495850"/>
                  <a:ext cx="15960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Design &amp; Development</a:t>
                  </a:r>
                  <a:endParaRPr sz="1200">
                    <a:solidFill>
                      <a:schemeClr val="lt1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</p:grpSp>
          <p:grpSp>
            <p:nvGrpSpPr>
              <p:cNvPr id="87" name="Google Shape;87;p13"/>
              <p:cNvGrpSpPr/>
              <p:nvPr/>
            </p:nvGrpSpPr>
            <p:grpSpPr>
              <a:xfrm>
                <a:off x="358250" y="3843225"/>
                <a:ext cx="2431500" cy="200100"/>
                <a:chOff x="358250" y="3488200"/>
                <a:chExt cx="2431500" cy="200100"/>
              </a:xfrm>
            </p:grpSpPr>
            <p:sp>
              <p:nvSpPr>
                <p:cNvPr id="88" name="Google Shape;88;p13"/>
                <p:cNvSpPr/>
                <p:nvPr/>
              </p:nvSpPr>
              <p:spPr>
                <a:xfrm>
                  <a:off x="358250" y="3488200"/>
                  <a:ext cx="2431500" cy="2001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3133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13"/>
                <p:cNvSpPr txBox="1"/>
                <p:nvPr/>
              </p:nvSpPr>
              <p:spPr>
                <a:xfrm>
                  <a:off x="436275" y="3495850"/>
                  <a:ext cx="22722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Software Development Lifecycle</a:t>
                  </a:r>
                  <a:endParaRPr sz="1200">
                    <a:solidFill>
                      <a:schemeClr val="lt1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</p:grpSp>
          <p:grpSp>
            <p:nvGrpSpPr>
              <p:cNvPr id="90" name="Google Shape;90;p13"/>
              <p:cNvGrpSpPr/>
              <p:nvPr/>
            </p:nvGrpSpPr>
            <p:grpSpPr>
              <a:xfrm>
                <a:off x="2166725" y="4198250"/>
                <a:ext cx="2391300" cy="200100"/>
                <a:chOff x="358250" y="3488200"/>
                <a:chExt cx="2391300" cy="200100"/>
              </a:xfrm>
            </p:grpSpPr>
            <p:sp>
              <p:nvSpPr>
                <p:cNvPr id="91" name="Google Shape;91;p13"/>
                <p:cNvSpPr/>
                <p:nvPr/>
              </p:nvSpPr>
              <p:spPr>
                <a:xfrm>
                  <a:off x="358250" y="3488200"/>
                  <a:ext cx="2391300" cy="2001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3133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" name="Google Shape;92;p13"/>
                <p:cNvSpPr txBox="1"/>
                <p:nvPr/>
              </p:nvSpPr>
              <p:spPr>
                <a:xfrm>
                  <a:off x="436275" y="3495850"/>
                  <a:ext cx="22455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Technical Process Improvement</a:t>
                  </a:r>
                  <a:endParaRPr sz="1200">
                    <a:solidFill>
                      <a:schemeClr val="lt1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</p:grpSp>
          <p:grpSp>
            <p:nvGrpSpPr>
              <p:cNvPr id="93" name="Google Shape;93;p13"/>
              <p:cNvGrpSpPr/>
              <p:nvPr/>
            </p:nvGrpSpPr>
            <p:grpSpPr>
              <a:xfrm>
                <a:off x="2834750" y="3843225"/>
                <a:ext cx="2380800" cy="200100"/>
                <a:chOff x="358250" y="3488200"/>
                <a:chExt cx="2380800" cy="200100"/>
              </a:xfrm>
            </p:grpSpPr>
            <p:sp>
              <p:nvSpPr>
                <p:cNvPr id="94" name="Google Shape;94;p13"/>
                <p:cNvSpPr/>
                <p:nvPr/>
              </p:nvSpPr>
              <p:spPr>
                <a:xfrm>
                  <a:off x="358250" y="3488200"/>
                  <a:ext cx="2380800" cy="2001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3133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" name="Google Shape;95;p13"/>
                <p:cNvSpPr txBox="1"/>
                <p:nvPr/>
              </p:nvSpPr>
              <p:spPr>
                <a:xfrm>
                  <a:off x="436275" y="3495850"/>
                  <a:ext cx="22071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Team Leadership &amp; Supervision</a:t>
                  </a:r>
                  <a:endParaRPr sz="1200">
                    <a:solidFill>
                      <a:schemeClr val="lt1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</p:grpSp>
          <p:grpSp>
            <p:nvGrpSpPr>
              <p:cNvPr id="96" name="Google Shape;96;p13"/>
              <p:cNvGrpSpPr/>
              <p:nvPr/>
            </p:nvGrpSpPr>
            <p:grpSpPr>
              <a:xfrm>
                <a:off x="5260550" y="3843225"/>
                <a:ext cx="1253400" cy="200100"/>
                <a:chOff x="358250" y="3488200"/>
                <a:chExt cx="1253400" cy="200100"/>
              </a:xfrm>
            </p:grpSpPr>
            <p:sp>
              <p:nvSpPr>
                <p:cNvPr id="97" name="Google Shape;97;p13"/>
                <p:cNvSpPr/>
                <p:nvPr/>
              </p:nvSpPr>
              <p:spPr>
                <a:xfrm>
                  <a:off x="358250" y="3488200"/>
                  <a:ext cx="1253400" cy="2001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3133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" name="Google Shape;98;p13"/>
                <p:cNvSpPr txBox="1"/>
                <p:nvPr/>
              </p:nvSpPr>
              <p:spPr>
                <a:xfrm>
                  <a:off x="406950" y="3495850"/>
                  <a:ext cx="11562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Web Application</a:t>
                  </a:r>
                  <a:endParaRPr sz="1200">
                    <a:solidFill>
                      <a:schemeClr val="lt1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</p:grpSp>
        </p:grpSp>
      </p:grpSp>
      <p:sp>
        <p:nvSpPr>
          <p:cNvPr id="99" name="Google Shape;99;p13"/>
          <p:cNvSpPr txBox="1"/>
          <p:nvPr/>
        </p:nvSpPr>
        <p:spPr>
          <a:xfrm>
            <a:off x="359998" y="4767750"/>
            <a:ext cx="2245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9C9B9B"/>
                </a:solidFill>
                <a:latin typeface="Rubik"/>
                <a:ea typeface="Rubik"/>
                <a:cs typeface="Rubik"/>
                <a:sym typeface="Rubik"/>
              </a:rPr>
              <a:t>WORK EXPERIENCE</a:t>
            </a:r>
            <a:endParaRPr sz="1300">
              <a:solidFill>
                <a:srgbClr val="9C9B9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359998" y="5090363"/>
            <a:ext cx="6840277" cy="1393412"/>
            <a:chOff x="359998" y="5090363"/>
            <a:chExt cx="6840277" cy="1393412"/>
          </a:xfrm>
        </p:grpSpPr>
        <p:grpSp>
          <p:nvGrpSpPr>
            <p:cNvPr id="101" name="Google Shape;101;p13"/>
            <p:cNvGrpSpPr/>
            <p:nvPr/>
          </p:nvGrpSpPr>
          <p:grpSpPr>
            <a:xfrm>
              <a:off x="359998" y="5090363"/>
              <a:ext cx="6840000" cy="511250"/>
              <a:chOff x="359998" y="5090363"/>
              <a:chExt cx="6840000" cy="511250"/>
            </a:xfrm>
          </p:grpSpPr>
          <p:sp>
            <p:nvSpPr>
              <p:cNvPr id="102" name="Google Shape;102;p13"/>
              <p:cNvSpPr txBox="1"/>
              <p:nvPr/>
            </p:nvSpPr>
            <p:spPr>
              <a:xfrm>
                <a:off x="4954498" y="5090363"/>
                <a:ext cx="2245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05/2015 - Present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grpSp>
            <p:nvGrpSpPr>
              <p:cNvPr id="103" name="Google Shape;103;p13"/>
              <p:cNvGrpSpPr/>
              <p:nvPr/>
            </p:nvGrpSpPr>
            <p:grpSpPr>
              <a:xfrm>
                <a:off x="359998" y="5090363"/>
                <a:ext cx="2245500" cy="511250"/>
                <a:chOff x="359998" y="5090363"/>
                <a:chExt cx="2245500" cy="511250"/>
              </a:xfrm>
            </p:grpSpPr>
            <p:sp>
              <p:nvSpPr>
                <p:cNvPr id="104" name="Google Shape;104;p13"/>
                <p:cNvSpPr txBox="1"/>
                <p:nvPr/>
              </p:nvSpPr>
              <p:spPr>
                <a:xfrm>
                  <a:off x="359998" y="5090363"/>
                  <a:ext cx="2245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900">
                      <a:solidFill>
                        <a:srgbClr val="33363B"/>
                      </a:solidFill>
                      <a:latin typeface="Rubik"/>
                      <a:ea typeface="Rubik"/>
                      <a:cs typeface="Rubik"/>
                      <a:sym typeface="Rubik"/>
                    </a:rPr>
                    <a:t>Lead Software Developer         </a:t>
                  </a:r>
                  <a:endParaRPr b="1" sz="900">
                    <a:solidFill>
                      <a:srgbClr val="33363B"/>
                    </a:solidFill>
                    <a:latin typeface="Rubik"/>
                    <a:ea typeface="Rubik"/>
                    <a:cs typeface="Rubik"/>
                    <a:sym typeface="Rubik"/>
                  </a:endParaRPr>
                </a:p>
              </p:txBody>
            </p:sp>
            <p:sp>
              <p:nvSpPr>
                <p:cNvPr id="105" name="Google Shape;105;p13"/>
                <p:cNvSpPr txBox="1"/>
                <p:nvPr/>
              </p:nvSpPr>
              <p:spPr>
                <a:xfrm>
                  <a:off x="359998" y="5276688"/>
                  <a:ext cx="2245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3363B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NovaTech Solutions, Inc.</a:t>
                  </a:r>
                  <a:endParaRPr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  <p:sp>
              <p:nvSpPr>
                <p:cNvPr id="106" name="Google Shape;106;p13"/>
                <p:cNvSpPr txBox="1"/>
                <p:nvPr/>
              </p:nvSpPr>
              <p:spPr>
                <a:xfrm>
                  <a:off x="359998" y="5463013"/>
                  <a:ext cx="2245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3363B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Denver, CO</a:t>
                  </a:r>
                  <a:endParaRPr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</p:grpSp>
        </p:grpSp>
        <p:grpSp>
          <p:nvGrpSpPr>
            <p:cNvPr id="107" name="Google Shape;107;p13"/>
            <p:cNvGrpSpPr/>
            <p:nvPr/>
          </p:nvGrpSpPr>
          <p:grpSpPr>
            <a:xfrm>
              <a:off x="362150" y="5807800"/>
              <a:ext cx="6838125" cy="318600"/>
              <a:chOff x="362150" y="5807800"/>
              <a:chExt cx="6838125" cy="318600"/>
            </a:xfrm>
          </p:grpSpPr>
          <p:sp>
            <p:nvSpPr>
              <p:cNvPr id="108" name="Google Shape;108;p13"/>
              <p:cNvSpPr txBox="1"/>
              <p:nvPr/>
            </p:nvSpPr>
            <p:spPr>
              <a:xfrm>
                <a:off x="500975" y="5807800"/>
                <a:ext cx="6699300" cy="31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Led and mentored a team of 6 junior developers in creating a comprehensive upgrade to the company's software suite, resulting 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in enhanced user satisfaction and a 40% revenue increase within a year.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362150" y="5858525"/>
                <a:ext cx="48000" cy="48000"/>
              </a:xfrm>
              <a:prstGeom prst="ellipse">
                <a:avLst/>
              </a:prstGeom>
              <a:solidFill>
                <a:srgbClr val="333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" name="Google Shape;110;p13"/>
            <p:cNvGrpSpPr/>
            <p:nvPr/>
          </p:nvGrpSpPr>
          <p:grpSpPr>
            <a:xfrm>
              <a:off x="362150" y="6157525"/>
              <a:ext cx="6838125" cy="138600"/>
              <a:chOff x="362150" y="5807800"/>
              <a:chExt cx="6838125" cy="138600"/>
            </a:xfrm>
          </p:grpSpPr>
          <p:sp>
            <p:nvSpPr>
              <p:cNvPr id="111" name="Google Shape;111;p13"/>
              <p:cNvSpPr txBox="1"/>
              <p:nvPr/>
            </p:nvSpPr>
            <p:spPr>
              <a:xfrm>
                <a:off x="500975" y="5807800"/>
                <a:ext cx="6699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Efficiently resolved simple and intricate technological issues across various projects, achieving a 97% customer satisfaction rate.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362150" y="5858525"/>
                <a:ext cx="48000" cy="48000"/>
              </a:xfrm>
              <a:prstGeom prst="ellipse">
                <a:avLst/>
              </a:prstGeom>
              <a:solidFill>
                <a:srgbClr val="333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" name="Google Shape;113;p13"/>
            <p:cNvGrpSpPr/>
            <p:nvPr/>
          </p:nvGrpSpPr>
          <p:grpSpPr>
            <a:xfrm>
              <a:off x="362150" y="6345175"/>
              <a:ext cx="6838125" cy="138600"/>
              <a:chOff x="362150" y="5807800"/>
              <a:chExt cx="6838125" cy="138600"/>
            </a:xfrm>
          </p:grpSpPr>
          <p:sp>
            <p:nvSpPr>
              <p:cNvPr id="114" name="Google Shape;114;p13"/>
              <p:cNvSpPr txBox="1"/>
              <p:nvPr/>
            </p:nvSpPr>
            <p:spPr>
              <a:xfrm>
                <a:off x="500975" y="5807800"/>
                <a:ext cx="6699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Improved application features to effectively eliminate bugs and optimize overall performance, reliability, and efficiency.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362150" y="5858525"/>
                <a:ext cx="48000" cy="48000"/>
              </a:xfrm>
              <a:prstGeom prst="ellipse">
                <a:avLst/>
              </a:prstGeom>
              <a:solidFill>
                <a:srgbClr val="333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6" name="Google Shape;116;p13"/>
          <p:cNvGrpSpPr/>
          <p:nvPr/>
        </p:nvGrpSpPr>
        <p:grpSpPr>
          <a:xfrm>
            <a:off x="359998" y="6695635"/>
            <a:ext cx="6840277" cy="1573500"/>
            <a:chOff x="359998" y="6695635"/>
            <a:chExt cx="6840277" cy="1573500"/>
          </a:xfrm>
        </p:grpSpPr>
        <p:grpSp>
          <p:nvGrpSpPr>
            <p:cNvPr id="117" name="Google Shape;117;p13"/>
            <p:cNvGrpSpPr/>
            <p:nvPr/>
          </p:nvGrpSpPr>
          <p:grpSpPr>
            <a:xfrm>
              <a:off x="359998" y="6695635"/>
              <a:ext cx="6840277" cy="1385900"/>
              <a:chOff x="359998" y="5090363"/>
              <a:chExt cx="6840277" cy="1385900"/>
            </a:xfrm>
          </p:grpSpPr>
          <p:grpSp>
            <p:nvGrpSpPr>
              <p:cNvPr id="118" name="Google Shape;118;p13"/>
              <p:cNvGrpSpPr/>
              <p:nvPr/>
            </p:nvGrpSpPr>
            <p:grpSpPr>
              <a:xfrm>
                <a:off x="359998" y="5090363"/>
                <a:ext cx="6840000" cy="511250"/>
                <a:chOff x="359998" y="5090363"/>
                <a:chExt cx="6840000" cy="511250"/>
              </a:xfrm>
            </p:grpSpPr>
            <p:sp>
              <p:nvSpPr>
                <p:cNvPr id="119" name="Google Shape;119;p13"/>
                <p:cNvSpPr txBox="1"/>
                <p:nvPr/>
              </p:nvSpPr>
              <p:spPr>
                <a:xfrm>
                  <a:off x="4954498" y="5090363"/>
                  <a:ext cx="2245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3363B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03/2012 - 04/2015</a:t>
                  </a:r>
                  <a:endParaRPr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  <p:grpSp>
              <p:nvGrpSpPr>
                <p:cNvPr id="120" name="Google Shape;120;p13"/>
                <p:cNvGrpSpPr/>
                <p:nvPr/>
              </p:nvGrpSpPr>
              <p:grpSpPr>
                <a:xfrm>
                  <a:off x="359998" y="5090363"/>
                  <a:ext cx="2245500" cy="511250"/>
                  <a:chOff x="359998" y="5090363"/>
                  <a:chExt cx="2245500" cy="511250"/>
                </a:xfrm>
              </p:grpSpPr>
              <p:sp>
                <p:nvSpPr>
                  <p:cNvPr id="121" name="Google Shape;121;p13"/>
                  <p:cNvSpPr txBox="1"/>
                  <p:nvPr/>
                </p:nvSpPr>
                <p:spPr>
                  <a:xfrm>
                    <a:off x="359998" y="5090363"/>
                    <a:ext cx="22455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uk" sz="900">
                        <a:solidFill>
                          <a:srgbClr val="33363B"/>
                        </a:solidFill>
                        <a:latin typeface="Rubik"/>
                        <a:ea typeface="Rubik"/>
                        <a:cs typeface="Rubik"/>
                        <a:sym typeface="Rubik"/>
                      </a:rPr>
                      <a:t>Software Engineer / Team Lead </a:t>
                    </a:r>
                    <a:endParaRPr b="1" sz="900">
                      <a:solidFill>
                        <a:srgbClr val="33363B"/>
                      </a:solidFill>
                      <a:latin typeface="Rubik"/>
                      <a:ea typeface="Rubik"/>
                      <a:cs typeface="Rubik"/>
                      <a:sym typeface="Rubik"/>
                    </a:endParaRPr>
                  </a:p>
                </p:txBody>
              </p:sp>
              <p:sp>
                <p:nvSpPr>
                  <p:cNvPr id="122" name="Google Shape;122;p13"/>
                  <p:cNvSpPr txBox="1"/>
                  <p:nvPr/>
                </p:nvSpPr>
                <p:spPr>
                  <a:xfrm>
                    <a:off x="359998" y="5276688"/>
                    <a:ext cx="22455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33363B"/>
                        </a:solidFill>
                        <a:latin typeface="Rubik Light"/>
                        <a:ea typeface="Rubik Light"/>
                        <a:cs typeface="Rubik Light"/>
                        <a:sym typeface="Rubik Light"/>
                      </a:rPr>
                      <a:t>AlphaTech Innovations</a:t>
                    </a:r>
                    <a:endParaRPr sz="900">
                      <a:solidFill>
                        <a:srgbClr val="33363B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endParaRPr>
                  </a:p>
                </p:txBody>
              </p:sp>
              <p:sp>
                <p:nvSpPr>
                  <p:cNvPr id="123" name="Google Shape;123;p13"/>
                  <p:cNvSpPr txBox="1"/>
                  <p:nvPr/>
                </p:nvSpPr>
                <p:spPr>
                  <a:xfrm>
                    <a:off x="359998" y="5463013"/>
                    <a:ext cx="22455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33363B"/>
                        </a:solidFill>
                        <a:latin typeface="Rubik Light"/>
                        <a:ea typeface="Rubik Light"/>
                        <a:cs typeface="Rubik Light"/>
                        <a:sym typeface="Rubik Light"/>
                      </a:rPr>
                      <a:t>Denver, CO</a:t>
                    </a:r>
                    <a:endParaRPr sz="900">
                      <a:solidFill>
                        <a:srgbClr val="33363B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endParaRPr>
                  </a:p>
                </p:txBody>
              </p:sp>
            </p:grpSp>
          </p:grpSp>
          <p:grpSp>
            <p:nvGrpSpPr>
              <p:cNvPr id="124" name="Google Shape;124;p13"/>
              <p:cNvGrpSpPr/>
              <p:nvPr/>
            </p:nvGrpSpPr>
            <p:grpSpPr>
              <a:xfrm>
                <a:off x="362150" y="5807800"/>
                <a:ext cx="6838125" cy="138600"/>
                <a:chOff x="362150" y="5807800"/>
                <a:chExt cx="6838125" cy="138600"/>
              </a:xfrm>
            </p:grpSpPr>
            <p:sp>
              <p:nvSpPr>
                <p:cNvPr id="125" name="Google Shape;125;p13"/>
                <p:cNvSpPr txBox="1"/>
                <p:nvPr/>
              </p:nvSpPr>
              <p:spPr>
                <a:xfrm>
                  <a:off x="500975" y="5807800"/>
                  <a:ext cx="66993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3363B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Delivered prompt solutions and proactive troubleshooting to swiftly address subtle and complex issues as the Team Lead.</a:t>
                  </a:r>
                  <a:endParaRPr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  <p:sp>
              <p:nvSpPr>
                <p:cNvPr id="126" name="Google Shape;126;p13"/>
                <p:cNvSpPr/>
                <p:nvPr/>
              </p:nvSpPr>
              <p:spPr>
                <a:xfrm>
                  <a:off x="362150" y="5858525"/>
                  <a:ext cx="48000" cy="48000"/>
                </a:xfrm>
                <a:prstGeom prst="ellipse">
                  <a:avLst/>
                </a:prstGeom>
                <a:solidFill>
                  <a:srgbClr val="3336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7" name="Google Shape;127;p13"/>
              <p:cNvGrpSpPr/>
              <p:nvPr/>
            </p:nvGrpSpPr>
            <p:grpSpPr>
              <a:xfrm>
                <a:off x="362150" y="5982713"/>
                <a:ext cx="6838125" cy="138600"/>
                <a:chOff x="362150" y="5632988"/>
                <a:chExt cx="6838125" cy="138600"/>
              </a:xfrm>
            </p:grpSpPr>
            <p:sp>
              <p:nvSpPr>
                <p:cNvPr id="128" name="Google Shape;128;p13"/>
                <p:cNvSpPr txBox="1"/>
                <p:nvPr/>
              </p:nvSpPr>
              <p:spPr>
                <a:xfrm>
                  <a:off x="500975" y="5632988"/>
                  <a:ext cx="66993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3363B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Documented all supported systems and applications to effectively train new and existing team members.</a:t>
                  </a:r>
                  <a:endParaRPr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  <p:sp>
              <p:nvSpPr>
                <p:cNvPr id="129" name="Google Shape;129;p13"/>
                <p:cNvSpPr/>
                <p:nvPr/>
              </p:nvSpPr>
              <p:spPr>
                <a:xfrm>
                  <a:off x="362150" y="5683713"/>
                  <a:ext cx="48000" cy="48000"/>
                </a:xfrm>
                <a:prstGeom prst="ellipse">
                  <a:avLst/>
                </a:prstGeom>
                <a:solidFill>
                  <a:srgbClr val="3336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0" name="Google Shape;130;p13"/>
              <p:cNvGrpSpPr/>
              <p:nvPr/>
            </p:nvGrpSpPr>
            <p:grpSpPr>
              <a:xfrm>
                <a:off x="362150" y="6157663"/>
                <a:ext cx="6838125" cy="318600"/>
                <a:chOff x="362150" y="5620288"/>
                <a:chExt cx="6838125" cy="318600"/>
              </a:xfrm>
            </p:grpSpPr>
            <p:sp>
              <p:nvSpPr>
                <p:cNvPr id="131" name="Google Shape;131;p13"/>
                <p:cNvSpPr txBox="1"/>
                <p:nvPr/>
              </p:nvSpPr>
              <p:spPr>
                <a:xfrm>
                  <a:off x="500975" y="5620288"/>
                  <a:ext cx="6699300" cy="31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3363B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Identified improvement areas by periodically reviewing the current company systems to consistently enhance business </a:t>
                  </a:r>
                  <a:endParaRPr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33363B"/>
                      </a:solidFill>
                      <a:latin typeface="Rubik Light"/>
                      <a:ea typeface="Rubik Light"/>
                      <a:cs typeface="Rubik Light"/>
                      <a:sym typeface="Rubik Light"/>
                    </a:rPr>
                    <a:t>efficiency.</a:t>
                  </a:r>
                  <a:endParaRPr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endParaRPr>
                </a:p>
              </p:txBody>
            </p:sp>
            <p:sp>
              <p:nvSpPr>
                <p:cNvPr id="132" name="Google Shape;132;p13"/>
                <p:cNvSpPr/>
                <p:nvPr/>
              </p:nvSpPr>
              <p:spPr>
                <a:xfrm>
                  <a:off x="362150" y="5671013"/>
                  <a:ext cx="48000" cy="48000"/>
                </a:xfrm>
                <a:prstGeom prst="ellipse">
                  <a:avLst/>
                </a:prstGeom>
                <a:solidFill>
                  <a:srgbClr val="3336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3" name="Google Shape;133;p13"/>
            <p:cNvGrpSpPr/>
            <p:nvPr/>
          </p:nvGrpSpPr>
          <p:grpSpPr>
            <a:xfrm>
              <a:off x="362150" y="8130535"/>
              <a:ext cx="6838125" cy="138600"/>
              <a:chOff x="362150" y="5632988"/>
              <a:chExt cx="6838125" cy="138600"/>
            </a:xfrm>
          </p:grpSpPr>
          <p:sp>
            <p:nvSpPr>
              <p:cNvPr id="134" name="Google Shape;134;p13"/>
              <p:cNvSpPr txBox="1"/>
              <p:nvPr/>
            </p:nvSpPr>
            <p:spPr>
              <a:xfrm>
                <a:off x="500975" y="5632988"/>
                <a:ext cx="6699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Developed and applied strategic methodologies to analyze client databases and create mapping specifications efficiently.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362150" y="5683713"/>
                <a:ext cx="48000" cy="48000"/>
              </a:xfrm>
              <a:prstGeom prst="ellipse">
                <a:avLst/>
              </a:prstGeom>
              <a:solidFill>
                <a:srgbClr val="3336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6" name="Google Shape;136;p13"/>
          <p:cNvSpPr txBox="1"/>
          <p:nvPr/>
        </p:nvSpPr>
        <p:spPr>
          <a:xfrm>
            <a:off x="359998" y="8586650"/>
            <a:ext cx="2245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rgbClr val="9C9B9B"/>
                </a:solidFill>
                <a:latin typeface="Rubik"/>
                <a:ea typeface="Rubik"/>
                <a:cs typeface="Rubik"/>
                <a:sym typeface="Rubik"/>
              </a:rPr>
              <a:t>EDUCATION</a:t>
            </a:r>
            <a:endParaRPr sz="1300">
              <a:solidFill>
                <a:srgbClr val="9C9B9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37" name="Google Shape;137;p13"/>
          <p:cNvGrpSpPr/>
          <p:nvPr/>
        </p:nvGrpSpPr>
        <p:grpSpPr>
          <a:xfrm>
            <a:off x="358250" y="8919250"/>
            <a:ext cx="3116350" cy="1216250"/>
            <a:chOff x="358250" y="8919250"/>
            <a:chExt cx="3116350" cy="1216250"/>
          </a:xfrm>
        </p:grpSpPr>
        <p:grpSp>
          <p:nvGrpSpPr>
            <p:cNvPr id="138" name="Google Shape;138;p13"/>
            <p:cNvGrpSpPr/>
            <p:nvPr/>
          </p:nvGrpSpPr>
          <p:grpSpPr>
            <a:xfrm>
              <a:off x="359956" y="8919250"/>
              <a:ext cx="2900288" cy="511250"/>
              <a:chOff x="359998" y="5090363"/>
              <a:chExt cx="2245500" cy="511250"/>
            </a:xfrm>
          </p:grpSpPr>
          <p:sp>
            <p:nvSpPr>
              <p:cNvPr id="139" name="Google Shape;139;p13"/>
              <p:cNvSpPr txBox="1"/>
              <p:nvPr/>
            </p:nvSpPr>
            <p:spPr>
              <a:xfrm>
                <a:off x="359998" y="5090363"/>
                <a:ext cx="2245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33363B"/>
                    </a:solidFill>
                    <a:latin typeface="Rubik"/>
                    <a:ea typeface="Rubik"/>
                    <a:cs typeface="Rubik"/>
                    <a:sym typeface="Rubik"/>
                  </a:rPr>
                  <a:t>Master of Science in Computer Science</a:t>
                </a:r>
                <a:endParaRPr b="1" sz="900">
                  <a:solidFill>
                    <a:srgbClr val="33363B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140" name="Google Shape;140;p13"/>
              <p:cNvSpPr txBox="1"/>
              <p:nvPr/>
            </p:nvSpPr>
            <p:spPr>
              <a:xfrm>
                <a:off x="359998" y="5276688"/>
                <a:ext cx="2245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University of Colorado Boulder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359998" y="5463013"/>
                <a:ext cx="2245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08/2004 - 05/2006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  <p:grpSp>
          <p:nvGrpSpPr>
            <p:cNvPr id="142" name="Google Shape;142;p13"/>
            <p:cNvGrpSpPr/>
            <p:nvPr/>
          </p:nvGrpSpPr>
          <p:grpSpPr>
            <a:xfrm>
              <a:off x="358250" y="9636674"/>
              <a:ext cx="3116350" cy="498826"/>
              <a:chOff x="358250" y="9636674"/>
              <a:chExt cx="3116350" cy="498826"/>
            </a:xfrm>
          </p:grpSpPr>
          <p:sp>
            <p:nvSpPr>
              <p:cNvPr id="143" name="Google Shape;143;p13"/>
              <p:cNvSpPr txBox="1"/>
              <p:nvPr/>
            </p:nvSpPr>
            <p:spPr>
              <a:xfrm>
                <a:off x="360000" y="9636674"/>
                <a:ext cx="3114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Specialization: Software Engineering and AI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44" name="Google Shape;144;p13"/>
              <p:cNvSpPr txBox="1"/>
              <p:nvPr/>
            </p:nvSpPr>
            <p:spPr>
              <a:xfrm>
                <a:off x="358250" y="9816787"/>
                <a:ext cx="3114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Thesis: "Optimizing Machine Learning Algorithms"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358250" y="9996900"/>
                <a:ext cx="3114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GPA: 3.9/4.0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</p:grpSp>
      <p:grpSp>
        <p:nvGrpSpPr>
          <p:cNvPr id="146" name="Google Shape;146;p13"/>
          <p:cNvGrpSpPr/>
          <p:nvPr/>
        </p:nvGrpSpPr>
        <p:grpSpPr>
          <a:xfrm>
            <a:off x="3993079" y="8919250"/>
            <a:ext cx="3193746" cy="1216250"/>
            <a:chOff x="358240" y="8919250"/>
            <a:chExt cx="3193746" cy="1216250"/>
          </a:xfrm>
        </p:grpSpPr>
        <p:grpSp>
          <p:nvGrpSpPr>
            <p:cNvPr id="147" name="Google Shape;147;p13"/>
            <p:cNvGrpSpPr/>
            <p:nvPr/>
          </p:nvGrpSpPr>
          <p:grpSpPr>
            <a:xfrm>
              <a:off x="359956" y="8919250"/>
              <a:ext cx="2900288" cy="511250"/>
              <a:chOff x="359998" y="5090363"/>
              <a:chExt cx="2245500" cy="511250"/>
            </a:xfrm>
          </p:grpSpPr>
          <p:sp>
            <p:nvSpPr>
              <p:cNvPr id="148" name="Google Shape;148;p13"/>
              <p:cNvSpPr txBox="1"/>
              <p:nvPr/>
            </p:nvSpPr>
            <p:spPr>
              <a:xfrm>
                <a:off x="359998" y="5090363"/>
                <a:ext cx="2245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33363B"/>
                    </a:solidFill>
                    <a:latin typeface="Rubik"/>
                    <a:ea typeface="Rubik"/>
                    <a:cs typeface="Rubik"/>
                    <a:sym typeface="Rubik"/>
                  </a:rPr>
                  <a:t>Bachelor of Science in Computer Science</a:t>
                </a:r>
                <a:endParaRPr b="1" sz="900">
                  <a:solidFill>
                    <a:srgbClr val="33363B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149" name="Google Shape;149;p13"/>
              <p:cNvSpPr txBox="1"/>
              <p:nvPr/>
            </p:nvSpPr>
            <p:spPr>
              <a:xfrm>
                <a:off x="359998" y="5276688"/>
                <a:ext cx="2245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Colorado State University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50" name="Google Shape;150;p13"/>
              <p:cNvSpPr txBox="1"/>
              <p:nvPr/>
            </p:nvSpPr>
            <p:spPr>
              <a:xfrm>
                <a:off x="359998" y="5463013"/>
                <a:ext cx="2245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08/2000 - 05/2004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  <p:grpSp>
          <p:nvGrpSpPr>
            <p:cNvPr id="151" name="Google Shape;151;p13"/>
            <p:cNvGrpSpPr/>
            <p:nvPr/>
          </p:nvGrpSpPr>
          <p:grpSpPr>
            <a:xfrm>
              <a:off x="358240" y="9636675"/>
              <a:ext cx="3193746" cy="498825"/>
              <a:chOff x="358240" y="9636675"/>
              <a:chExt cx="3193746" cy="498825"/>
            </a:xfrm>
          </p:grpSpPr>
          <p:sp>
            <p:nvSpPr>
              <p:cNvPr id="152" name="Google Shape;152;p13"/>
              <p:cNvSpPr txBox="1"/>
              <p:nvPr/>
            </p:nvSpPr>
            <p:spPr>
              <a:xfrm>
                <a:off x="359987" y="9636675"/>
                <a:ext cx="3192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Minor: Mathematics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53" name="Google Shape;153;p13"/>
              <p:cNvSpPr txBox="1"/>
              <p:nvPr/>
            </p:nvSpPr>
            <p:spPr>
              <a:xfrm>
                <a:off x="358240" y="9816775"/>
                <a:ext cx="3192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Senior Project: "Real-Time Web Application for Environmental"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54" name="Google Shape;154;p13"/>
              <p:cNvSpPr txBox="1"/>
              <p:nvPr/>
            </p:nvSpPr>
            <p:spPr>
              <a:xfrm>
                <a:off x="358240" y="9996900"/>
                <a:ext cx="31920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33363B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GPA: 3.8/4.0</a:t>
                </a:r>
                <a:endParaRPr sz="900">
                  <a:solidFill>
                    <a:srgbClr val="33363B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