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692000" cx="7560000"/>
  <p:notesSz cx="6858000" cy="9144000"/>
  <p:embeddedFontLst>
    <p:embeddedFont>
      <p:font typeface="Inter"/>
      <p:regular r:id="rId20"/>
      <p:bold r:id="rId21"/>
      <p:italic r:id="rId22"/>
      <p:boldItalic r:id="rId23"/>
    </p:embeddedFont>
    <p:embeddedFont>
      <p:font typeface="Open Sans SemiBold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Open Sans Medium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FC2121-A574-4D07-B157-9E67590CADAB}">
  <a:tblStyle styleId="{42FC2121-A574-4D07-B157-9E67590CA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Inter-italic.fntdata"/><Relationship Id="rId21" Type="http://schemas.openxmlformats.org/officeDocument/2006/relationships/font" Target="fonts/Inter-bold.fntdata"/><Relationship Id="rId24" Type="http://schemas.openxmlformats.org/officeDocument/2006/relationships/font" Target="fonts/OpenSansSemiBold-regular.fntdata"/><Relationship Id="rId23" Type="http://schemas.openxmlformats.org/officeDocument/2006/relationships/font" Target="fonts/Inter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italic.fntdata"/><Relationship Id="rId25" Type="http://schemas.openxmlformats.org/officeDocument/2006/relationships/font" Target="fonts/OpenSansSemiBold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OpenSa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33" Type="http://schemas.openxmlformats.org/officeDocument/2006/relationships/font" Target="fonts/OpenSansMedium-bold.fntdata"/><Relationship Id="rId10" Type="http://schemas.openxmlformats.org/officeDocument/2006/relationships/slide" Target="slides/slide5.xml"/><Relationship Id="rId32" Type="http://schemas.openxmlformats.org/officeDocument/2006/relationships/font" Target="fonts/OpenSansMedium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Medium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24b8dda11_1_10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24b8dda1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24b8dda11_1_1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24b8dda11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24b8dda11_1_1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24b8dda11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c9f11ab46_1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c9f11ab4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c9f11ab46_1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c9f11ab4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24b8dda11_1_2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24b8dda1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24b8dda11_1_3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24b8dda11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24b8dda11_1_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24b8dda1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24b8dda11_1_5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24b8dda11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24b8dda11_1_6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24b8dda11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24b8dda11_1_7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24b8dda11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24b8dda11_1_8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24b8dda11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24b8dda11_1_9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24b8dda11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9" name="Google Shape;9;p1" title="Small-Business-Plan.png"/>
          <p:cNvPicPr preferRelativeResize="0"/>
          <p:nvPr/>
        </p:nvPicPr>
        <p:blipFill rotWithShape="1">
          <a:blip r:embed="rId1">
            <a:alphaModFix/>
          </a:blip>
          <a:srcRect b="109" l="11046" r="11053" t="119"/>
          <a:stretch/>
        </p:blipFill>
        <p:spPr>
          <a:xfrm>
            <a:off x="0" y="0"/>
            <a:ext cx="450000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Ресурс 1@2x.png"/>
          <p:cNvPicPr preferRelativeResize="0"/>
          <p:nvPr/>
        </p:nvPicPr>
        <p:blipFill rotWithShape="1">
          <a:blip r:embed="rId2">
            <a:alphaModFix amt="15000"/>
          </a:blip>
          <a:srcRect b="0" l="-17727" r="44170" t="0"/>
          <a:stretch/>
        </p:blipFill>
        <p:spPr>
          <a:xfrm>
            <a:off x="4315125" y="7949300"/>
            <a:ext cx="3244875" cy="2742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title="u8953733165_A_professional_busin.png"/>
          <p:cNvPicPr preferRelativeResize="0"/>
          <p:nvPr/>
        </p:nvPicPr>
        <p:blipFill rotWithShape="1">
          <a:blip r:embed="rId3">
            <a:alphaModFix/>
          </a:blip>
          <a:srcRect b="42822" l="0" r="11839" t="8286"/>
          <a:stretch/>
        </p:blipFill>
        <p:spPr>
          <a:xfrm>
            <a:off x="899875" y="5675825"/>
            <a:ext cx="6189600" cy="35121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  <p:pic>
        <p:nvPicPr>
          <p:cNvPr id="57" name="Google Shape;57;p13" title="Small-Business-Plan.png"/>
          <p:cNvPicPr preferRelativeResize="0"/>
          <p:nvPr/>
        </p:nvPicPr>
        <p:blipFill rotWithShape="1">
          <a:blip r:embed="rId4">
            <a:alphaModFix/>
          </a:blip>
          <a:srcRect b="109" l="11046" r="11053" t="119"/>
          <a:stretch/>
        </p:blipFill>
        <p:spPr>
          <a:xfrm>
            <a:off x="0" y="0"/>
            <a:ext cx="450000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58375" y="441623"/>
            <a:ext cx="63369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SMALL </a:t>
            </a:r>
            <a:endParaRPr b="1" sz="6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800">
                <a:solidFill>
                  <a:srgbClr val="F49829"/>
                </a:solidFill>
                <a:latin typeface="Inter"/>
                <a:ea typeface="Inter"/>
                <a:cs typeface="Inter"/>
                <a:sym typeface="Inter"/>
              </a:rPr>
              <a:t>BUSINESS </a:t>
            </a:r>
            <a:endParaRPr b="1" sz="6800">
              <a:solidFill>
                <a:srgbClr val="F4982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PLAN </a:t>
            </a:r>
            <a:endParaRPr b="1" sz="6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01927" y="3615083"/>
            <a:ext cx="56958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Company Name:</a:t>
            </a:r>
            <a:r>
              <a:rPr b="1"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[Insert Company Name]</a:t>
            </a:r>
            <a:r>
              <a:rPr b="1"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Prepared by:</a:t>
            </a:r>
            <a:r>
              <a:rPr b="1"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[Name, Title] 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Date:</a:t>
            </a:r>
            <a:r>
              <a:rPr b="1"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[MM/DD/YYYY] 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Contact:</a:t>
            </a:r>
            <a:r>
              <a:rPr b="1"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[Phone Number / Email / Website]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8019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Version 1.0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14331" y="8188566"/>
            <a:ext cx="4905900" cy="92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Empowering Small 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Businesses Since 2021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773098" y="408041"/>
            <a:ext cx="63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MARKETING PLAN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801115" y="163624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Outline your marketing channels and tactics.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801115" y="22944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801115" y="2802343"/>
            <a:ext cx="59802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- Social media campaigns 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- Influencer partnerships 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- Loyalty app with rewards 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- Pop-up booths at local events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11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TIMELINE &amp; METRICS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801115" y="23751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imeline: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5" name="Google Shape;155;p23"/>
          <p:cNvGraphicFramePr/>
          <p:nvPr/>
        </p:nvGraphicFramePr>
        <p:xfrm>
          <a:off x="900000" y="295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{42FC2121-A574-4D07-B157-9E67590CADAB}</a:tableStyleId>
              </a:tblPr>
              <a:tblGrid>
                <a:gridCol w="2070000"/>
                <a:gridCol w="2070000"/>
                <a:gridCol w="207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Activity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14B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14B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Completion Date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14B6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1C2D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3"/>
          <p:cNvSpPr txBox="1"/>
          <p:nvPr/>
        </p:nvSpPr>
        <p:spPr>
          <a:xfrm>
            <a:off x="801115" y="608559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M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ilestones: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7" name="Google Shape;157;p23"/>
          <p:cNvGraphicFramePr/>
          <p:nvPr/>
        </p:nvGraphicFramePr>
        <p:xfrm>
          <a:off x="900000" y="666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{42FC2121-A574-4D07-B157-9E67590CADAB}</a:tableStyleId>
              </a:tblPr>
              <a:tblGrid>
                <a:gridCol w="2070000"/>
                <a:gridCol w="2070000"/>
                <a:gridCol w="207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Milestone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14B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14B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Completion Date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14B6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773098" y="408041"/>
            <a:ext cx="6336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TIMELINE &amp; METRICS CONTINUED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801115" y="3123338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K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ey Performance Metrics: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65" name="Google Shape;165;p24"/>
          <p:cNvGraphicFramePr/>
          <p:nvPr/>
        </p:nvGraphicFramePr>
        <p:xfrm>
          <a:off x="900000" y="37074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{42FC2121-A574-4D07-B157-9E67590CADAB}</a:tableStyleId>
              </a:tblPr>
              <a:tblGrid>
                <a:gridCol w="2070000"/>
                <a:gridCol w="2070000"/>
                <a:gridCol w="207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Activity 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314B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314B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Key Metric</a:t>
                      </a:r>
                      <a:endParaRPr b="1" sz="1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314B6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14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14B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13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FINANCIAL FORECASTS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801115" y="2373943"/>
            <a:ext cx="5980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Provide projected income, expenses, and profits for your business over the next 1–3 years. These forecasts help assess financial viability and attract investors or lenders.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801115" y="33579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801115" y="3865843"/>
            <a:ext cx="5980200" cy="5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Year 1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Revenue: $120,000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Operating Expenses: $80,000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Net Profit: $40,000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Year 2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Revenue: $180,000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Operating Expenses: $110,000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Net Profit: $70,000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Year 3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Revenue: $250,000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Operating Expenses: $150,000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Net Profit: $100,000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Tips: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Use conservative estimates.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Show growth aligned with your marketing and operations plan.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Highlight any major investments (equipment, hiring, product development).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Break down key expense categories if needed (e.g., rent, salaries, ads).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773098" y="408041"/>
            <a:ext cx="63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FINANCING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801115" y="1615543"/>
            <a:ext cx="5980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Explain how your business will be funded initially and during the early stages of growth. Investors and lenders want to see that you have a clear, realistic funding plan.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1115" y="2901055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ources of Funding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801115" y="3408955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Outline where the money will come from.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801115" y="56133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U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se of Funding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801115" y="612124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Show how you plan to spend the money you raise.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03023" y="464073"/>
            <a:ext cx="63369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TABLE OF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CONTENTS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803025" y="2204975"/>
            <a:ext cx="5980200" cy="7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EXECUTIVE SUMMARY  ……………………………….…. 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COMPANY OVERVIEW  ……………………………...……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PROBLEM &amp; SOLUTION  …………………………...…….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The Problem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…………………………………………...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Our Solution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…………………………………………...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TARGET MARKET  ………………………………..….…….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MARKET SIZE &amp; SEGMENTS  ...…………………….……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COMPETITION  …………………………………...………..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Current Alternatives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Our Competitive Advantages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PRODUCT OR SERVICE OFFERINGS  …………...……..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MARKETING PLAN  ……………………..…………………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TIMELINE &amp; METRICS  …………………………...……….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Timeline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………………………………………………..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Milestones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……………………………………………..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Key Performance Metrics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FINANCIAL FORECASTS …………………………………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FINANCING …………………………………………………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Sources of Funding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uk" sz="18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Use of Funding</a:t>
            </a: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………………………………………..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751795" y="2204975"/>
            <a:ext cx="454500" cy="7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  <a:endParaRPr sz="1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EXECUTIVE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SUMMARY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801115" y="2377543"/>
            <a:ext cx="5980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Summarize the key elements of the business plan, including your business name, concept, target market, product or service, competitive advantage, and financial highlights. 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01115" y="35691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 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801115" y="4077043"/>
            <a:ext cx="5980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GreenLeaf Café is a sustainable coffee shop targeting environmentally conscious consumers in downtown Austin. We aim to open in Q3 2025 with a projected annual revenue of $250,000 by year two.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COMPANY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OVERVIEW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801115" y="23775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Describe the business, its mission, vision, legal structure, and ownership. Include background and industry context. 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801115" y="32643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 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801115" y="37722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GreenLeaf Café is an LLC founded in 2024, aiming to deliver high-quality, organic coffee using zero-waste practices.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PROBLEM</a:t>
            </a: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&amp; SOLUTION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01115" y="23775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The Problem: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801115" y="288544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Consumers seek eco-friendly cafés but find few options in urban areas. 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01115" y="574659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ur Solution: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01115" y="625449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Provide sustainably sourced beverages and packaging with full transparency and community programs.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TARGET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MARKET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801115" y="23775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Identify your ideal customer, including demographic and psychographic traits. 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801115" y="30357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801115" y="35436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Urban professionals aged 25–40, interested in sustainability and supporting local businesses.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7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73098" y="408041"/>
            <a:ext cx="63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MARKET SIZE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&amp; SEGMENTS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801115" y="237754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Estimate total addressable market and define key segments.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801115" y="30357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01115" y="35436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Total coffee shop market in Austin estimated at $95M/year. Targeting the 10% eco-conscious segment worth $9.5M.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773098" y="408041"/>
            <a:ext cx="63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COMPETITION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801115" y="161554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List competitors and compare their strengths and weaknesses. 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801115" y="22737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801115" y="27816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Main competitor 'EcoBrew' offers similar products but lacks a loyalty program and has limited locations.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01115" y="4783280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urrent Alternatives: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801115" y="5291180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Consumers frequent mainstream cafés like Starbucks due to convenience.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801115" y="752049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ur Competitive Advantages: 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01115" y="802839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Zero-waste packaging, rewards app, locally sourced products.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773098" y="408041"/>
            <a:ext cx="6336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PRODUCT 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OR SERVICE OFFERINGS</a:t>
            </a:r>
            <a:endParaRPr b="1" sz="48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801115" y="3114043"/>
            <a:ext cx="598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Describe your main offerings and what makes them unique. </a:t>
            </a:r>
            <a:endParaRPr sz="1300">
              <a:solidFill>
                <a:srgbClr val="999999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801115" y="3772243"/>
            <a:ext cx="598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Inter"/>
                <a:ea typeface="Inter"/>
                <a:cs typeface="Inter"/>
                <a:sym typeface="Inter"/>
              </a:rPr>
              <a:t>Example:</a:t>
            </a:r>
            <a:endParaRPr b="1" sz="2100">
              <a:solidFill>
                <a:srgbClr val="0E1C2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801115" y="4280143"/>
            <a:ext cx="59802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0E1C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Organic coffee, loose-leaf teas, plant-based snacks, all served in compostable materials.</a:t>
            </a:r>
            <a:endParaRPr sz="1300">
              <a:solidFill>
                <a:srgbClr val="0E1C2D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815116" y="9796057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9</a:t>
            </a:r>
            <a:endParaRPr>
              <a:solidFill>
                <a:srgbClr val="0E1C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