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Italiana"/>
      <p:regular r:id="rId7"/>
    </p:embeddedFont>
    <p:embeddedFont>
      <p:font typeface="Ubuntu"/>
      <p:regular r:id="rId8"/>
      <p:bold r:id="rId9"/>
      <p:italic r:id="rId10"/>
      <p:boldItalic r:id="rId11"/>
    </p:embeddedFont>
    <p:embeddedFont>
      <p:font typeface="Sacramento"/>
      <p:regular r:id="rId12"/>
    </p:embeddedFont>
    <p:embeddedFont>
      <p:font typeface="Ubuntu Medium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03192A1-EAD6-48EF-A594-F82BA1822945}">
  <a:tblStyle styleId="{E03192A1-EAD6-48EF-A594-F82BA182294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-boldItalic.fntdata"/><Relationship Id="rId10" Type="http://schemas.openxmlformats.org/officeDocument/2006/relationships/font" Target="fonts/Ubuntu-italic.fntdata"/><Relationship Id="rId13" Type="http://schemas.openxmlformats.org/officeDocument/2006/relationships/font" Target="fonts/UbuntuMedium-regular.fntdata"/><Relationship Id="rId12" Type="http://schemas.openxmlformats.org/officeDocument/2006/relationships/font" Target="fonts/Sacramento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Ubuntu-bold.fntdata"/><Relationship Id="rId15" Type="http://schemas.openxmlformats.org/officeDocument/2006/relationships/font" Target="fonts/UbuntuMedium-italic.fntdata"/><Relationship Id="rId14" Type="http://schemas.openxmlformats.org/officeDocument/2006/relationships/font" Target="fonts/UbuntuMedium-bold.fntdata"/><Relationship Id="rId16" Type="http://schemas.openxmlformats.org/officeDocument/2006/relationships/font" Target="fonts/UbuntuMedium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taliana-regular.fntdata"/><Relationship Id="rId8" Type="http://schemas.openxmlformats.org/officeDocument/2006/relationships/font" Target="fonts/Ubuntu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357600" y="1311175"/>
            <a:ext cx="6844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5" name="Google Shape;55;p13"/>
          <p:cNvGrpSpPr/>
          <p:nvPr/>
        </p:nvGrpSpPr>
        <p:grpSpPr>
          <a:xfrm>
            <a:off x="2235295" y="141675"/>
            <a:ext cx="3421200" cy="910591"/>
            <a:chOff x="2235295" y="141675"/>
            <a:chExt cx="3421200" cy="910591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2268800" y="141675"/>
              <a:ext cx="23406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300">
                  <a:solidFill>
                    <a:schemeClr val="dk1"/>
                  </a:solidFill>
                  <a:latin typeface="Sacramento"/>
                  <a:ea typeface="Sacramento"/>
                  <a:cs typeface="Sacramento"/>
                  <a:sym typeface="Sacramento"/>
                </a:rPr>
                <a:t>weekly</a:t>
              </a:r>
              <a:endParaRPr sz="3300">
                <a:solidFill>
                  <a:schemeClr val="dk1"/>
                </a:solidFill>
                <a:latin typeface="Sacramento"/>
                <a:ea typeface="Sacramento"/>
                <a:cs typeface="Sacramento"/>
                <a:sym typeface="Sacramento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2235295" y="559666"/>
              <a:ext cx="34212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200">
                  <a:solidFill>
                    <a:schemeClr val="dk1"/>
                  </a:solidFill>
                  <a:latin typeface="Italiana"/>
                  <a:ea typeface="Italiana"/>
                  <a:cs typeface="Italiana"/>
                  <a:sym typeface="Italiana"/>
                </a:rPr>
                <a:t>BUDGET PLANNER</a:t>
              </a:r>
              <a:endParaRPr sz="3200">
                <a:solidFill>
                  <a:schemeClr val="dk1"/>
                </a:solidFill>
                <a:latin typeface="Italiana"/>
                <a:ea typeface="Italiana"/>
                <a:cs typeface="Italiana"/>
                <a:sym typeface="Italiana"/>
              </a:endParaRPr>
            </a:p>
          </p:txBody>
        </p:sp>
      </p:grpSp>
      <p:sp>
        <p:nvSpPr>
          <p:cNvPr id="58" name="Google Shape;58;p13"/>
          <p:cNvSpPr txBox="1"/>
          <p:nvPr/>
        </p:nvSpPr>
        <p:spPr>
          <a:xfrm>
            <a:off x="357600" y="1585661"/>
            <a:ext cx="21393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Ubuntu Medium"/>
                <a:ea typeface="Ubuntu Medium"/>
                <a:cs typeface="Ubuntu Medium"/>
                <a:sym typeface="Ubuntu Medium"/>
              </a:rPr>
              <a:t>Week of:</a:t>
            </a:r>
            <a:endParaRPr sz="1200">
              <a:solidFill>
                <a:schemeClr val="dk1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710350" y="1585661"/>
            <a:ext cx="21393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Ubuntu Medium"/>
                <a:ea typeface="Ubuntu Medium"/>
                <a:cs typeface="Ubuntu Medium"/>
                <a:sym typeface="Ubuntu Medium"/>
              </a:rPr>
              <a:t>Income:</a:t>
            </a:r>
            <a:endParaRPr sz="1200">
              <a:solidFill>
                <a:schemeClr val="dk1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113150" y="1585650"/>
            <a:ext cx="20892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Ubuntu Medium"/>
                <a:ea typeface="Ubuntu Medium"/>
                <a:cs typeface="Ubuntu Medium"/>
                <a:sym typeface="Ubuntu Medium"/>
              </a:rPr>
              <a:t>Budget:</a:t>
            </a:r>
            <a:endParaRPr sz="1200">
              <a:solidFill>
                <a:schemeClr val="dk1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357600" y="1852050"/>
            <a:ext cx="6844800" cy="0"/>
          </a:xfrm>
          <a:prstGeom prst="straightConnector1">
            <a:avLst/>
          </a:prstGeom>
          <a:noFill/>
          <a:ln cap="flat" cmpd="sng" w="9525">
            <a:solidFill>
              <a:srgbClr val="B5B5B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 txBox="1"/>
          <p:nvPr/>
        </p:nvSpPr>
        <p:spPr>
          <a:xfrm>
            <a:off x="357600" y="2035575"/>
            <a:ext cx="44208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Ubuntu Medium"/>
                <a:ea typeface="Ubuntu Medium"/>
                <a:cs typeface="Ubuntu Medium"/>
                <a:sym typeface="Ubuntu Medium"/>
              </a:rPr>
              <a:t>Notes:</a:t>
            </a:r>
            <a:endParaRPr sz="1200">
              <a:solidFill>
                <a:schemeClr val="dk1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113150" y="2035571"/>
            <a:ext cx="20892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Ubuntu Medium"/>
                <a:ea typeface="Ubuntu Medium"/>
                <a:cs typeface="Ubuntu Medium"/>
                <a:sym typeface="Ubuntu Medium"/>
              </a:rPr>
              <a:t>Actual Expenses:</a:t>
            </a:r>
            <a:endParaRPr sz="1200">
              <a:solidFill>
                <a:schemeClr val="dk1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cxnSp>
        <p:nvCxnSpPr>
          <p:cNvPr id="64" name="Google Shape;64;p13"/>
          <p:cNvCxnSpPr/>
          <p:nvPr/>
        </p:nvCxnSpPr>
        <p:spPr>
          <a:xfrm>
            <a:off x="357600" y="2301971"/>
            <a:ext cx="4420800" cy="0"/>
          </a:xfrm>
          <a:prstGeom prst="straightConnector1">
            <a:avLst/>
          </a:prstGeom>
          <a:noFill/>
          <a:ln cap="flat" cmpd="sng" w="9525">
            <a:solidFill>
              <a:srgbClr val="B5B5B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13"/>
          <p:cNvCxnSpPr/>
          <p:nvPr/>
        </p:nvCxnSpPr>
        <p:spPr>
          <a:xfrm>
            <a:off x="5113150" y="2301971"/>
            <a:ext cx="2098800" cy="0"/>
          </a:xfrm>
          <a:prstGeom prst="straightConnector1">
            <a:avLst/>
          </a:prstGeom>
          <a:noFill/>
          <a:ln cap="flat" cmpd="sng" w="9525">
            <a:solidFill>
              <a:srgbClr val="B5B5B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Google Shape;66;p13"/>
          <p:cNvSpPr txBox="1"/>
          <p:nvPr/>
        </p:nvSpPr>
        <p:spPr>
          <a:xfrm>
            <a:off x="5113150" y="2403896"/>
            <a:ext cx="20892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Ubuntu Medium"/>
                <a:ea typeface="Ubuntu Medium"/>
                <a:cs typeface="Ubuntu Medium"/>
                <a:sym typeface="Ubuntu Medium"/>
              </a:rPr>
              <a:t>Difference:</a:t>
            </a:r>
            <a:endParaRPr sz="1200">
              <a:solidFill>
                <a:schemeClr val="dk1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cxnSp>
        <p:nvCxnSpPr>
          <p:cNvPr id="67" name="Google Shape;67;p13"/>
          <p:cNvCxnSpPr/>
          <p:nvPr/>
        </p:nvCxnSpPr>
        <p:spPr>
          <a:xfrm>
            <a:off x="357600" y="2670296"/>
            <a:ext cx="4420800" cy="0"/>
          </a:xfrm>
          <a:prstGeom prst="straightConnector1">
            <a:avLst/>
          </a:prstGeom>
          <a:noFill/>
          <a:ln cap="flat" cmpd="sng" w="9525">
            <a:solidFill>
              <a:srgbClr val="B5B5B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3"/>
          <p:cNvCxnSpPr/>
          <p:nvPr/>
        </p:nvCxnSpPr>
        <p:spPr>
          <a:xfrm>
            <a:off x="5113150" y="2670296"/>
            <a:ext cx="2098800" cy="0"/>
          </a:xfrm>
          <a:prstGeom prst="straightConnector1">
            <a:avLst/>
          </a:prstGeom>
          <a:noFill/>
          <a:ln cap="flat" cmpd="sng" w="9525">
            <a:solidFill>
              <a:srgbClr val="B5B5B5"/>
            </a:solidFill>
            <a:prstDash val="solid"/>
            <a:round/>
            <a:headEnd len="med" w="med" type="none"/>
            <a:tailEnd len="med" w="med" type="none"/>
          </a:ln>
        </p:spPr>
      </p:cxnSp>
      <p:graphicFrame>
        <p:nvGraphicFramePr>
          <p:cNvPr id="69" name="Google Shape;69;p13"/>
          <p:cNvGraphicFramePr/>
          <p:nvPr/>
        </p:nvGraphicFramePr>
        <p:xfrm>
          <a:off x="360000" y="301508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{E03192A1-EAD6-48EF-A594-F82BA1822945}</a:tableStyleId>
              </a:tblPr>
              <a:tblGrid>
                <a:gridCol w="1948375"/>
                <a:gridCol w="715325"/>
                <a:gridCol w="702850"/>
                <a:gridCol w="711825"/>
                <a:gridCol w="674775"/>
                <a:gridCol w="703925"/>
                <a:gridCol w="720825"/>
                <a:gridCol w="6669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Ubuntu Medium"/>
                          <a:ea typeface="Ubuntu Medium"/>
                          <a:cs typeface="Ubuntu Medium"/>
                          <a:sym typeface="Ubuntu Medium"/>
                        </a:rPr>
                        <a:t>Expenses</a:t>
                      </a:r>
                      <a:endParaRPr sz="1200">
                        <a:latin typeface="Ubuntu Medium"/>
                        <a:ea typeface="Ubuntu Medium"/>
                        <a:cs typeface="Ubuntu Medium"/>
                        <a:sym typeface="Ubuntu Medium"/>
                      </a:endParaRPr>
                    </a:p>
                  </a:txBody>
                  <a:tcPr marT="91425" marB="91425" marR="91425" marL="72000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Ubuntu Medium"/>
                          <a:ea typeface="Ubuntu Medium"/>
                          <a:cs typeface="Ubuntu Medium"/>
                          <a:sym typeface="Ubuntu Medium"/>
                        </a:rPr>
                        <a:t>Sun  </a:t>
                      </a:r>
                      <a:endParaRPr sz="1200">
                        <a:latin typeface="Ubuntu Medium"/>
                        <a:ea typeface="Ubuntu Medium"/>
                        <a:cs typeface="Ubuntu Medium"/>
                        <a:sym typeface="Ubuntu Medium"/>
                      </a:endParaRPr>
                    </a:p>
                  </a:txBody>
                  <a:tcPr marT="91425" marB="91425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Ubuntu Medium"/>
                          <a:ea typeface="Ubuntu Medium"/>
                          <a:cs typeface="Ubuntu Medium"/>
                          <a:sym typeface="Ubuntu Medium"/>
                        </a:rPr>
                        <a:t>Mon</a:t>
                      </a:r>
                      <a:endParaRPr sz="1200">
                        <a:latin typeface="Ubuntu Medium"/>
                        <a:ea typeface="Ubuntu Medium"/>
                        <a:cs typeface="Ubuntu Medium"/>
                        <a:sym typeface="Ubuntu Medium"/>
                      </a:endParaRPr>
                    </a:p>
                  </a:txBody>
                  <a:tcPr marT="91425" marB="91425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Ubuntu Medium"/>
                          <a:ea typeface="Ubuntu Medium"/>
                          <a:cs typeface="Ubuntu Medium"/>
                          <a:sym typeface="Ubuntu Medium"/>
                        </a:rPr>
                        <a:t>Tue</a:t>
                      </a:r>
                      <a:endParaRPr sz="1200">
                        <a:latin typeface="Ubuntu Medium"/>
                        <a:ea typeface="Ubuntu Medium"/>
                        <a:cs typeface="Ubuntu Medium"/>
                        <a:sym typeface="Ubuntu Medium"/>
                      </a:endParaRPr>
                    </a:p>
                  </a:txBody>
                  <a:tcPr marT="91425" marB="91425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Ubuntu Medium"/>
                          <a:ea typeface="Ubuntu Medium"/>
                          <a:cs typeface="Ubuntu Medium"/>
                          <a:sym typeface="Ubuntu Medium"/>
                        </a:rPr>
                        <a:t>Wed</a:t>
                      </a:r>
                      <a:endParaRPr sz="1200">
                        <a:latin typeface="Ubuntu Medium"/>
                        <a:ea typeface="Ubuntu Medium"/>
                        <a:cs typeface="Ubuntu Medium"/>
                        <a:sym typeface="Ubuntu Medium"/>
                      </a:endParaRPr>
                    </a:p>
                  </a:txBody>
                  <a:tcPr marT="91425" marB="91425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Ubuntu Medium"/>
                          <a:ea typeface="Ubuntu Medium"/>
                          <a:cs typeface="Ubuntu Medium"/>
                          <a:sym typeface="Ubuntu Medium"/>
                        </a:rPr>
                        <a:t> Thu </a:t>
                      </a:r>
                      <a:endParaRPr sz="1200">
                        <a:latin typeface="Ubuntu Medium"/>
                        <a:ea typeface="Ubuntu Medium"/>
                        <a:cs typeface="Ubuntu Medium"/>
                        <a:sym typeface="Ubuntu Medium"/>
                      </a:endParaRPr>
                    </a:p>
                  </a:txBody>
                  <a:tcPr marT="91425" marB="91425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Ubuntu Medium"/>
                          <a:ea typeface="Ubuntu Medium"/>
                          <a:cs typeface="Ubuntu Medium"/>
                          <a:sym typeface="Ubuntu Medium"/>
                        </a:rPr>
                        <a:t> Fri </a:t>
                      </a:r>
                      <a:endParaRPr sz="1200">
                        <a:latin typeface="Ubuntu Medium"/>
                        <a:ea typeface="Ubuntu Medium"/>
                        <a:cs typeface="Ubuntu Medium"/>
                        <a:sym typeface="Ubuntu Medium"/>
                      </a:endParaRPr>
                    </a:p>
                  </a:txBody>
                  <a:tcPr marT="91425" marB="91425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200">
                          <a:latin typeface="Ubuntu Medium"/>
                          <a:ea typeface="Ubuntu Medium"/>
                          <a:cs typeface="Ubuntu Medium"/>
                          <a:sym typeface="Ubuntu Medium"/>
                        </a:rPr>
                        <a:t> Sat</a:t>
                      </a:r>
                      <a:endParaRPr sz="1200">
                        <a:latin typeface="Ubuntu Medium"/>
                        <a:ea typeface="Ubuntu Medium"/>
                        <a:cs typeface="Ubuntu Medium"/>
                        <a:sym typeface="Ubuntu Medium"/>
                      </a:endParaRPr>
                    </a:p>
                  </a:txBody>
                  <a:tcPr marT="91425" marB="91425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5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Ubuntu"/>
                        <a:ea typeface="Ubuntu"/>
                        <a:cs typeface="Ubuntu"/>
                        <a:sym typeface="Ubuntu"/>
                      </a:endParaRPr>
                    </a:p>
                  </a:txBody>
                  <a:tcPr marT="0" marB="0" marR="91425" marL="72000" anchor="ctr">
                    <a:lnL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5B5B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0" name="Google Shape;70;p13"/>
          <p:cNvSpPr txBox="1"/>
          <p:nvPr/>
        </p:nvSpPr>
        <p:spPr>
          <a:xfrm>
            <a:off x="5113150" y="10094498"/>
            <a:ext cx="20892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0" spcFirstLastPara="1" rIns="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Ubuntu Medium"/>
                <a:ea typeface="Ubuntu Medium"/>
                <a:cs typeface="Ubuntu Medium"/>
                <a:sym typeface="Ubuntu Medium"/>
              </a:rPr>
              <a:t>TOTAL:</a:t>
            </a:r>
            <a:endParaRPr sz="1200">
              <a:solidFill>
                <a:schemeClr val="dk1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cxnSp>
        <p:nvCxnSpPr>
          <p:cNvPr id="71" name="Google Shape;71;p13"/>
          <p:cNvCxnSpPr/>
          <p:nvPr/>
        </p:nvCxnSpPr>
        <p:spPr>
          <a:xfrm>
            <a:off x="357600" y="10360898"/>
            <a:ext cx="6844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