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70">
          <p15:clr>
            <a:srgbClr val="747775"/>
          </p15:clr>
        </p15:guide>
        <p15:guide id="2" pos="2268">
          <p15:clr>
            <a:srgbClr val="747775"/>
          </p15:clr>
        </p15:guide>
        <p15:guide id="3" pos="2438">
          <p15:clr>
            <a:srgbClr val="747775"/>
          </p15:clr>
        </p15:guide>
        <p15:guide id="4" pos="4592">
          <p15:clr>
            <a:srgbClr val="747775"/>
          </p15:clr>
        </p15:guide>
        <p15:guide id="5" pos="1587">
          <p15:clr>
            <a:srgbClr val="747775"/>
          </p15:clr>
        </p15:guide>
        <p15:guide id="6" pos="907">
          <p15:clr>
            <a:srgbClr val="747775"/>
          </p15:clr>
        </p15:guide>
        <p15:guide id="7" pos="3175">
          <p15:clr>
            <a:srgbClr val="747775"/>
          </p15:clr>
        </p15:guide>
        <p15:guide id="8" pos="3912">
          <p15:clr>
            <a:srgbClr val="747775"/>
          </p15:clr>
        </p15:guide>
        <p15:guide id="9" orient="horz" pos="964">
          <p15:clr>
            <a:srgbClr val="747775"/>
          </p15:clr>
        </p15:guide>
        <p15:guide id="10" orient="horz" pos="1214">
          <p15:clr>
            <a:srgbClr val="747775"/>
          </p15:clr>
        </p15:guide>
        <p15:guide id="11" orient="horz" pos="22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0"/>
        <p:guide pos="2268"/>
        <p:guide pos="2438"/>
        <p:guide pos="4592"/>
        <p:guide pos="1587"/>
        <p:guide pos="907"/>
        <p:guide pos="3175"/>
        <p:guide pos="3912"/>
        <p:guide pos="964" orient="horz"/>
        <p:guide pos="1214" orient="horz"/>
        <p:guide pos="22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77500" y="4222102"/>
            <a:ext cx="7012500" cy="1552800"/>
          </a:xfrm>
          <a:prstGeom prst="rect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870000" y="7706846"/>
            <a:ext cx="1162500" cy="362400"/>
          </a:xfrm>
          <a:prstGeom prst="rect">
            <a:avLst/>
          </a:prstGeom>
          <a:solidFill>
            <a:srgbClr val="EEEB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77500" y="7719952"/>
            <a:ext cx="1162500" cy="362400"/>
          </a:xfrm>
          <a:prstGeom prst="rect">
            <a:avLst/>
          </a:prstGeom>
          <a:solidFill>
            <a:srgbClr val="EEEB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77500" y="6529827"/>
            <a:ext cx="3322500" cy="1552500"/>
          </a:xfrm>
          <a:prstGeom prst="rect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 b="0" l="0" r="59774" t="0"/>
          <a:stretch/>
        </p:blipFill>
        <p:spPr>
          <a:xfrm>
            <a:off x="4962375" y="300000"/>
            <a:ext cx="2597625" cy="64530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240000" y="300000"/>
            <a:ext cx="26175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33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MONTHLY</a:t>
            </a:r>
            <a:endParaRPr b="1" sz="33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3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BUDGET</a:t>
            </a:r>
            <a:endParaRPr b="1" sz="33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77500" y="3117675"/>
            <a:ext cx="1162500" cy="362400"/>
          </a:xfrm>
          <a:prstGeom prst="rect">
            <a:avLst/>
          </a:prstGeom>
          <a:solidFill>
            <a:srgbClr val="EEEB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" name="Google Shape;61;p13"/>
          <p:cNvGrpSpPr/>
          <p:nvPr/>
        </p:nvGrpSpPr>
        <p:grpSpPr>
          <a:xfrm>
            <a:off x="277500" y="1530000"/>
            <a:ext cx="3322500" cy="1954875"/>
            <a:chOff x="277500" y="1530000"/>
            <a:chExt cx="3322500" cy="1954875"/>
          </a:xfrm>
        </p:grpSpPr>
        <p:sp>
          <p:nvSpPr>
            <p:cNvPr id="62" name="Google Shape;62;p13"/>
            <p:cNvSpPr/>
            <p:nvPr/>
          </p:nvSpPr>
          <p:spPr>
            <a:xfrm>
              <a:off x="277500" y="1927550"/>
              <a:ext cx="3322500" cy="15525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277500" y="1530000"/>
              <a:ext cx="3322500" cy="1954875"/>
              <a:chOff x="277500" y="1530000"/>
              <a:chExt cx="3322500" cy="1954875"/>
            </a:xfrm>
          </p:grpSpPr>
          <p:sp>
            <p:nvSpPr>
              <p:cNvPr id="64" name="Google Shape;64;p13"/>
              <p:cNvSpPr/>
              <p:nvPr/>
            </p:nvSpPr>
            <p:spPr>
              <a:xfrm>
                <a:off x="277500" y="1530000"/>
                <a:ext cx="3322500" cy="397500"/>
              </a:xfrm>
              <a:prstGeom prst="rect">
                <a:avLst/>
              </a:prstGeom>
              <a:gradFill>
                <a:gsLst>
                  <a:gs pos="0">
                    <a:srgbClr val="8A61B5"/>
                  </a:gs>
                  <a:gs pos="100000">
                    <a:srgbClr val="F39396"/>
                  </a:gs>
                </a:gsLst>
                <a:lin ang="2700006" scaled="0"/>
              </a:gradFill>
              <a:ln cap="flat" cmpd="sng" w="9525">
                <a:solidFill>
                  <a:srgbClr val="D5CDE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65" name="Google Shape;65;p13"/>
              <p:cNvGrpSpPr/>
              <p:nvPr/>
            </p:nvGrpSpPr>
            <p:grpSpPr>
              <a:xfrm>
                <a:off x="277500" y="1927575"/>
                <a:ext cx="3322500" cy="1557300"/>
                <a:chOff x="277500" y="1927575"/>
                <a:chExt cx="3322500" cy="1557300"/>
              </a:xfrm>
            </p:grpSpPr>
            <p:grpSp>
              <p:nvGrpSpPr>
                <p:cNvPr id="66" name="Google Shape;66;p13"/>
                <p:cNvGrpSpPr/>
                <p:nvPr/>
              </p:nvGrpSpPr>
              <p:grpSpPr>
                <a:xfrm>
                  <a:off x="277500" y="2225400"/>
                  <a:ext cx="3322500" cy="893700"/>
                  <a:chOff x="277500" y="2225400"/>
                  <a:chExt cx="3322500" cy="893700"/>
                </a:xfrm>
              </p:grpSpPr>
              <p:sp>
                <p:nvSpPr>
                  <p:cNvPr id="67" name="Google Shape;67;p13"/>
                  <p:cNvSpPr/>
                  <p:nvPr/>
                </p:nvSpPr>
                <p:spPr>
                  <a:xfrm>
                    <a:off x="277500" y="2225400"/>
                    <a:ext cx="3322500" cy="297900"/>
                  </a:xfrm>
                  <a:prstGeom prst="rect">
                    <a:avLst/>
                  </a:prstGeom>
                  <a:noFill/>
                  <a:ln cap="flat" cmpd="sng" w="9525">
                    <a:solidFill>
                      <a:srgbClr val="D5CDE4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68" name="Google Shape;68;p13"/>
                  <p:cNvSpPr/>
                  <p:nvPr/>
                </p:nvSpPr>
                <p:spPr>
                  <a:xfrm>
                    <a:off x="277500" y="2821200"/>
                    <a:ext cx="3322500" cy="297900"/>
                  </a:xfrm>
                  <a:prstGeom prst="rect">
                    <a:avLst/>
                  </a:prstGeom>
                  <a:noFill/>
                  <a:ln cap="flat" cmpd="sng" w="9525">
                    <a:solidFill>
                      <a:srgbClr val="D5CDE4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cxnSp>
              <p:nvCxnSpPr>
                <p:cNvPr id="69" name="Google Shape;69;p13"/>
                <p:cNvCxnSpPr/>
                <p:nvPr/>
              </p:nvCxnSpPr>
              <p:spPr>
                <a:xfrm>
                  <a:off x="1440000" y="1927575"/>
                  <a:ext cx="0" cy="15573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5CDE4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" name="Google Shape;70;p13"/>
                <p:cNvCxnSpPr/>
                <p:nvPr/>
              </p:nvCxnSpPr>
              <p:spPr>
                <a:xfrm>
                  <a:off x="2520000" y="1927575"/>
                  <a:ext cx="0" cy="15573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5CDE4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71" name="Google Shape;71;p13"/>
          <p:cNvSpPr txBox="1"/>
          <p:nvPr/>
        </p:nvSpPr>
        <p:spPr>
          <a:xfrm>
            <a:off x="350768" y="3211276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Total:</a:t>
            </a:r>
            <a:endParaRPr b="1" sz="13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350768" y="1642876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Income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1500899" y="1642875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Budget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2560724" y="1642875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Actual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75" name="Google Shape;75;p13"/>
          <p:cNvGrpSpPr/>
          <p:nvPr/>
        </p:nvGrpSpPr>
        <p:grpSpPr>
          <a:xfrm>
            <a:off x="3870000" y="1530000"/>
            <a:ext cx="3420000" cy="1954875"/>
            <a:chOff x="3870000" y="1530000"/>
            <a:chExt cx="3420000" cy="1954875"/>
          </a:xfrm>
        </p:grpSpPr>
        <p:sp>
          <p:nvSpPr>
            <p:cNvPr id="76" name="Google Shape;76;p13"/>
            <p:cNvSpPr/>
            <p:nvPr/>
          </p:nvSpPr>
          <p:spPr>
            <a:xfrm>
              <a:off x="3870000" y="3117675"/>
              <a:ext cx="1162500" cy="362400"/>
            </a:xfrm>
            <a:prstGeom prst="rect">
              <a:avLst/>
            </a:prstGeom>
            <a:solidFill>
              <a:srgbClr val="EEEB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3870000" y="1530000"/>
              <a:ext cx="3420000" cy="397500"/>
            </a:xfrm>
            <a:prstGeom prst="rect">
              <a:avLst/>
            </a:prstGeom>
            <a:gradFill>
              <a:gsLst>
                <a:gs pos="0">
                  <a:srgbClr val="8A61B5"/>
                </a:gs>
                <a:gs pos="100000">
                  <a:srgbClr val="F39396"/>
                </a:gs>
              </a:gsLst>
              <a:lin ang="2700006" scaled="0"/>
            </a:gradFill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870000" y="1927550"/>
              <a:ext cx="3420000" cy="15525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3870000" y="2225400"/>
              <a:ext cx="3420000" cy="2979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870000" y="2821200"/>
              <a:ext cx="3420000" cy="2979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1" name="Google Shape;81;p13"/>
            <p:cNvCxnSpPr/>
            <p:nvPr/>
          </p:nvCxnSpPr>
          <p:spPr>
            <a:xfrm>
              <a:off x="5032500" y="1927575"/>
              <a:ext cx="0" cy="1557300"/>
            </a:xfrm>
            <a:prstGeom prst="straightConnector1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6210000" y="1927575"/>
              <a:ext cx="0" cy="1557300"/>
            </a:xfrm>
            <a:prstGeom prst="straightConnector1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3" name="Google Shape;83;p13"/>
            <p:cNvSpPr txBox="1"/>
            <p:nvPr/>
          </p:nvSpPr>
          <p:spPr>
            <a:xfrm>
              <a:off x="3943268" y="3211276"/>
              <a:ext cx="1019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rPr>
                <a:t>Total:</a:t>
              </a:r>
              <a:endParaRPr b="1" sz="13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3943268" y="1642876"/>
              <a:ext cx="1019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Saving</a:t>
              </a:r>
              <a:endParaRPr b="1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5093399" y="1642875"/>
              <a:ext cx="9288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Budget</a:t>
              </a:r>
              <a:endParaRPr b="1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6245568" y="1642875"/>
              <a:ext cx="9288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Actual</a:t>
              </a:r>
              <a:endParaRPr b="1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3156525" y="350575"/>
            <a:ext cx="4220303" cy="844100"/>
            <a:chOff x="3156525" y="350575"/>
            <a:chExt cx="4220303" cy="844100"/>
          </a:xfrm>
        </p:grpSpPr>
        <p:sp>
          <p:nvSpPr>
            <p:cNvPr id="88" name="Google Shape;88;p13"/>
            <p:cNvSpPr/>
            <p:nvPr/>
          </p:nvSpPr>
          <p:spPr>
            <a:xfrm>
              <a:off x="3156525" y="1094475"/>
              <a:ext cx="4133400" cy="100200"/>
            </a:xfrm>
            <a:prstGeom prst="rect">
              <a:avLst/>
            </a:prstGeom>
            <a:solidFill>
              <a:srgbClr val="C678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9" name="Google Shape;89;p13"/>
            <p:cNvGrpSpPr/>
            <p:nvPr/>
          </p:nvGrpSpPr>
          <p:grpSpPr>
            <a:xfrm>
              <a:off x="3171075" y="350575"/>
              <a:ext cx="650051" cy="215400"/>
              <a:chOff x="3171075" y="350575"/>
              <a:chExt cx="650051" cy="215400"/>
            </a:xfrm>
          </p:grpSpPr>
          <p:sp>
            <p:nvSpPr>
              <p:cNvPr id="90" name="Google Shape;90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Jan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3204775" y="365875"/>
                <a:ext cx="142625" cy="102925"/>
              </a:xfrm>
              <a:custGeom>
                <a:rect b="b" l="l" r="r" t="t"/>
                <a:pathLst>
                  <a:path extrusionOk="0" h="4117" w="5705">
                    <a:moveTo>
                      <a:pt x="0" y="2530"/>
                    </a:moveTo>
                    <a:lnTo>
                      <a:pt x="1637" y="4117"/>
                    </a:lnTo>
                    <a:lnTo>
                      <a:pt x="5705" y="0"/>
                    </a:lnTo>
                  </a:path>
                </a:pathLst>
              </a:custGeom>
              <a:noFill/>
              <a:ln cap="flat" cmpd="sng" w="28575">
                <a:solidFill>
                  <a:srgbClr val="C678B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3171075" y="726658"/>
              <a:ext cx="650051" cy="215400"/>
              <a:chOff x="3171075" y="350575"/>
              <a:chExt cx="650051" cy="215400"/>
            </a:xfrm>
          </p:grpSpPr>
          <p:sp>
            <p:nvSpPr>
              <p:cNvPr id="94" name="Google Shape;94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Jul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3882215" y="350575"/>
              <a:ext cx="650051" cy="215400"/>
              <a:chOff x="3171075" y="350575"/>
              <a:chExt cx="650051" cy="215400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Feb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3882215" y="726658"/>
              <a:ext cx="650051" cy="215400"/>
              <a:chOff x="3171075" y="350575"/>
              <a:chExt cx="650051" cy="215400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Aug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4593356" y="350575"/>
              <a:ext cx="650051" cy="215400"/>
              <a:chOff x="3171075" y="350575"/>
              <a:chExt cx="650051" cy="215400"/>
            </a:xfrm>
          </p:grpSpPr>
          <p:sp>
            <p:nvSpPr>
              <p:cNvPr id="103" name="Google Shape;103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Mar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4593356" y="726658"/>
              <a:ext cx="650051" cy="215400"/>
              <a:chOff x="3171075" y="350575"/>
              <a:chExt cx="650051" cy="215400"/>
            </a:xfrm>
          </p:grpSpPr>
          <p:sp>
            <p:nvSpPr>
              <p:cNvPr id="106" name="Google Shape;106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Sep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5304496" y="350575"/>
              <a:ext cx="650051" cy="215400"/>
              <a:chOff x="3171075" y="350575"/>
              <a:chExt cx="650051" cy="215400"/>
            </a:xfrm>
          </p:grpSpPr>
          <p:sp>
            <p:nvSpPr>
              <p:cNvPr id="109" name="Google Shape;109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Apr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5304496" y="726658"/>
              <a:ext cx="650051" cy="215400"/>
              <a:chOff x="3171075" y="350575"/>
              <a:chExt cx="650051" cy="215400"/>
            </a:xfrm>
          </p:grpSpPr>
          <p:sp>
            <p:nvSpPr>
              <p:cNvPr id="112" name="Google Shape;112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Oct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14" name="Google Shape;114;p13"/>
            <p:cNvGrpSpPr/>
            <p:nvPr/>
          </p:nvGrpSpPr>
          <p:grpSpPr>
            <a:xfrm>
              <a:off x="6015636" y="350575"/>
              <a:ext cx="650051" cy="215400"/>
              <a:chOff x="3171075" y="350575"/>
              <a:chExt cx="650051" cy="215400"/>
            </a:xfrm>
          </p:grpSpPr>
          <p:sp>
            <p:nvSpPr>
              <p:cNvPr id="115" name="Google Shape;115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May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6015636" y="726658"/>
              <a:ext cx="650051" cy="215400"/>
              <a:chOff x="3171075" y="350575"/>
              <a:chExt cx="650051" cy="215400"/>
            </a:xfrm>
          </p:grpSpPr>
          <p:sp>
            <p:nvSpPr>
              <p:cNvPr id="118" name="Google Shape;118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Nov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20" name="Google Shape;120;p13"/>
            <p:cNvGrpSpPr/>
            <p:nvPr/>
          </p:nvGrpSpPr>
          <p:grpSpPr>
            <a:xfrm>
              <a:off x="6726777" y="350575"/>
              <a:ext cx="650051" cy="215400"/>
              <a:chOff x="3171075" y="350575"/>
              <a:chExt cx="650051" cy="215400"/>
            </a:xfrm>
          </p:grpSpPr>
          <p:sp>
            <p:nvSpPr>
              <p:cNvPr id="121" name="Google Shape;121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Jun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23" name="Google Shape;123;p13"/>
            <p:cNvGrpSpPr/>
            <p:nvPr/>
          </p:nvGrpSpPr>
          <p:grpSpPr>
            <a:xfrm>
              <a:off x="6726777" y="726658"/>
              <a:ext cx="650051" cy="215400"/>
              <a:chOff x="3171075" y="350575"/>
              <a:chExt cx="650051" cy="215400"/>
            </a:xfrm>
          </p:grpSpPr>
          <p:sp>
            <p:nvSpPr>
              <p:cNvPr id="124" name="Google Shape;124;p13"/>
              <p:cNvSpPr/>
              <p:nvPr/>
            </p:nvSpPr>
            <p:spPr>
              <a:xfrm>
                <a:off x="3171075" y="370275"/>
                <a:ext cx="151500" cy="151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BDBDB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3369026" y="350575"/>
                <a:ext cx="4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E2E2E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Dec</a:t>
                </a:r>
                <a:endParaRPr>
                  <a:solidFill>
                    <a:srgbClr val="2E2E2E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sp>
        <p:nvSpPr>
          <p:cNvPr id="126" name="Google Shape;126;p13"/>
          <p:cNvSpPr/>
          <p:nvPr/>
        </p:nvSpPr>
        <p:spPr>
          <a:xfrm>
            <a:off x="277500" y="5412260"/>
            <a:ext cx="2242500" cy="362400"/>
          </a:xfrm>
          <a:prstGeom prst="rect">
            <a:avLst/>
          </a:prstGeom>
          <a:solidFill>
            <a:srgbClr val="EEEB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7" name="Google Shape;127;p13"/>
          <p:cNvGrpSpPr/>
          <p:nvPr/>
        </p:nvGrpSpPr>
        <p:grpSpPr>
          <a:xfrm>
            <a:off x="277497" y="4519985"/>
            <a:ext cx="7012468" cy="893700"/>
            <a:chOff x="277500" y="2225400"/>
            <a:chExt cx="3322500" cy="893700"/>
          </a:xfrm>
        </p:grpSpPr>
        <p:sp>
          <p:nvSpPr>
            <p:cNvPr id="128" name="Google Shape;128;p13"/>
            <p:cNvSpPr/>
            <p:nvPr/>
          </p:nvSpPr>
          <p:spPr>
            <a:xfrm>
              <a:off x="277500" y="2225400"/>
              <a:ext cx="3322500" cy="2979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77500" y="2821200"/>
              <a:ext cx="3322500" cy="2979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30" name="Google Shape;130;p13"/>
          <p:cNvCxnSpPr/>
          <p:nvPr/>
        </p:nvCxnSpPr>
        <p:spPr>
          <a:xfrm>
            <a:off x="2520000" y="4222160"/>
            <a:ext cx="0" cy="1557300"/>
          </a:xfrm>
          <a:prstGeom prst="straightConnector1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5032500" y="4222160"/>
            <a:ext cx="0" cy="1557300"/>
          </a:xfrm>
          <a:prstGeom prst="straightConnector1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2" name="Google Shape;132;p13"/>
          <p:cNvSpPr/>
          <p:nvPr/>
        </p:nvSpPr>
        <p:spPr>
          <a:xfrm>
            <a:off x="277500" y="3824585"/>
            <a:ext cx="7012500" cy="397500"/>
          </a:xfrm>
          <a:prstGeom prst="rect">
            <a:avLst/>
          </a:prstGeom>
          <a:gradFill>
            <a:gsLst>
              <a:gs pos="0">
                <a:srgbClr val="8A61B5"/>
              </a:gs>
              <a:gs pos="100000">
                <a:srgbClr val="775DA8"/>
              </a:gs>
            </a:gsLst>
            <a:lin ang="2700006" scaled="0"/>
          </a:gradFill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3"/>
          <p:cNvSpPr txBox="1"/>
          <p:nvPr/>
        </p:nvSpPr>
        <p:spPr>
          <a:xfrm>
            <a:off x="350768" y="5505862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Total:</a:t>
            </a:r>
            <a:endParaRPr b="1" sz="13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350768" y="3937462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Expenses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2560724" y="3937460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Budget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5093399" y="3937460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Actual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137" name="Google Shape;137;p13"/>
          <p:cNvGrpSpPr/>
          <p:nvPr/>
        </p:nvGrpSpPr>
        <p:grpSpPr>
          <a:xfrm>
            <a:off x="277425" y="8426863"/>
            <a:ext cx="7012575" cy="1858262"/>
            <a:chOff x="277425" y="8426863"/>
            <a:chExt cx="7012575" cy="1858262"/>
          </a:xfrm>
        </p:grpSpPr>
        <p:sp>
          <p:nvSpPr>
            <p:cNvPr id="138" name="Google Shape;138;p13"/>
            <p:cNvSpPr/>
            <p:nvPr/>
          </p:nvSpPr>
          <p:spPr>
            <a:xfrm>
              <a:off x="277500" y="8426863"/>
              <a:ext cx="7012500" cy="397500"/>
            </a:xfrm>
            <a:prstGeom prst="rect">
              <a:avLst/>
            </a:prstGeom>
            <a:gradFill>
              <a:gsLst>
                <a:gs pos="0">
                  <a:srgbClr val="8A61B5"/>
                </a:gs>
                <a:gs pos="100000">
                  <a:srgbClr val="775DA8"/>
                </a:gs>
              </a:gsLst>
              <a:lin ang="2700006" scaled="0"/>
            </a:gradFill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350768" y="8539739"/>
              <a:ext cx="1019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Notes</a:t>
              </a:r>
              <a:endParaRPr b="1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140" name="Google Shape;140;p13"/>
            <p:cNvCxnSpPr/>
            <p:nvPr/>
          </p:nvCxnSpPr>
          <p:spPr>
            <a:xfrm>
              <a:off x="277425" y="9116511"/>
              <a:ext cx="7004400" cy="0"/>
            </a:xfrm>
            <a:prstGeom prst="straightConnector1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277425" y="9408665"/>
              <a:ext cx="7004400" cy="0"/>
            </a:xfrm>
            <a:prstGeom prst="straightConnector1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277425" y="9700818"/>
              <a:ext cx="7004400" cy="0"/>
            </a:xfrm>
            <a:prstGeom prst="straightConnector1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277425" y="9992972"/>
              <a:ext cx="7004400" cy="0"/>
            </a:xfrm>
            <a:prstGeom prst="straightConnector1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3"/>
            <p:cNvCxnSpPr/>
            <p:nvPr/>
          </p:nvCxnSpPr>
          <p:spPr>
            <a:xfrm>
              <a:off x="277425" y="10285125"/>
              <a:ext cx="7004400" cy="0"/>
            </a:xfrm>
            <a:prstGeom prst="straightConnector1">
              <a:avLst/>
            </a:prstGeom>
            <a:noFill/>
            <a:ln cap="flat" cmpd="sng" w="28575">
              <a:solidFill>
                <a:srgbClr val="D5CDE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45" name="Google Shape;145;p13"/>
          <p:cNvSpPr/>
          <p:nvPr/>
        </p:nvSpPr>
        <p:spPr>
          <a:xfrm>
            <a:off x="3870000" y="6516721"/>
            <a:ext cx="3420000" cy="1552500"/>
          </a:xfrm>
          <a:prstGeom prst="rect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3"/>
          <p:cNvSpPr/>
          <p:nvPr/>
        </p:nvSpPr>
        <p:spPr>
          <a:xfrm>
            <a:off x="3870000" y="6119171"/>
            <a:ext cx="3420000" cy="397500"/>
          </a:xfrm>
          <a:prstGeom prst="rect">
            <a:avLst/>
          </a:prstGeom>
          <a:gradFill>
            <a:gsLst>
              <a:gs pos="0">
                <a:srgbClr val="8A61B5"/>
              </a:gs>
              <a:gs pos="100000">
                <a:srgbClr val="F39396"/>
              </a:gs>
            </a:gsLst>
            <a:lin ang="2700006" scaled="0"/>
          </a:gradFill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3"/>
          <p:cNvSpPr txBox="1"/>
          <p:nvPr/>
        </p:nvSpPr>
        <p:spPr>
          <a:xfrm>
            <a:off x="3943268" y="7788671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Remaining</a:t>
            </a:r>
            <a:endParaRPr b="1" sz="13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3943268" y="6232047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Summary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5093399" y="6232046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Budget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6245568" y="6232046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Actual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3870000" y="6814571"/>
            <a:ext cx="3420000" cy="297900"/>
          </a:xfrm>
          <a:prstGeom prst="rect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3"/>
          <p:cNvSpPr/>
          <p:nvPr/>
        </p:nvSpPr>
        <p:spPr>
          <a:xfrm>
            <a:off x="3870000" y="7410371"/>
            <a:ext cx="3420000" cy="297900"/>
          </a:xfrm>
          <a:prstGeom prst="rect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3" name="Google Shape;153;p13"/>
          <p:cNvCxnSpPr/>
          <p:nvPr/>
        </p:nvCxnSpPr>
        <p:spPr>
          <a:xfrm>
            <a:off x="5032500" y="6516746"/>
            <a:ext cx="0" cy="1557300"/>
          </a:xfrm>
          <a:prstGeom prst="straightConnector1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13"/>
          <p:cNvCxnSpPr/>
          <p:nvPr/>
        </p:nvCxnSpPr>
        <p:spPr>
          <a:xfrm>
            <a:off x="6210000" y="6516746"/>
            <a:ext cx="0" cy="1557300"/>
          </a:xfrm>
          <a:prstGeom prst="straightConnector1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5" name="Google Shape;155;p13"/>
          <p:cNvSpPr txBox="1"/>
          <p:nvPr/>
        </p:nvSpPr>
        <p:spPr>
          <a:xfrm>
            <a:off x="3943268" y="6581021"/>
            <a:ext cx="1019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Income</a:t>
            </a:r>
            <a:endParaRPr sz="11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56" name="Google Shape;156;p13"/>
          <p:cNvSpPr txBox="1"/>
          <p:nvPr/>
        </p:nvSpPr>
        <p:spPr>
          <a:xfrm>
            <a:off x="3943268" y="6878921"/>
            <a:ext cx="1019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Expenses</a:t>
            </a:r>
            <a:endParaRPr sz="11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57" name="Google Shape;157;p13"/>
          <p:cNvSpPr txBox="1"/>
          <p:nvPr/>
        </p:nvSpPr>
        <p:spPr>
          <a:xfrm>
            <a:off x="3943268" y="7176821"/>
            <a:ext cx="1019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Saving</a:t>
            </a:r>
            <a:endParaRPr sz="11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58" name="Google Shape;158;p13"/>
          <p:cNvSpPr txBox="1"/>
          <p:nvPr/>
        </p:nvSpPr>
        <p:spPr>
          <a:xfrm>
            <a:off x="3943268" y="7474721"/>
            <a:ext cx="1019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Debt</a:t>
            </a:r>
            <a:endParaRPr sz="11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59" name="Google Shape;159;p13"/>
          <p:cNvSpPr/>
          <p:nvPr/>
        </p:nvSpPr>
        <p:spPr>
          <a:xfrm>
            <a:off x="277500" y="6132277"/>
            <a:ext cx="3322500" cy="397500"/>
          </a:xfrm>
          <a:prstGeom prst="rect">
            <a:avLst/>
          </a:prstGeom>
          <a:gradFill>
            <a:gsLst>
              <a:gs pos="0">
                <a:srgbClr val="8A61B5"/>
              </a:gs>
              <a:gs pos="100000">
                <a:srgbClr val="F39396"/>
              </a:gs>
            </a:gsLst>
            <a:lin ang="2700006" scaled="0"/>
          </a:gradFill>
          <a:ln cap="flat" cmpd="sng" w="9525">
            <a:solidFill>
              <a:srgbClr val="D5C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0" name="Google Shape;160;p13"/>
          <p:cNvGrpSpPr/>
          <p:nvPr/>
        </p:nvGrpSpPr>
        <p:grpSpPr>
          <a:xfrm>
            <a:off x="277500" y="6827677"/>
            <a:ext cx="3322500" cy="893700"/>
            <a:chOff x="277500" y="2225400"/>
            <a:chExt cx="3322500" cy="893700"/>
          </a:xfrm>
        </p:grpSpPr>
        <p:sp>
          <p:nvSpPr>
            <p:cNvPr id="161" name="Google Shape;161;p13"/>
            <p:cNvSpPr/>
            <p:nvPr/>
          </p:nvSpPr>
          <p:spPr>
            <a:xfrm>
              <a:off x="277500" y="2225400"/>
              <a:ext cx="3322500" cy="2979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277500" y="2821200"/>
              <a:ext cx="3322500" cy="297900"/>
            </a:xfrm>
            <a:prstGeom prst="rect">
              <a:avLst/>
            </a:prstGeom>
            <a:noFill/>
            <a:ln cap="flat" cmpd="sng" w="9525">
              <a:solidFill>
                <a:srgbClr val="D5CDE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63" name="Google Shape;163;p13"/>
          <p:cNvCxnSpPr/>
          <p:nvPr/>
        </p:nvCxnSpPr>
        <p:spPr>
          <a:xfrm>
            <a:off x="1440000" y="6529852"/>
            <a:ext cx="0" cy="1557300"/>
          </a:xfrm>
          <a:prstGeom prst="straightConnector1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4" name="Google Shape;164;p13"/>
          <p:cNvCxnSpPr/>
          <p:nvPr/>
        </p:nvCxnSpPr>
        <p:spPr>
          <a:xfrm>
            <a:off x="2520000" y="6529852"/>
            <a:ext cx="0" cy="1557300"/>
          </a:xfrm>
          <a:prstGeom prst="straightConnector1">
            <a:avLst/>
          </a:prstGeom>
          <a:noFill/>
          <a:ln cap="flat" cmpd="sng" w="9525">
            <a:solidFill>
              <a:srgbClr val="D5CDE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5" name="Google Shape;165;p13"/>
          <p:cNvSpPr txBox="1"/>
          <p:nvPr/>
        </p:nvSpPr>
        <p:spPr>
          <a:xfrm>
            <a:off x="350768" y="6245154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Debt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66" name="Google Shape;166;p13"/>
          <p:cNvSpPr txBox="1"/>
          <p:nvPr/>
        </p:nvSpPr>
        <p:spPr>
          <a:xfrm>
            <a:off x="1500899" y="6245152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Budget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67" name="Google Shape;167;p13"/>
          <p:cNvSpPr txBox="1"/>
          <p:nvPr/>
        </p:nvSpPr>
        <p:spPr>
          <a:xfrm>
            <a:off x="2560724" y="6245152"/>
            <a:ext cx="928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Actual</a:t>
            </a:r>
            <a:endParaRPr b="1" sz="1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68" name="Google Shape;168;p13"/>
          <p:cNvSpPr txBox="1"/>
          <p:nvPr/>
        </p:nvSpPr>
        <p:spPr>
          <a:xfrm>
            <a:off x="350768" y="7813554"/>
            <a:ext cx="101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rgbClr val="2E2E2E"/>
                </a:solidFill>
                <a:latin typeface="Spartan"/>
                <a:ea typeface="Spartan"/>
                <a:cs typeface="Spartan"/>
                <a:sym typeface="Spartan"/>
              </a:rPr>
              <a:t>Total:</a:t>
            </a:r>
            <a:endParaRPr b="1" sz="1300">
              <a:solidFill>
                <a:srgbClr val="2E2E2E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pic>
        <p:nvPicPr>
          <p:cNvPr id="169" name="Google Shape;169;p13"/>
          <p:cNvPicPr preferRelativeResize="0"/>
          <p:nvPr/>
        </p:nvPicPr>
        <p:blipFill rotWithShape="1">
          <a:blip r:embed="rId4">
            <a:alphaModFix/>
          </a:blip>
          <a:srcRect b="48770" l="65161" r="0" t="0"/>
          <a:stretch/>
        </p:blipFill>
        <p:spPr>
          <a:xfrm>
            <a:off x="0" y="8574875"/>
            <a:ext cx="1440000" cy="2117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