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Ubuntu"/>
      <p:regular r:id="rId7"/>
      <p:bold r:id="rId8"/>
      <p:italic r:id="rId9"/>
      <p:boldItalic r:id="rId10"/>
    </p:embeddedFont>
    <p:embeddedFont>
      <p:font typeface="Ubuntu Light"/>
      <p:regular r:id="rId11"/>
      <p:bold r:id="rId12"/>
      <p:italic r:id="rId13"/>
      <p:boldItalic r:id="rId14"/>
    </p:embeddedFont>
    <p:embeddedFont>
      <p:font typeface="Kalnia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22">
          <p15:clr>
            <a:srgbClr val="747775"/>
          </p15:clr>
        </p15:guide>
        <p15:guide id="3" pos="144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22"/>
        <p:guide pos="144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Light-regular.fntdata"/><Relationship Id="rId10" Type="http://schemas.openxmlformats.org/officeDocument/2006/relationships/font" Target="fonts/Ubuntu-boldItalic.fntdata"/><Relationship Id="rId13" Type="http://schemas.openxmlformats.org/officeDocument/2006/relationships/font" Target="fonts/UbuntuLight-italic.fntdata"/><Relationship Id="rId12" Type="http://schemas.openxmlformats.org/officeDocument/2006/relationships/font" Target="fonts/Ubuntu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Ubuntu-italic.fntdata"/><Relationship Id="rId15" Type="http://schemas.openxmlformats.org/officeDocument/2006/relationships/font" Target="fonts/Kalnia-regular.fntdata"/><Relationship Id="rId14" Type="http://schemas.openxmlformats.org/officeDocument/2006/relationships/font" Target="fonts/UbuntuLight-boldItalic.fntdata"/><Relationship Id="rId16" Type="http://schemas.openxmlformats.org/officeDocument/2006/relationships/font" Target="fonts/Kalni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31505" y="355102"/>
            <a:ext cx="5659500" cy="1378176"/>
            <a:chOff x="431505" y="355102"/>
            <a:chExt cx="5659500" cy="1378176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431505" y="355102"/>
              <a:ext cx="56595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4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rPr>
                <a:t>Meeting Agenda</a:t>
              </a:r>
              <a:endParaRPr sz="3400">
                <a:solidFill>
                  <a:schemeClr val="dk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439298" y="1087825"/>
              <a:ext cx="3765900" cy="645454"/>
              <a:chOff x="439298" y="1087825"/>
              <a:chExt cx="3765900" cy="645454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439298" y="1087825"/>
                <a:ext cx="3765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Date:</a:t>
                </a:r>
                <a:r>
                  <a:rPr lang="uk" sz="12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 </a:t>
                </a: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June 20th, 2024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439298" y="1318152"/>
                <a:ext cx="3765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Time: </a:t>
                </a: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10:00am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439298" y="1548479"/>
                <a:ext cx="3765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200">
                    <a:solidFill>
                      <a:schemeClr val="dk1"/>
                    </a:solidFill>
                    <a:latin typeface="Ubuntu"/>
                    <a:ea typeface="Ubuntu"/>
                    <a:cs typeface="Ubuntu"/>
                    <a:sym typeface="Ubuntu"/>
                  </a:rPr>
                  <a:t>Location: </a:t>
                </a: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456 Example Blvd., Some City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</p:grpSp>
      </p:grpSp>
      <p:grpSp>
        <p:nvGrpSpPr>
          <p:cNvPr id="60" name="Google Shape;60;p13"/>
          <p:cNvGrpSpPr/>
          <p:nvPr/>
        </p:nvGrpSpPr>
        <p:grpSpPr>
          <a:xfrm>
            <a:off x="441918" y="2039875"/>
            <a:ext cx="6581682" cy="1013478"/>
            <a:chOff x="441918" y="2039875"/>
            <a:chExt cx="6581682" cy="1013478"/>
          </a:xfrm>
        </p:grpSpPr>
        <p:grpSp>
          <p:nvGrpSpPr>
            <p:cNvPr id="61" name="Google Shape;61;p13"/>
            <p:cNvGrpSpPr/>
            <p:nvPr/>
          </p:nvGrpSpPr>
          <p:grpSpPr>
            <a:xfrm>
              <a:off x="441918" y="2039875"/>
              <a:ext cx="6581682" cy="403250"/>
              <a:chOff x="441918" y="2039875"/>
              <a:chExt cx="6581682" cy="40325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441918" y="2141450"/>
                <a:ext cx="1756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Topic Item 1:</a:t>
                </a:r>
                <a:endParaRPr sz="13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63" name="Google Shape;63;p13"/>
              <p:cNvCxnSpPr/>
              <p:nvPr/>
            </p:nvCxnSpPr>
            <p:spPr>
              <a:xfrm>
                <a:off x="453300" y="203987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453300" y="244312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2162648" y="2638227"/>
              <a:ext cx="4857483" cy="415126"/>
              <a:chOff x="2162648" y="2638227"/>
              <a:chExt cx="4857483" cy="415126"/>
            </a:xfrm>
          </p:grpSpPr>
          <p:grpSp>
            <p:nvGrpSpPr>
              <p:cNvPr id="66" name="Google Shape;66;p13"/>
              <p:cNvGrpSpPr/>
              <p:nvPr/>
            </p:nvGrpSpPr>
            <p:grpSpPr>
              <a:xfrm>
                <a:off x="2162648" y="2638227"/>
                <a:ext cx="4857483" cy="184800"/>
                <a:chOff x="2162648" y="2638227"/>
                <a:chExt cx="4857483" cy="184800"/>
              </a:xfrm>
            </p:grpSpPr>
            <p:sp>
              <p:nvSpPr>
                <p:cNvPr id="67" name="Google Shape;67;p13"/>
                <p:cNvSpPr txBox="1"/>
                <p:nvPr/>
              </p:nvSpPr>
              <p:spPr>
                <a:xfrm>
                  <a:off x="2295731" y="2638227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Review quarterly financial performance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68" name="Google Shape;68;p13"/>
                <p:cNvSpPr txBox="1"/>
                <p:nvPr/>
              </p:nvSpPr>
              <p:spPr>
                <a:xfrm>
                  <a:off x="2162648" y="2653677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2162648" y="2868553"/>
                <a:ext cx="4857483" cy="184800"/>
                <a:chOff x="2162648" y="2868553"/>
                <a:chExt cx="4857483" cy="184800"/>
              </a:xfrm>
            </p:grpSpPr>
            <p:sp>
              <p:nvSpPr>
                <p:cNvPr id="70" name="Google Shape;70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Discuss the impact of recent market changes on projections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</p:grpSp>
      </p:grpSp>
      <p:grpSp>
        <p:nvGrpSpPr>
          <p:cNvPr id="72" name="Google Shape;72;p13"/>
          <p:cNvGrpSpPr/>
          <p:nvPr/>
        </p:nvGrpSpPr>
        <p:grpSpPr>
          <a:xfrm>
            <a:off x="441918" y="3227592"/>
            <a:ext cx="6581682" cy="1244980"/>
            <a:chOff x="441918" y="3227592"/>
            <a:chExt cx="6581682" cy="1244980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441918" y="3227592"/>
              <a:ext cx="6581682" cy="403250"/>
              <a:chOff x="441918" y="2039875"/>
              <a:chExt cx="6581682" cy="40325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441918" y="2141450"/>
                <a:ext cx="1756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Keypoints:</a:t>
                </a:r>
                <a:endParaRPr sz="13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75" name="Google Shape;75;p13"/>
              <p:cNvCxnSpPr/>
              <p:nvPr/>
            </p:nvCxnSpPr>
            <p:spPr>
              <a:xfrm>
                <a:off x="453300" y="203987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453300" y="244312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7" name="Google Shape;77;p13"/>
            <p:cNvGrpSpPr/>
            <p:nvPr/>
          </p:nvGrpSpPr>
          <p:grpSpPr>
            <a:xfrm>
              <a:off x="2162648" y="3827122"/>
              <a:ext cx="4857483" cy="645451"/>
              <a:chOff x="2162648" y="3841027"/>
              <a:chExt cx="4857483" cy="645451"/>
            </a:xfrm>
          </p:grpSpPr>
          <p:grpSp>
            <p:nvGrpSpPr>
              <p:cNvPr id="78" name="Google Shape;78;p13"/>
              <p:cNvGrpSpPr/>
              <p:nvPr/>
            </p:nvGrpSpPr>
            <p:grpSpPr>
              <a:xfrm>
                <a:off x="2162648" y="3841027"/>
                <a:ext cx="4857483" cy="184800"/>
                <a:chOff x="2162648" y="2638227"/>
                <a:chExt cx="4857483" cy="184800"/>
              </a:xfrm>
            </p:grpSpPr>
            <p:sp>
              <p:nvSpPr>
                <p:cNvPr id="79" name="Google Shape;79;p13"/>
                <p:cNvSpPr txBox="1"/>
                <p:nvPr/>
              </p:nvSpPr>
              <p:spPr>
                <a:xfrm>
                  <a:off x="2295731" y="2638227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Increased revenue in the second quarter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80" name="Google Shape;80;p13"/>
                <p:cNvSpPr txBox="1"/>
                <p:nvPr/>
              </p:nvSpPr>
              <p:spPr>
                <a:xfrm>
                  <a:off x="2162648" y="2653677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81" name="Google Shape;81;p13"/>
              <p:cNvGrpSpPr/>
              <p:nvPr/>
            </p:nvGrpSpPr>
            <p:grpSpPr>
              <a:xfrm>
                <a:off x="2162648" y="4071353"/>
                <a:ext cx="4857483" cy="184800"/>
                <a:chOff x="2162648" y="2868553"/>
                <a:chExt cx="4857483" cy="184800"/>
              </a:xfrm>
            </p:grpSpPr>
            <p:sp>
              <p:nvSpPr>
                <p:cNvPr id="82" name="Google Shape;82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Expenses management and reduction strategies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83" name="Google Shape;83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84" name="Google Shape;84;p13"/>
              <p:cNvGrpSpPr/>
              <p:nvPr/>
            </p:nvGrpSpPr>
            <p:grpSpPr>
              <a:xfrm>
                <a:off x="2162648" y="4301678"/>
                <a:ext cx="4857483" cy="184800"/>
                <a:chOff x="2162648" y="2868553"/>
                <a:chExt cx="4857483" cy="184800"/>
              </a:xfrm>
            </p:grpSpPr>
            <p:sp>
              <p:nvSpPr>
                <p:cNvPr id="85" name="Google Shape;85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Future investment opportunities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86" name="Google Shape;86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</p:grpSp>
      </p:grpSp>
      <p:grpSp>
        <p:nvGrpSpPr>
          <p:cNvPr id="87" name="Google Shape;87;p13"/>
          <p:cNvGrpSpPr/>
          <p:nvPr/>
        </p:nvGrpSpPr>
        <p:grpSpPr>
          <a:xfrm>
            <a:off x="441918" y="4666783"/>
            <a:ext cx="6581682" cy="1244980"/>
            <a:chOff x="441918" y="3227592"/>
            <a:chExt cx="6581682" cy="1244980"/>
          </a:xfrm>
        </p:grpSpPr>
        <p:grpSp>
          <p:nvGrpSpPr>
            <p:cNvPr id="88" name="Google Shape;88;p13"/>
            <p:cNvGrpSpPr/>
            <p:nvPr/>
          </p:nvGrpSpPr>
          <p:grpSpPr>
            <a:xfrm>
              <a:off x="441918" y="3227592"/>
              <a:ext cx="6581682" cy="403250"/>
              <a:chOff x="441918" y="2039875"/>
              <a:chExt cx="6581682" cy="40325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441918" y="2141450"/>
                <a:ext cx="1756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Additional Notes:</a:t>
                </a:r>
                <a:endParaRPr sz="13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90" name="Google Shape;90;p13"/>
              <p:cNvCxnSpPr/>
              <p:nvPr/>
            </p:nvCxnSpPr>
            <p:spPr>
              <a:xfrm>
                <a:off x="453300" y="203987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" name="Google Shape;91;p13"/>
              <p:cNvCxnSpPr/>
              <p:nvPr/>
            </p:nvCxnSpPr>
            <p:spPr>
              <a:xfrm>
                <a:off x="453300" y="244312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2" name="Google Shape;92;p13"/>
            <p:cNvGrpSpPr/>
            <p:nvPr/>
          </p:nvGrpSpPr>
          <p:grpSpPr>
            <a:xfrm>
              <a:off x="2162648" y="3827122"/>
              <a:ext cx="4857483" cy="645451"/>
              <a:chOff x="2162648" y="3841027"/>
              <a:chExt cx="4857483" cy="645451"/>
            </a:xfrm>
          </p:grpSpPr>
          <p:grpSp>
            <p:nvGrpSpPr>
              <p:cNvPr id="93" name="Google Shape;93;p13"/>
              <p:cNvGrpSpPr/>
              <p:nvPr/>
            </p:nvGrpSpPr>
            <p:grpSpPr>
              <a:xfrm>
                <a:off x="2162648" y="3841027"/>
                <a:ext cx="4857483" cy="184800"/>
                <a:chOff x="2162648" y="2638227"/>
                <a:chExt cx="4857483" cy="184800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2295731" y="2638227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Prepare financial reports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2162648" y="2653677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96" name="Google Shape;96;p13"/>
              <p:cNvGrpSpPr/>
              <p:nvPr/>
            </p:nvGrpSpPr>
            <p:grpSpPr>
              <a:xfrm>
                <a:off x="2162648" y="4071353"/>
                <a:ext cx="4857483" cy="184800"/>
                <a:chOff x="2162648" y="2868553"/>
                <a:chExt cx="4857483" cy="1848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Highlight key performance indicators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2162648" y="4301678"/>
                <a:ext cx="4857483" cy="184800"/>
                <a:chOff x="2162648" y="2868553"/>
                <a:chExt cx="4857483" cy="184800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Schedule weekly check-ins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</p:grpSp>
      </p:grpSp>
      <p:grpSp>
        <p:nvGrpSpPr>
          <p:cNvPr id="102" name="Google Shape;102;p13"/>
          <p:cNvGrpSpPr/>
          <p:nvPr/>
        </p:nvGrpSpPr>
        <p:grpSpPr>
          <a:xfrm>
            <a:off x="441918" y="6078133"/>
            <a:ext cx="6581682" cy="1014655"/>
            <a:chOff x="441918" y="3227592"/>
            <a:chExt cx="6581682" cy="1014655"/>
          </a:xfrm>
        </p:grpSpPr>
        <p:grpSp>
          <p:nvGrpSpPr>
            <p:cNvPr id="103" name="Google Shape;103;p13"/>
            <p:cNvGrpSpPr/>
            <p:nvPr/>
          </p:nvGrpSpPr>
          <p:grpSpPr>
            <a:xfrm>
              <a:off x="441918" y="3227592"/>
              <a:ext cx="6581682" cy="403250"/>
              <a:chOff x="441918" y="2039875"/>
              <a:chExt cx="6581682" cy="40325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441918" y="2141450"/>
                <a:ext cx="1756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Topic Item 2:</a:t>
                </a:r>
                <a:endParaRPr sz="13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105" name="Google Shape;105;p13"/>
              <p:cNvCxnSpPr/>
              <p:nvPr/>
            </p:nvCxnSpPr>
            <p:spPr>
              <a:xfrm>
                <a:off x="453300" y="203987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6" name="Google Shape;106;p13"/>
              <p:cNvCxnSpPr/>
              <p:nvPr/>
            </p:nvCxnSpPr>
            <p:spPr>
              <a:xfrm>
                <a:off x="453300" y="244312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7" name="Google Shape;107;p13"/>
            <p:cNvGrpSpPr/>
            <p:nvPr/>
          </p:nvGrpSpPr>
          <p:grpSpPr>
            <a:xfrm>
              <a:off x="2162648" y="3827122"/>
              <a:ext cx="4857483" cy="415126"/>
              <a:chOff x="2162648" y="3841027"/>
              <a:chExt cx="4857483" cy="415126"/>
            </a:xfrm>
          </p:grpSpPr>
          <p:grpSp>
            <p:nvGrpSpPr>
              <p:cNvPr id="108" name="Google Shape;108;p13"/>
              <p:cNvGrpSpPr/>
              <p:nvPr/>
            </p:nvGrpSpPr>
            <p:grpSpPr>
              <a:xfrm>
                <a:off x="2162648" y="3841027"/>
                <a:ext cx="4857483" cy="184800"/>
                <a:chOff x="2162648" y="2638227"/>
                <a:chExt cx="4857483" cy="1848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2295731" y="2638227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Plan the upcoming product launch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110" name="Google Shape;110;p13"/>
                <p:cNvSpPr txBox="1"/>
                <p:nvPr/>
              </p:nvSpPr>
              <p:spPr>
                <a:xfrm>
                  <a:off x="2162648" y="2653677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111" name="Google Shape;111;p13"/>
              <p:cNvGrpSpPr/>
              <p:nvPr/>
            </p:nvGrpSpPr>
            <p:grpSpPr>
              <a:xfrm>
                <a:off x="2162648" y="4071353"/>
                <a:ext cx="4857483" cy="184800"/>
                <a:chOff x="2162648" y="2868553"/>
                <a:chExt cx="4857483" cy="184800"/>
              </a:xfrm>
            </p:grpSpPr>
            <p:sp>
              <p:nvSpPr>
                <p:cNvPr id="112" name="Google Shape;112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Allocate tasks and set deadlines for the launch team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</p:grpSp>
      </p:grpSp>
      <p:grpSp>
        <p:nvGrpSpPr>
          <p:cNvPr id="114" name="Google Shape;114;p13"/>
          <p:cNvGrpSpPr/>
          <p:nvPr/>
        </p:nvGrpSpPr>
        <p:grpSpPr>
          <a:xfrm>
            <a:off x="441918" y="7301783"/>
            <a:ext cx="6581682" cy="1710833"/>
            <a:chOff x="441918" y="7301783"/>
            <a:chExt cx="6581682" cy="1710833"/>
          </a:xfrm>
        </p:grpSpPr>
        <p:grpSp>
          <p:nvGrpSpPr>
            <p:cNvPr id="115" name="Google Shape;115;p13"/>
            <p:cNvGrpSpPr/>
            <p:nvPr/>
          </p:nvGrpSpPr>
          <p:grpSpPr>
            <a:xfrm>
              <a:off x="441918" y="7301783"/>
              <a:ext cx="6581682" cy="403250"/>
              <a:chOff x="441918" y="2039875"/>
              <a:chExt cx="6581682" cy="403250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441918" y="2141450"/>
                <a:ext cx="1756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Keypoints:</a:t>
                </a:r>
                <a:endParaRPr sz="13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117" name="Google Shape;117;p13"/>
              <p:cNvCxnSpPr/>
              <p:nvPr/>
            </p:nvCxnSpPr>
            <p:spPr>
              <a:xfrm>
                <a:off x="453300" y="203987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8" name="Google Shape;118;p13"/>
              <p:cNvCxnSpPr/>
              <p:nvPr/>
            </p:nvCxnSpPr>
            <p:spPr>
              <a:xfrm>
                <a:off x="453300" y="244312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9" name="Google Shape;119;p13"/>
            <p:cNvGrpSpPr/>
            <p:nvPr/>
          </p:nvGrpSpPr>
          <p:grpSpPr>
            <a:xfrm>
              <a:off x="2162648" y="7908264"/>
              <a:ext cx="4857483" cy="184800"/>
              <a:chOff x="2162648" y="2645179"/>
              <a:chExt cx="4857483" cy="184800"/>
            </a:xfrm>
          </p:grpSpPr>
          <p:sp>
            <p:nvSpPr>
              <p:cNvPr id="120" name="Google Shape;120;p13"/>
              <p:cNvSpPr txBox="1"/>
              <p:nvPr/>
            </p:nvSpPr>
            <p:spPr>
              <a:xfrm>
                <a:off x="2295731" y="2645179"/>
                <a:ext cx="4724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Marketing strategy and promotional activities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121" name="Google Shape;121;p13"/>
              <p:cNvSpPr txBox="1"/>
              <p:nvPr/>
            </p:nvSpPr>
            <p:spPr>
              <a:xfrm>
                <a:off x="2162648" y="2653677"/>
                <a:ext cx="13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•</a:t>
                </a:r>
                <a:endParaRPr sz="10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</p:grpSp>
        <p:grpSp>
          <p:nvGrpSpPr>
            <p:cNvPr id="122" name="Google Shape;122;p13"/>
            <p:cNvGrpSpPr/>
            <p:nvPr/>
          </p:nvGrpSpPr>
          <p:grpSpPr>
            <a:xfrm>
              <a:off x="2162648" y="8138152"/>
              <a:ext cx="4857483" cy="184800"/>
              <a:chOff x="2162648" y="2868553"/>
              <a:chExt cx="4857483" cy="184800"/>
            </a:xfrm>
          </p:grpSpPr>
          <p:sp>
            <p:nvSpPr>
              <p:cNvPr id="123" name="Google Shape;123;p13"/>
              <p:cNvSpPr txBox="1"/>
              <p:nvPr/>
            </p:nvSpPr>
            <p:spPr>
              <a:xfrm>
                <a:off x="2295731" y="2868553"/>
                <a:ext cx="4724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Coordination with the development team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2162648" y="2884003"/>
                <a:ext cx="13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•</a:t>
                </a:r>
                <a:endParaRPr sz="10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2162648" y="8368040"/>
              <a:ext cx="4857483" cy="184800"/>
              <a:chOff x="2162648" y="2638227"/>
              <a:chExt cx="4857483" cy="184800"/>
            </a:xfrm>
          </p:grpSpPr>
          <p:sp>
            <p:nvSpPr>
              <p:cNvPr id="126" name="Google Shape;126;p13"/>
              <p:cNvSpPr txBox="1"/>
              <p:nvPr/>
            </p:nvSpPr>
            <p:spPr>
              <a:xfrm>
                <a:off x="2295731" y="2638227"/>
                <a:ext cx="4724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Customer feedback and pre-launch testing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2162648" y="2653677"/>
                <a:ext cx="13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•</a:t>
                </a:r>
                <a:endParaRPr sz="10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</p:grpSp>
        <p:grpSp>
          <p:nvGrpSpPr>
            <p:cNvPr id="128" name="Google Shape;128;p13"/>
            <p:cNvGrpSpPr/>
            <p:nvPr/>
          </p:nvGrpSpPr>
          <p:grpSpPr>
            <a:xfrm>
              <a:off x="2162648" y="8597928"/>
              <a:ext cx="4857483" cy="184800"/>
              <a:chOff x="2162648" y="2868553"/>
              <a:chExt cx="4857483" cy="184800"/>
            </a:xfrm>
          </p:grpSpPr>
          <p:sp>
            <p:nvSpPr>
              <p:cNvPr id="129" name="Google Shape;129;p13"/>
              <p:cNvSpPr txBox="1"/>
              <p:nvPr/>
            </p:nvSpPr>
            <p:spPr>
              <a:xfrm>
                <a:off x="2295731" y="2868553"/>
                <a:ext cx="4724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Expenses management and reduction strategies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2162648" y="2884003"/>
                <a:ext cx="13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•</a:t>
                </a:r>
                <a:endParaRPr sz="10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2162648" y="8827815"/>
              <a:ext cx="4857483" cy="184800"/>
              <a:chOff x="2162648" y="2868553"/>
              <a:chExt cx="4857483" cy="184800"/>
            </a:xfrm>
          </p:grpSpPr>
          <p:sp>
            <p:nvSpPr>
              <p:cNvPr id="132" name="Google Shape;132;p13"/>
              <p:cNvSpPr txBox="1"/>
              <p:nvPr/>
            </p:nvSpPr>
            <p:spPr>
              <a:xfrm>
                <a:off x="2295731" y="2868553"/>
                <a:ext cx="4724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Future investment opportunities</a:t>
                </a:r>
                <a:endParaRPr sz="12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2162648" y="2884003"/>
                <a:ext cx="133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rPr>
                  <a:t>•</a:t>
                </a:r>
                <a:endParaRPr sz="1000">
                  <a:solidFill>
                    <a:schemeClr val="dk1"/>
                  </a:solidFill>
                  <a:latin typeface="Ubuntu Light"/>
                  <a:ea typeface="Ubuntu Light"/>
                  <a:cs typeface="Ubuntu Light"/>
                  <a:sym typeface="Ubuntu Light"/>
                </a:endParaRPr>
              </a:p>
            </p:txBody>
          </p:sp>
        </p:grpSp>
      </p:grpSp>
      <p:grpSp>
        <p:nvGrpSpPr>
          <p:cNvPr id="134" name="Google Shape;134;p13"/>
          <p:cNvGrpSpPr/>
          <p:nvPr/>
        </p:nvGrpSpPr>
        <p:grpSpPr>
          <a:xfrm>
            <a:off x="441918" y="9189988"/>
            <a:ext cx="6581682" cy="1014655"/>
            <a:chOff x="441918" y="3227592"/>
            <a:chExt cx="6581682" cy="1014655"/>
          </a:xfrm>
        </p:grpSpPr>
        <p:grpSp>
          <p:nvGrpSpPr>
            <p:cNvPr id="135" name="Google Shape;135;p13"/>
            <p:cNvGrpSpPr/>
            <p:nvPr/>
          </p:nvGrpSpPr>
          <p:grpSpPr>
            <a:xfrm>
              <a:off x="441918" y="3227592"/>
              <a:ext cx="6581682" cy="403250"/>
              <a:chOff x="441918" y="2039875"/>
              <a:chExt cx="6581682" cy="403250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441918" y="2141450"/>
                <a:ext cx="17565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Additional Notes:</a:t>
                </a:r>
                <a:endParaRPr sz="13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cxnSp>
            <p:nvCxnSpPr>
              <p:cNvPr id="137" name="Google Shape;137;p13"/>
              <p:cNvCxnSpPr/>
              <p:nvPr/>
            </p:nvCxnSpPr>
            <p:spPr>
              <a:xfrm>
                <a:off x="453300" y="203987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" name="Google Shape;138;p13"/>
              <p:cNvCxnSpPr/>
              <p:nvPr/>
            </p:nvCxnSpPr>
            <p:spPr>
              <a:xfrm>
                <a:off x="453300" y="2443125"/>
                <a:ext cx="6570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9" name="Google Shape;139;p13"/>
            <p:cNvGrpSpPr/>
            <p:nvPr/>
          </p:nvGrpSpPr>
          <p:grpSpPr>
            <a:xfrm>
              <a:off x="2162648" y="3827122"/>
              <a:ext cx="4857483" cy="415126"/>
              <a:chOff x="2162648" y="3841027"/>
              <a:chExt cx="4857483" cy="415126"/>
            </a:xfrm>
          </p:grpSpPr>
          <p:grpSp>
            <p:nvGrpSpPr>
              <p:cNvPr id="140" name="Google Shape;140;p13"/>
              <p:cNvGrpSpPr/>
              <p:nvPr/>
            </p:nvGrpSpPr>
            <p:grpSpPr>
              <a:xfrm>
                <a:off x="2162648" y="3841027"/>
                <a:ext cx="4857483" cy="184800"/>
                <a:chOff x="2162648" y="2638227"/>
                <a:chExt cx="4857483" cy="184800"/>
              </a:xfrm>
            </p:grpSpPr>
            <p:sp>
              <p:nvSpPr>
                <p:cNvPr id="141" name="Google Shape;141;p13"/>
                <p:cNvSpPr txBox="1"/>
                <p:nvPr/>
              </p:nvSpPr>
              <p:spPr>
                <a:xfrm>
                  <a:off x="2295731" y="2638227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Schedule weekly check-ins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142" name="Google Shape;142;p13"/>
                <p:cNvSpPr txBox="1"/>
                <p:nvPr/>
              </p:nvSpPr>
              <p:spPr>
                <a:xfrm>
                  <a:off x="2162648" y="2653677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  <p:grpSp>
            <p:nvGrpSpPr>
              <p:cNvPr id="143" name="Google Shape;143;p13"/>
              <p:cNvGrpSpPr/>
              <p:nvPr/>
            </p:nvGrpSpPr>
            <p:grpSpPr>
              <a:xfrm>
                <a:off x="2162648" y="4071353"/>
                <a:ext cx="4857483" cy="184800"/>
                <a:chOff x="2162648" y="2868553"/>
                <a:chExt cx="4857483" cy="184800"/>
              </a:xfrm>
            </p:grpSpPr>
            <p:sp>
              <p:nvSpPr>
                <p:cNvPr id="144" name="Google Shape;144;p13"/>
                <p:cNvSpPr txBox="1"/>
                <p:nvPr/>
              </p:nvSpPr>
              <p:spPr>
                <a:xfrm>
                  <a:off x="2295731" y="2868553"/>
                  <a:ext cx="4724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Identify potential risks and mitigation plans</a:t>
                  </a:r>
                  <a:endParaRPr sz="12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  <p:sp>
              <p:nvSpPr>
                <p:cNvPr id="145" name="Google Shape;145;p13"/>
                <p:cNvSpPr txBox="1"/>
                <p:nvPr/>
              </p:nvSpPr>
              <p:spPr>
                <a:xfrm>
                  <a:off x="2162648" y="2884003"/>
                  <a:ext cx="1332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chemeClr val="dk1"/>
                      </a:solidFill>
                      <a:latin typeface="Ubuntu Light"/>
                      <a:ea typeface="Ubuntu Light"/>
                      <a:cs typeface="Ubuntu Light"/>
                      <a:sym typeface="Ubuntu Light"/>
                    </a:rPr>
                    <a:t>•</a:t>
                  </a:r>
                  <a:endParaRPr sz="1000">
                    <a:solidFill>
                      <a:schemeClr val="dk1"/>
                    </a:solidFill>
                    <a:latin typeface="Ubuntu Light"/>
                    <a:ea typeface="Ubuntu Light"/>
                    <a:cs typeface="Ubuntu Light"/>
                    <a:sym typeface="Ubuntu Light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