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Josefin Sans"/>
      <p:regular r:id="rId11"/>
      <p:bold r:id="rId12"/>
      <p:italic r:id="rId13"/>
      <p:boldItalic r:id="rId14"/>
    </p:embeddedFont>
    <p:embeddedFont>
      <p:font typeface="Forum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232">
          <p15:clr>
            <a:srgbClr val="A4A3A4"/>
          </p15:clr>
        </p15:guide>
        <p15:guide id="2" pos="53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32"/>
        <p:guide pos="53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JosefinSans-italic.fntdata"/><Relationship Id="rId12" Type="http://schemas.openxmlformats.org/officeDocument/2006/relationships/font" Target="fonts/Josefi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Forum-regular.fntdata"/><Relationship Id="rId14" Type="http://schemas.openxmlformats.org/officeDocument/2006/relationships/font" Target="fonts/Josefi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4133700"/>
            <a:ext cx="7560000" cy="516600"/>
          </a:xfrm>
          <a:prstGeom prst="rect">
            <a:avLst/>
          </a:prstGeom>
          <a:solidFill>
            <a:srgbClr val="A3AF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798275" y="794975"/>
            <a:ext cx="35607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latin typeface="Forum"/>
                <a:ea typeface="Forum"/>
                <a:cs typeface="Forum"/>
                <a:sym typeface="Forum"/>
              </a:rPr>
              <a:t>Estimate</a:t>
            </a:r>
            <a:endParaRPr sz="70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51276" y="2159625"/>
            <a:ext cx="1805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A3AF9C"/>
                </a:solidFill>
                <a:latin typeface="Josefin Sans"/>
                <a:ea typeface="Josefin Sans"/>
                <a:cs typeface="Josefin Sans"/>
                <a:sym typeface="Josefin Sans"/>
              </a:rPr>
              <a:t>INVOICE TO :</a:t>
            </a:r>
            <a:endParaRPr b="1" sz="1200">
              <a:solidFill>
                <a:srgbClr val="A3AF9C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913576" y="2159625"/>
            <a:ext cx="1805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A3AF9C"/>
                </a:solidFill>
                <a:latin typeface="Josefin Sans"/>
                <a:ea typeface="Josefin Sans"/>
                <a:cs typeface="Josefin Sans"/>
                <a:sym typeface="Josefin Sans"/>
              </a:rPr>
              <a:t>INVOICE DATE :</a:t>
            </a:r>
            <a:endParaRPr b="1" sz="1200">
              <a:solidFill>
                <a:srgbClr val="A3AF9C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44651" y="2603500"/>
            <a:ext cx="1805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ALEX FREY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913576" y="2603500"/>
            <a:ext cx="1805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22 June 2023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44650" y="2981100"/>
            <a:ext cx="205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123-456-7890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123 Anywhere St., Any City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alexfrey@gmail.com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 rot="10800000">
            <a:off x="4398750" y="3491125"/>
            <a:ext cx="3173100" cy="0"/>
          </a:xfrm>
          <a:prstGeom prst="straightConnector1">
            <a:avLst/>
          </a:prstGeom>
          <a:noFill/>
          <a:ln cap="flat" cmpd="sng" w="19050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837975" y="4296025"/>
            <a:ext cx="1613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Description</a:t>
            </a:r>
            <a:endParaRPr b="1" sz="1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150225" y="4296025"/>
            <a:ext cx="71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QTY</a:t>
            </a:r>
            <a:endParaRPr b="1" sz="1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913575" y="4296025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Price</a:t>
            </a:r>
            <a:endParaRPr b="1" sz="1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944975" y="4296025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Total</a:t>
            </a:r>
            <a:endParaRPr b="1" sz="1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37975" y="4779600"/>
            <a:ext cx="2951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Premium Package - Living Room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150225" y="4766351"/>
            <a:ext cx="71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4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913575" y="4770767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$500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944975" y="4775184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$2,000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37975" y="5203575"/>
            <a:ext cx="2951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Additional Living Room Concept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150225" y="5190325"/>
            <a:ext cx="71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2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913575" y="5194742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$1,000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944975" y="5199158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$2,000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837975" y="5654051"/>
            <a:ext cx="2951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Premium Package - Master Bed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150225" y="5640801"/>
            <a:ext cx="71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4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913575" y="5645218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$2,000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5944975" y="5649634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$8,000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837975" y="6084627"/>
            <a:ext cx="2951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Basic Package - Childrens Bedroom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150225" y="6071377"/>
            <a:ext cx="71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2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913575" y="6075794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$500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944975" y="6080210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$1,000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837975" y="6515202"/>
            <a:ext cx="2951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In Home Room Styling Session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150225" y="6501952"/>
            <a:ext cx="71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5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913575" y="6506369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$1,500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944975" y="6510785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$7,500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854575" y="5524850"/>
            <a:ext cx="58692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854575" y="5085438"/>
            <a:ext cx="58692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854575" y="5951025"/>
            <a:ext cx="58692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854575" y="6372788"/>
            <a:ext cx="58692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854575" y="6810013"/>
            <a:ext cx="58692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Google Shape;91;p13"/>
          <p:cNvSpPr txBox="1"/>
          <p:nvPr/>
        </p:nvSpPr>
        <p:spPr>
          <a:xfrm>
            <a:off x="4398750" y="6943575"/>
            <a:ext cx="1288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SUB TOTAL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5950075" y="6943575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$19,500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98750" y="7369750"/>
            <a:ext cx="1288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TOTAL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950075" y="7369750"/>
            <a:ext cx="773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$19,500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834702" y="8151550"/>
            <a:ext cx="3815700" cy="597826"/>
            <a:chOff x="834702" y="8151550"/>
            <a:chExt cx="3815700" cy="597826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834702" y="8151550"/>
              <a:ext cx="3815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A3AF9C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RECEIVE</a:t>
              </a:r>
              <a:r>
                <a:rPr lang="ru" sz="1200">
                  <a:solidFill>
                    <a:srgbClr val="A3AF9C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 YOUR ESTIMATE</a:t>
              </a:r>
              <a:endParaRPr sz="1200">
                <a:solidFill>
                  <a:srgbClr val="A3AF9C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834702" y="8380076"/>
              <a:ext cx="3815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Prior to your consultation, receive your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estimate for your selected services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834702" y="8836425"/>
            <a:ext cx="3815700" cy="597826"/>
            <a:chOff x="834702" y="8151550"/>
            <a:chExt cx="3815700" cy="597826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834702" y="8151550"/>
              <a:ext cx="3815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A3AF9C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COMMITMENT FEE</a:t>
              </a:r>
              <a:endParaRPr sz="1200">
                <a:solidFill>
                  <a:srgbClr val="A3AF9C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834702" y="8380076"/>
              <a:ext cx="3815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Paid to seal the agreement that you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agree to use our services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834702" y="9549175"/>
            <a:ext cx="3815700" cy="597826"/>
            <a:chOff x="834702" y="8151550"/>
            <a:chExt cx="3815700" cy="597826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834702" y="8151550"/>
              <a:ext cx="3815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A3AF9C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DESIGN PROCESS</a:t>
              </a:r>
              <a:endParaRPr sz="1200">
                <a:solidFill>
                  <a:srgbClr val="A3AF9C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834702" y="8380076"/>
              <a:ext cx="3815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Your project will begin and is estimated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to complete within the next X-Y weeks.</a:t>
              </a:r>
              <a:endParaRPr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sp>
        <p:nvSpPr>
          <p:cNvPr id="104" name="Google Shape;104;p13"/>
          <p:cNvSpPr txBox="1"/>
          <p:nvPr/>
        </p:nvSpPr>
        <p:spPr>
          <a:xfrm>
            <a:off x="5392375" y="9777700"/>
            <a:ext cx="1328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123-456-7890</a:t>
            </a:r>
            <a:endParaRPr sz="12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best@gdoc.io</a:t>
            </a:r>
            <a:endParaRPr sz="12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