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0692000" cx="7560000"/>
  <p:notesSz cx="6858000" cy="9144000"/>
  <p:embeddedFontLst>
    <p:embeddedFont>
      <p:font typeface="Montserrat SemiBold"/>
      <p:regular r:id="rId7"/>
      <p:bold r:id="rId8"/>
      <p:italic r:id="rId9"/>
      <p:boldItalic r:id="rId10"/>
    </p:embeddedFont>
    <p:embeddedFont>
      <p:font typeface="Montserrat"/>
      <p:regular r:id="rId11"/>
      <p:bold r:id="rId12"/>
      <p:italic r:id="rId13"/>
      <p:boldItalic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6FFE9CA5-A758-4BAE-835E-25A194E44135}">
  <a:tblStyle styleId="{6FFE9CA5-A758-4BAE-835E-25A194E4413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Montserrat-regular.fntdata"/><Relationship Id="rId10" Type="http://schemas.openxmlformats.org/officeDocument/2006/relationships/font" Target="fonts/MontserratSemiBold-boldItalic.fntdata"/><Relationship Id="rId13" Type="http://schemas.openxmlformats.org/officeDocument/2006/relationships/font" Target="fonts/Montserrat-italic.fntdata"/><Relationship Id="rId12" Type="http://schemas.openxmlformats.org/officeDocument/2006/relationships/font" Target="fonts/Montserrat-bold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font" Target="fonts/MontserratSemiBold-italic.fntdata"/><Relationship Id="rId14" Type="http://schemas.openxmlformats.org/officeDocument/2006/relationships/font" Target="fonts/Montserrat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MontserratSemiBold-regular.fntdata"/><Relationship Id="rId8" Type="http://schemas.openxmlformats.org/officeDocument/2006/relationships/font" Target="fonts/MontserratSemiBold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360000" y="912150"/>
            <a:ext cx="6839700" cy="9453300"/>
          </a:xfrm>
          <a:prstGeom prst="rect">
            <a:avLst/>
          </a:prstGeom>
          <a:noFill/>
          <a:ln cap="flat" cmpd="sng" w="19050">
            <a:solidFill>
              <a:srgbClr val="42424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55" name="Google Shape;55;p13"/>
          <p:cNvGraphicFramePr/>
          <p:nvPr/>
        </p:nvGraphicFramePr>
        <p:xfrm>
          <a:off x="504275" y="11438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{6FFE9CA5-A758-4BAE-835E-25A194E44135}</a:tableStyleId>
              </a:tblPr>
              <a:tblGrid>
                <a:gridCol w="6585100"/>
              </a:tblGrid>
              <a:tr h="12425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PROBLEM SUMMARY</a:t>
                      </a:r>
                      <a:endParaRPr sz="12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7200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42424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2424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56" name="Google Shape;56;p13"/>
          <p:cNvGraphicFramePr/>
          <p:nvPr/>
        </p:nvGraphicFramePr>
        <p:xfrm>
          <a:off x="504275" y="255801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{6FFE9CA5-A758-4BAE-835E-25A194E44135}</a:tableStyleId>
              </a:tblPr>
              <a:tblGrid>
                <a:gridCol w="3292550"/>
                <a:gridCol w="3292550"/>
              </a:tblGrid>
              <a:tr h="338775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PROPOSED SOLUTION</a:t>
                      </a:r>
                      <a:endParaRPr/>
                    </a:p>
                  </a:txBody>
                  <a:tcPr marT="7200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42424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2424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3590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0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Product/Service Feature</a:t>
                      </a:r>
                      <a:endParaRPr b="1"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2424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2424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2424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0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Benefit to the Client</a:t>
                      </a:r>
                      <a:endParaRPr b="1"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42424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2424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2424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590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0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1.</a:t>
                      </a:r>
                      <a:endParaRPr b="1"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2424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2424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2424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0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1.</a:t>
                      </a:r>
                      <a:endParaRPr b="1"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72000" anchor="ctr">
                    <a:lnL cap="flat" cmpd="sng" w="9525">
                      <a:solidFill>
                        <a:srgbClr val="42424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2424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2424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590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000">
                          <a:solidFill>
                            <a:schemeClr val="dk1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2.</a:t>
                      </a:r>
                      <a:endParaRPr b="1"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2424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2424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2424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000">
                          <a:solidFill>
                            <a:schemeClr val="dk1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2.</a:t>
                      </a:r>
                      <a:endParaRPr b="1"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72000" anchor="ctr">
                    <a:lnL cap="flat" cmpd="sng" w="9525">
                      <a:solidFill>
                        <a:srgbClr val="42424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2424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2424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590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0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3.</a:t>
                      </a:r>
                      <a:endParaRPr b="1"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2424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2424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2424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0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3.</a:t>
                      </a:r>
                      <a:endParaRPr b="1"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72000" anchor="ctr">
                    <a:lnL cap="flat" cmpd="sng" w="9525">
                      <a:solidFill>
                        <a:srgbClr val="42424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2424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2424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57" name="Google Shape;57;p13"/>
          <p:cNvGraphicFramePr/>
          <p:nvPr/>
        </p:nvGraphicFramePr>
        <p:xfrm>
          <a:off x="504275" y="45047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{6FFE9CA5-A758-4BAE-835E-25A194E44135}</a:tableStyleId>
              </a:tblPr>
              <a:tblGrid>
                <a:gridCol w="6585100"/>
              </a:tblGrid>
              <a:tr h="1097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PRICING INFORMATION</a:t>
                      </a:r>
                      <a:endParaRPr sz="12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7200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42424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2424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58" name="Google Shape;58;p13"/>
          <p:cNvGraphicFramePr/>
          <p:nvPr/>
        </p:nvGraphicFramePr>
        <p:xfrm>
          <a:off x="504275" y="577381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{6FFE9CA5-A758-4BAE-835E-25A194E44135}</a:tableStyleId>
              </a:tblPr>
              <a:tblGrid>
                <a:gridCol w="3292550"/>
                <a:gridCol w="3292550"/>
              </a:tblGrid>
              <a:tr h="338775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PROPOSED SCHEDULE</a:t>
                      </a:r>
                      <a:endParaRPr/>
                    </a:p>
                  </a:txBody>
                  <a:tcPr marT="7200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42424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2424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3590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0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Project Activity</a:t>
                      </a:r>
                      <a:endParaRPr b="1"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2424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2424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2424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0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Date of Completion</a:t>
                      </a:r>
                      <a:endParaRPr b="1"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42424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2424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2424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590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0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1.</a:t>
                      </a:r>
                      <a:endParaRPr b="1"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2424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2424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2424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0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1.</a:t>
                      </a:r>
                      <a:endParaRPr b="1"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72000" anchor="ctr">
                    <a:lnL cap="flat" cmpd="sng" w="9525">
                      <a:solidFill>
                        <a:srgbClr val="42424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2424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2424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590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000">
                          <a:solidFill>
                            <a:schemeClr val="dk1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2.</a:t>
                      </a:r>
                      <a:endParaRPr b="1"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2424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2424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2424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000">
                          <a:solidFill>
                            <a:schemeClr val="dk1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2.</a:t>
                      </a:r>
                      <a:endParaRPr b="1"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72000" anchor="ctr">
                    <a:lnL cap="flat" cmpd="sng" w="9525">
                      <a:solidFill>
                        <a:srgbClr val="42424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2424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2424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590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0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3.</a:t>
                      </a:r>
                      <a:endParaRPr b="1"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2424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2424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2424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0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3.</a:t>
                      </a:r>
                      <a:endParaRPr b="1"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72000" anchor="ctr">
                    <a:lnL cap="flat" cmpd="sng" w="9525">
                      <a:solidFill>
                        <a:srgbClr val="42424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2424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2424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59" name="Google Shape;59;p13"/>
          <p:cNvGraphicFramePr/>
          <p:nvPr/>
        </p:nvGraphicFramePr>
        <p:xfrm>
          <a:off x="504275" y="7720499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{6FFE9CA5-A758-4BAE-835E-25A194E44135}</a:tableStyleId>
              </a:tblPr>
              <a:tblGrid>
                <a:gridCol w="6585100"/>
              </a:tblGrid>
              <a:tr h="91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CONCLUSION</a:t>
                      </a:r>
                      <a:endParaRPr sz="12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7200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42424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2424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60" name="Google Shape;60;p13"/>
          <p:cNvGraphicFramePr/>
          <p:nvPr/>
        </p:nvGraphicFramePr>
        <p:xfrm>
          <a:off x="504275" y="8810337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{6FFE9CA5-A758-4BAE-835E-25A194E44135}</a:tableStyleId>
              </a:tblPr>
              <a:tblGrid>
                <a:gridCol w="3292550"/>
                <a:gridCol w="3292550"/>
              </a:tblGrid>
              <a:tr h="876725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TERMS &amp; CONDITIONS</a:t>
                      </a:r>
                      <a:endParaRPr sz="12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7200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42424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2424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3657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SIGNATURE:</a:t>
                      </a:r>
                      <a:endParaRPr sz="12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7200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2424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2424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DATE:</a:t>
                      </a:r>
                      <a:endParaRPr sz="12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7200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2424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2424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61" name="Google Shape;61;p13"/>
          <p:cNvSpPr txBox="1"/>
          <p:nvPr/>
        </p:nvSpPr>
        <p:spPr>
          <a:xfrm>
            <a:off x="242475" y="251000"/>
            <a:ext cx="70749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500">
                <a:solidFill>
                  <a:srgbClr val="424242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SIMPLE BUSINESS PROPOSAL</a:t>
            </a:r>
            <a:endParaRPr sz="3500">
              <a:solidFill>
                <a:srgbClr val="424242"/>
              </a:solidFill>
              <a:latin typeface="Montserrat SemiBold"/>
              <a:ea typeface="Montserrat SemiBold"/>
              <a:cs typeface="Montserrat SemiBold"/>
              <a:sym typeface="Montserrat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