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692000" cx="7560000"/>
  <p:notesSz cx="6858000" cy="9144000"/>
  <p:embeddedFontLst>
    <p:embeddedFont>
      <p:font typeface="Rubik Light"/>
      <p:regular r:id="rId6"/>
      <p:bold r:id="rId7"/>
      <p:italic r:id="rId8"/>
      <p:boldItalic r:id="rId9"/>
    </p:embeddedFont>
    <p:embeddedFont>
      <p:font typeface="Rubik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ubik-bold.fntdata"/><Relationship Id="rId10" Type="http://schemas.openxmlformats.org/officeDocument/2006/relationships/font" Target="fonts/Rubik-regular.fntdata"/><Relationship Id="rId13" Type="http://schemas.openxmlformats.org/officeDocument/2006/relationships/font" Target="fonts/Rubik-boldItalic.fntdata"/><Relationship Id="rId12" Type="http://schemas.openxmlformats.org/officeDocument/2006/relationships/font" Target="fonts/Rubik-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RubikLight-boldItalic.fntdata"/><Relationship Id="rId5" Type="http://schemas.openxmlformats.org/officeDocument/2006/relationships/slide" Target="slides/slide1.xml"/><Relationship Id="rId6" Type="http://schemas.openxmlformats.org/officeDocument/2006/relationships/font" Target="fonts/RubikLight-regular.fntdata"/><Relationship Id="rId7" Type="http://schemas.openxmlformats.org/officeDocument/2006/relationships/font" Target="fonts/RubikLight-bold.fntdata"/><Relationship Id="rId8" Type="http://schemas.openxmlformats.org/officeDocument/2006/relationships/font" Target="fonts/RubikLight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0" y="0"/>
            <a:ext cx="7560000" cy="1995300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55" name="Google Shape;55;p13"/>
          <p:cNvCxnSpPr/>
          <p:nvPr/>
        </p:nvCxnSpPr>
        <p:spPr>
          <a:xfrm>
            <a:off x="450000" y="930286"/>
            <a:ext cx="6658800" cy="0"/>
          </a:xfrm>
          <a:prstGeom prst="straightConnector1">
            <a:avLst/>
          </a:prstGeom>
          <a:noFill/>
          <a:ln cap="flat" cmpd="sng" w="19050">
            <a:solidFill>
              <a:srgbClr val="26262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6" name="Google Shape;56;p13"/>
          <p:cNvSpPr txBox="1"/>
          <p:nvPr/>
        </p:nvSpPr>
        <p:spPr>
          <a:xfrm>
            <a:off x="421847" y="408117"/>
            <a:ext cx="40494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uk" sz="2800">
                <a:solidFill>
                  <a:srgbClr val="262626"/>
                </a:solidFill>
                <a:latin typeface="Rubik"/>
                <a:ea typeface="Rubik"/>
                <a:cs typeface="Rubik"/>
                <a:sym typeface="Rubik"/>
              </a:rPr>
              <a:t>MICHAEL JOHNSON</a:t>
            </a:r>
            <a:endParaRPr b="1" sz="2800">
              <a:solidFill>
                <a:srgbClr val="262626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5088574" y="603690"/>
            <a:ext cx="20202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uk" sz="1200">
                <a:solidFill>
                  <a:srgbClr val="262626"/>
                </a:solidFill>
                <a:latin typeface="Rubik"/>
                <a:ea typeface="Rubik"/>
                <a:cs typeface="Rubik"/>
                <a:sym typeface="Rubik"/>
              </a:rPr>
              <a:t>Product Designer</a:t>
            </a:r>
            <a:endParaRPr sz="1200">
              <a:solidFill>
                <a:srgbClr val="262626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451250" y="1161882"/>
            <a:ext cx="66588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1000">
                <a:solidFill>
                  <a:srgbClr val="262626"/>
                </a:solidFill>
                <a:latin typeface="Rubik Light"/>
                <a:ea typeface="Rubik Light"/>
                <a:cs typeface="Rubik Light"/>
                <a:sym typeface="Rubik Light"/>
              </a:rPr>
              <a:t>Experienced Product Designer with over 15 years of expertise in product development and 10+ years in managerial roles. Proficient in designing innovative products and managing end-to-end product lifecycles. Skilled in collaborating with cross-functional teams to ensure timely and quality delivery.</a:t>
            </a:r>
            <a:endParaRPr sz="1000">
              <a:solidFill>
                <a:srgbClr val="262626"/>
              </a:solidFill>
              <a:latin typeface="Rubik Light"/>
              <a:ea typeface="Rubik Light"/>
              <a:cs typeface="Rubik Light"/>
              <a:sym typeface="Rubik Light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440618" y="2480514"/>
            <a:ext cx="33510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uk">
                <a:solidFill>
                  <a:srgbClr val="262626"/>
                </a:solidFill>
                <a:latin typeface="Rubik"/>
                <a:ea typeface="Rubik"/>
                <a:cs typeface="Rubik"/>
                <a:sym typeface="Rubik"/>
              </a:rPr>
              <a:t>WORK EXPERIENCE:</a:t>
            </a:r>
            <a:endParaRPr b="1">
              <a:solidFill>
                <a:srgbClr val="262626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grpSp>
        <p:nvGrpSpPr>
          <p:cNvPr id="60" name="Google Shape;60;p13"/>
          <p:cNvGrpSpPr/>
          <p:nvPr/>
        </p:nvGrpSpPr>
        <p:grpSpPr>
          <a:xfrm>
            <a:off x="440618" y="2905259"/>
            <a:ext cx="3815813" cy="1288516"/>
            <a:chOff x="440618" y="2905259"/>
            <a:chExt cx="3815813" cy="1288516"/>
          </a:xfrm>
        </p:grpSpPr>
        <p:sp>
          <p:nvSpPr>
            <p:cNvPr id="61" name="Google Shape;61;p13"/>
            <p:cNvSpPr txBox="1"/>
            <p:nvPr/>
          </p:nvSpPr>
          <p:spPr>
            <a:xfrm>
              <a:off x="440618" y="2905259"/>
              <a:ext cx="33510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"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rPr>
                <a:t>Design Consultant</a:t>
              </a:r>
              <a:endParaRPr b="1" sz="1000">
                <a:solidFill>
                  <a:srgbClr val="262626"/>
                </a:solidFill>
                <a:latin typeface="Rubik"/>
                <a:ea typeface="Rubik"/>
                <a:cs typeface="Rubik"/>
                <a:sym typeface="Rubik"/>
              </a:endParaRPr>
            </a:p>
          </p:txBody>
        </p:sp>
        <p:sp>
          <p:nvSpPr>
            <p:cNvPr id="62" name="Google Shape;62;p13"/>
            <p:cNvSpPr txBox="1"/>
            <p:nvPr/>
          </p:nvSpPr>
          <p:spPr>
            <a:xfrm>
              <a:off x="440618" y="3097739"/>
              <a:ext cx="33510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"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rPr>
                <a:t>Fashion Forum | Milan, IT</a:t>
              </a:r>
              <a:endParaRPr sz="1000">
                <a:solidFill>
                  <a:srgbClr val="262626"/>
                </a:solidFill>
                <a:latin typeface="Rubik"/>
                <a:ea typeface="Rubik"/>
                <a:cs typeface="Rubik"/>
                <a:sym typeface="Rubik"/>
              </a:endParaRPr>
            </a:p>
          </p:txBody>
        </p:sp>
        <p:sp>
          <p:nvSpPr>
            <p:cNvPr id="63" name="Google Shape;63;p13"/>
            <p:cNvSpPr txBox="1"/>
            <p:nvPr/>
          </p:nvSpPr>
          <p:spPr>
            <a:xfrm>
              <a:off x="440618" y="3290218"/>
              <a:ext cx="33510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"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rPr>
                <a:t>Feb 2018 – Present</a:t>
              </a:r>
              <a:endParaRPr sz="1000">
                <a:solidFill>
                  <a:srgbClr val="262626"/>
                </a:solidFill>
                <a:latin typeface="Rubik"/>
                <a:ea typeface="Rubik"/>
                <a:cs typeface="Rubik"/>
                <a:sym typeface="Rubik"/>
              </a:endParaRPr>
            </a:p>
          </p:txBody>
        </p:sp>
        <p:grpSp>
          <p:nvGrpSpPr>
            <p:cNvPr id="64" name="Google Shape;64;p13"/>
            <p:cNvGrpSpPr/>
            <p:nvPr/>
          </p:nvGrpSpPr>
          <p:grpSpPr>
            <a:xfrm>
              <a:off x="451251" y="3675200"/>
              <a:ext cx="3805181" cy="153900"/>
              <a:chOff x="451250" y="3675193"/>
              <a:chExt cx="3509343" cy="153900"/>
            </a:xfrm>
          </p:grpSpPr>
          <p:sp>
            <p:nvSpPr>
              <p:cNvPr id="65" name="Google Shape;65;p13"/>
              <p:cNvSpPr txBox="1"/>
              <p:nvPr/>
            </p:nvSpPr>
            <p:spPr>
              <a:xfrm>
                <a:off x="609593" y="3675193"/>
                <a:ext cx="33510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lnSpc>
                    <a:spcPct val="115000"/>
                  </a:lnSpc>
                  <a:spcBef>
                    <a:spcPts val="1200"/>
                  </a:spcBef>
                  <a:spcAft>
                    <a:spcPts val="1200"/>
                  </a:spcAft>
                  <a:buNone/>
                </a:pPr>
                <a:r>
                  <a:rPr lang="uk" sz="1000">
                    <a:solidFill>
                      <a:srgbClr val="262626"/>
                    </a:solidFill>
                    <a:latin typeface="Rubik"/>
                    <a:ea typeface="Rubik"/>
                    <a:cs typeface="Rubik"/>
                    <a:sym typeface="Rubik"/>
                  </a:rPr>
                  <a:t>Developed design concepts to align with brand identity.</a:t>
                </a:r>
                <a:endParaRPr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endParaRPr>
              </a:p>
            </p:txBody>
          </p:sp>
          <p:sp>
            <p:nvSpPr>
              <p:cNvPr id="66" name="Google Shape;66;p13"/>
              <p:cNvSpPr/>
              <p:nvPr/>
            </p:nvSpPr>
            <p:spPr>
              <a:xfrm>
                <a:off x="451250" y="3725150"/>
                <a:ext cx="39300" cy="39300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67" name="Google Shape;67;p13"/>
            <p:cNvGrpSpPr/>
            <p:nvPr/>
          </p:nvGrpSpPr>
          <p:grpSpPr>
            <a:xfrm>
              <a:off x="451251" y="3862875"/>
              <a:ext cx="3805181" cy="330900"/>
              <a:chOff x="451250" y="3862868"/>
              <a:chExt cx="3509343" cy="330900"/>
            </a:xfrm>
          </p:grpSpPr>
          <p:sp>
            <p:nvSpPr>
              <p:cNvPr id="68" name="Google Shape;68;p13"/>
              <p:cNvSpPr txBox="1"/>
              <p:nvPr/>
            </p:nvSpPr>
            <p:spPr>
              <a:xfrm>
                <a:off x="609593" y="3862868"/>
                <a:ext cx="3351000" cy="330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lang="uk" sz="1000">
                    <a:solidFill>
                      <a:srgbClr val="262626"/>
                    </a:solidFill>
                    <a:latin typeface="Rubik"/>
                    <a:ea typeface="Rubik"/>
                    <a:cs typeface="Rubik"/>
                    <a:sym typeface="Rubik"/>
                  </a:rPr>
                  <a:t>Collaborated with suppliers to streamline production</a:t>
                </a:r>
                <a:endParaRPr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endParaRPr>
              </a:p>
              <a:p>
                <a:pPr indent="0" lvl="0" marL="0" rtl="0" algn="l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uk" sz="1000">
                    <a:solidFill>
                      <a:srgbClr val="262626"/>
                    </a:solidFill>
                    <a:latin typeface="Rubik"/>
                    <a:ea typeface="Rubik"/>
                    <a:cs typeface="Rubik"/>
                    <a:sym typeface="Rubik"/>
                  </a:rPr>
                  <a:t>processes and meet deadlines.</a:t>
                </a:r>
                <a:endParaRPr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endParaRPr>
              </a:p>
            </p:txBody>
          </p:sp>
          <p:sp>
            <p:nvSpPr>
              <p:cNvPr id="69" name="Google Shape;69;p13"/>
              <p:cNvSpPr/>
              <p:nvPr/>
            </p:nvSpPr>
            <p:spPr>
              <a:xfrm>
                <a:off x="451250" y="3915850"/>
                <a:ext cx="39300" cy="39300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70" name="Google Shape;70;p13"/>
          <p:cNvGrpSpPr/>
          <p:nvPr/>
        </p:nvGrpSpPr>
        <p:grpSpPr>
          <a:xfrm>
            <a:off x="440618" y="4434401"/>
            <a:ext cx="3815813" cy="1476174"/>
            <a:chOff x="440618" y="4434401"/>
            <a:chExt cx="3815813" cy="1476174"/>
          </a:xfrm>
        </p:grpSpPr>
        <p:sp>
          <p:nvSpPr>
            <p:cNvPr id="71" name="Google Shape;71;p13"/>
            <p:cNvSpPr txBox="1"/>
            <p:nvPr/>
          </p:nvSpPr>
          <p:spPr>
            <a:xfrm>
              <a:off x="440618" y="4434401"/>
              <a:ext cx="33510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"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rPr>
                <a:t>Assistant Design Manager</a:t>
              </a:r>
              <a:endParaRPr b="1" sz="1000">
                <a:solidFill>
                  <a:srgbClr val="262626"/>
                </a:solidFill>
                <a:latin typeface="Rubik"/>
                <a:ea typeface="Rubik"/>
                <a:cs typeface="Rubik"/>
                <a:sym typeface="Rubik"/>
              </a:endParaRPr>
            </a:p>
          </p:txBody>
        </p:sp>
        <p:sp>
          <p:nvSpPr>
            <p:cNvPr id="72" name="Google Shape;72;p13"/>
            <p:cNvSpPr txBox="1"/>
            <p:nvPr/>
          </p:nvSpPr>
          <p:spPr>
            <a:xfrm>
              <a:off x="440618" y="4626880"/>
              <a:ext cx="33510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"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rPr>
                <a:t>StyleMe Inc. | New York, USA</a:t>
              </a:r>
              <a:endParaRPr sz="1000">
                <a:solidFill>
                  <a:srgbClr val="262626"/>
                </a:solidFill>
                <a:latin typeface="Rubik"/>
                <a:ea typeface="Rubik"/>
                <a:cs typeface="Rubik"/>
                <a:sym typeface="Rubik"/>
              </a:endParaRPr>
            </a:p>
          </p:txBody>
        </p:sp>
        <p:sp>
          <p:nvSpPr>
            <p:cNvPr id="73" name="Google Shape;73;p13"/>
            <p:cNvSpPr txBox="1"/>
            <p:nvPr/>
          </p:nvSpPr>
          <p:spPr>
            <a:xfrm>
              <a:off x="440618" y="4819360"/>
              <a:ext cx="33510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"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rPr>
                <a:t>Aug 2016 – Jan 2018</a:t>
              </a:r>
              <a:endParaRPr sz="1000">
                <a:solidFill>
                  <a:srgbClr val="262626"/>
                </a:solidFill>
                <a:latin typeface="Rubik"/>
                <a:ea typeface="Rubik"/>
                <a:cs typeface="Rubik"/>
                <a:sym typeface="Rubik"/>
              </a:endParaRPr>
            </a:p>
          </p:txBody>
        </p:sp>
        <p:grpSp>
          <p:nvGrpSpPr>
            <p:cNvPr id="74" name="Google Shape;74;p13"/>
            <p:cNvGrpSpPr/>
            <p:nvPr/>
          </p:nvGrpSpPr>
          <p:grpSpPr>
            <a:xfrm>
              <a:off x="451251" y="5204325"/>
              <a:ext cx="3805181" cy="153900"/>
              <a:chOff x="451250" y="3675193"/>
              <a:chExt cx="3509343" cy="153900"/>
            </a:xfrm>
          </p:grpSpPr>
          <p:sp>
            <p:nvSpPr>
              <p:cNvPr id="75" name="Google Shape;75;p13"/>
              <p:cNvSpPr txBox="1"/>
              <p:nvPr/>
            </p:nvSpPr>
            <p:spPr>
              <a:xfrm>
                <a:off x="609593" y="3675193"/>
                <a:ext cx="33510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uk" sz="1000">
                    <a:solidFill>
                      <a:srgbClr val="262626"/>
                    </a:solidFill>
                    <a:latin typeface="Rubik"/>
                    <a:ea typeface="Rubik"/>
                    <a:cs typeface="Rubik"/>
                    <a:sym typeface="Rubik"/>
                  </a:rPr>
                  <a:t>Managed design projects from conception to execution.</a:t>
                </a:r>
                <a:endParaRPr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endParaRPr>
              </a:p>
            </p:txBody>
          </p:sp>
          <p:sp>
            <p:nvSpPr>
              <p:cNvPr id="76" name="Google Shape;76;p13"/>
              <p:cNvSpPr/>
              <p:nvPr/>
            </p:nvSpPr>
            <p:spPr>
              <a:xfrm>
                <a:off x="451250" y="3725150"/>
                <a:ext cx="39300" cy="39300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77" name="Google Shape;77;p13"/>
            <p:cNvGrpSpPr/>
            <p:nvPr/>
          </p:nvGrpSpPr>
          <p:grpSpPr>
            <a:xfrm>
              <a:off x="451251" y="5392000"/>
              <a:ext cx="3805181" cy="153900"/>
              <a:chOff x="451250" y="3862868"/>
              <a:chExt cx="3509343" cy="153900"/>
            </a:xfrm>
          </p:grpSpPr>
          <p:sp>
            <p:nvSpPr>
              <p:cNvPr id="78" name="Google Shape;78;p13"/>
              <p:cNvSpPr txBox="1"/>
              <p:nvPr/>
            </p:nvSpPr>
            <p:spPr>
              <a:xfrm>
                <a:off x="609593" y="3862868"/>
                <a:ext cx="33510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uk" sz="1000">
                    <a:solidFill>
                      <a:srgbClr val="262626"/>
                    </a:solidFill>
                    <a:latin typeface="Rubik"/>
                    <a:ea typeface="Rubik"/>
                    <a:cs typeface="Rubik"/>
                    <a:sym typeface="Rubik"/>
                  </a:rPr>
                  <a:t>Partnered with vendors to improve product quality.</a:t>
                </a:r>
                <a:endParaRPr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endParaRPr>
              </a:p>
            </p:txBody>
          </p:sp>
          <p:sp>
            <p:nvSpPr>
              <p:cNvPr id="79" name="Google Shape;79;p13"/>
              <p:cNvSpPr/>
              <p:nvPr/>
            </p:nvSpPr>
            <p:spPr>
              <a:xfrm>
                <a:off x="451250" y="3915850"/>
                <a:ext cx="39300" cy="39300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80" name="Google Shape;80;p13"/>
            <p:cNvGrpSpPr/>
            <p:nvPr/>
          </p:nvGrpSpPr>
          <p:grpSpPr>
            <a:xfrm>
              <a:off x="451251" y="5579675"/>
              <a:ext cx="3805181" cy="330900"/>
              <a:chOff x="451250" y="3675193"/>
              <a:chExt cx="3509343" cy="330900"/>
            </a:xfrm>
          </p:grpSpPr>
          <p:sp>
            <p:nvSpPr>
              <p:cNvPr id="81" name="Google Shape;81;p13"/>
              <p:cNvSpPr txBox="1"/>
              <p:nvPr/>
            </p:nvSpPr>
            <p:spPr>
              <a:xfrm>
                <a:off x="609593" y="3675193"/>
                <a:ext cx="3351000" cy="330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lang="uk" sz="1000">
                    <a:solidFill>
                      <a:srgbClr val="262626"/>
                    </a:solidFill>
                    <a:latin typeface="Rubik"/>
                    <a:ea typeface="Rubik"/>
                    <a:cs typeface="Rubik"/>
                    <a:sym typeface="Rubik"/>
                  </a:rPr>
                  <a:t>Conducted trend analyses to create designs aligned with </a:t>
                </a:r>
                <a:endParaRPr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endParaRPr>
              </a:p>
              <a:p>
                <a:pPr indent="0" lvl="0" marL="0" rtl="0" algn="l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uk" sz="1000">
                    <a:solidFill>
                      <a:srgbClr val="262626"/>
                    </a:solidFill>
                    <a:latin typeface="Rubik"/>
                    <a:ea typeface="Rubik"/>
                    <a:cs typeface="Rubik"/>
                    <a:sym typeface="Rubik"/>
                  </a:rPr>
                  <a:t>market demands.</a:t>
                </a:r>
                <a:endParaRPr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endParaRPr>
              </a:p>
            </p:txBody>
          </p:sp>
          <p:sp>
            <p:nvSpPr>
              <p:cNvPr id="82" name="Google Shape;82;p13"/>
              <p:cNvSpPr/>
              <p:nvPr/>
            </p:nvSpPr>
            <p:spPr>
              <a:xfrm>
                <a:off x="451250" y="3725150"/>
                <a:ext cx="39300" cy="39300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83" name="Google Shape;83;p13"/>
          <p:cNvGrpSpPr/>
          <p:nvPr/>
        </p:nvGrpSpPr>
        <p:grpSpPr>
          <a:xfrm>
            <a:off x="440618" y="6151201"/>
            <a:ext cx="3815813" cy="1664040"/>
            <a:chOff x="440618" y="6151201"/>
            <a:chExt cx="3815813" cy="1664040"/>
          </a:xfrm>
        </p:grpSpPr>
        <p:sp>
          <p:nvSpPr>
            <p:cNvPr id="84" name="Google Shape;84;p13"/>
            <p:cNvSpPr txBox="1"/>
            <p:nvPr/>
          </p:nvSpPr>
          <p:spPr>
            <a:xfrm>
              <a:off x="440618" y="6151201"/>
              <a:ext cx="33510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"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rPr>
                <a:t>Junior Product Designer</a:t>
              </a:r>
              <a:endParaRPr b="1" sz="1000">
                <a:solidFill>
                  <a:srgbClr val="262626"/>
                </a:solidFill>
                <a:latin typeface="Rubik"/>
                <a:ea typeface="Rubik"/>
                <a:cs typeface="Rubik"/>
                <a:sym typeface="Rubik"/>
              </a:endParaRPr>
            </a:p>
          </p:txBody>
        </p:sp>
        <p:sp>
          <p:nvSpPr>
            <p:cNvPr id="85" name="Google Shape;85;p13"/>
            <p:cNvSpPr txBox="1"/>
            <p:nvPr/>
          </p:nvSpPr>
          <p:spPr>
            <a:xfrm>
              <a:off x="440618" y="6343680"/>
              <a:ext cx="33510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"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rPr>
                <a:t>Creative Elements Inc. | Manchester, UK</a:t>
              </a:r>
              <a:endParaRPr sz="1000">
                <a:solidFill>
                  <a:srgbClr val="262626"/>
                </a:solidFill>
                <a:latin typeface="Rubik"/>
                <a:ea typeface="Rubik"/>
                <a:cs typeface="Rubik"/>
                <a:sym typeface="Rubik"/>
              </a:endParaRPr>
            </a:p>
          </p:txBody>
        </p:sp>
        <p:sp>
          <p:nvSpPr>
            <p:cNvPr id="86" name="Google Shape;86;p13"/>
            <p:cNvSpPr txBox="1"/>
            <p:nvPr/>
          </p:nvSpPr>
          <p:spPr>
            <a:xfrm>
              <a:off x="440618" y="6536160"/>
              <a:ext cx="33510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"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rPr>
                <a:t>Jan 2012 – Apr 2014</a:t>
              </a:r>
              <a:endParaRPr sz="1000">
                <a:solidFill>
                  <a:srgbClr val="262626"/>
                </a:solidFill>
                <a:latin typeface="Rubik"/>
                <a:ea typeface="Rubik"/>
                <a:cs typeface="Rubik"/>
                <a:sym typeface="Rubik"/>
              </a:endParaRPr>
            </a:p>
          </p:txBody>
        </p:sp>
        <p:grpSp>
          <p:nvGrpSpPr>
            <p:cNvPr id="87" name="Google Shape;87;p13"/>
            <p:cNvGrpSpPr/>
            <p:nvPr/>
          </p:nvGrpSpPr>
          <p:grpSpPr>
            <a:xfrm>
              <a:off x="451251" y="6921125"/>
              <a:ext cx="3805181" cy="153900"/>
              <a:chOff x="451250" y="3675193"/>
              <a:chExt cx="3509343" cy="153900"/>
            </a:xfrm>
          </p:grpSpPr>
          <p:sp>
            <p:nvSpPr>
              <p:cNvPr id="88" name="Google Shape;88;p13"/>
              <p:cNvSpPr txBox="1"/>
              <p:nvPr/>
            </p:nvSpPr>
            <p:spPr>
              <a:xfrm>
                <a:off x="609593" y="3675193"/>
                <a:ext cx="33510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uk" sz="1000">
                    <a:solidFill>
                      <a:srgbClr val="262626"/>
                    </a:solidFill>
                    <a:latin typeface="Rubik"/>
                    <a:ea typeface="Rubik"/>
                    <a:cs typeface="Rubik"/>
                    <a:sym typeface="Rubik"/>
                  </a:rPr>
                  <a:t>Assisted in the creation of initial design concepts.</a:t>
                </a:r>
                <a:endParaRPr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endParaRPr>
              </a:p>
            </p:txBody>
          </p:sp>
          <p:sp>
            <p:nvSpPr>
              <p:cNvPr id="89" name="Google Shape;89;p13"/>
              <p:cNvSpPr/>
              <p:nvPr/>
            </p:nvSpPr>
            <p:spPr>
              <a:xfrm>
                <a:off x="451250" y="3725150"/>
                <a:ext cx="39300" cy="39300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90" name="Google Shape;90;p13"/>
            <p:cNvGrpSpPr/>
            <p:nvPr/>
          </p:nvGrpSpPr>
          <p:grpSpPr>
            <a:xfrm>
              <a:off x="451251" y="7114233"/>
              <a:ext cx="3805181" cy="330900"/>
              <a:chOff x="451250" y="3862868"/>
              <a:chExt cx="3509343" cy="330900"/>
            </a:xfrm>
          </p:grpSpPr>
          <p:sp>
            <p:nvSpPr>
              <p:cNvPr id="91" name="Google Shape;91;p13"/>
              <p:cNvSpPr txBox="1"/>
              <p:nvPr/>
            </p:nvSpPr>
            <p:spPr>
              <a:xfrm>
                <a:off x="609593" y="3862868"/>
                <a:ext cx="3351000" cy="330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uk" sz="1000">
                    <a:solidFill>
                      <a:srgbClr val="262626"/>
                    </a:solidFill>
                    <a:latin typeface="Rubik"/>
                    <a:ea typeface="Rubik"/>
                    <a:cs typeface="Rubik"/>
                    <a:sym typeface="Rubik"/>
                  </a:rPr>
                  <a:t>Collaborated with senior designers to enhance product</a:t>
                </a:r>
                <a:endParaRPr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endParaRPr>
              </a:p>
              <a:p>
                <a:pPr indent="0" lvl="0" marL="0" rtl="0" algn="l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uk" sz="1000">
                    <a:solidFill>
                      <a:srgbClr val="262626"/>
                    </a:solidFill>
                    <a:latin typeface="Rubik"/>
                    <a:ea typeface="Rubik"/>
                    <a:cs typeface="Rubik"/>
                    <a:sym typeface="Rubik"/>
                  </a:rPr>
                  <a:t>functionality and aesthetics.</a:t>
                </a:r>
                <a:endParaRPr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endParaRPr>
              </a:p>
            </p:txBody>
          </p:sp>
          <p:sp>
            <p:nvSpPr>
              <p:cNvPr id="92" name="Google Shape;92;p13"/>
              <p:cNvSpPr/>
              <p:nvPr/>
            </p:nvSpPr>
            <p:spPr>
              <a:xfrm>
                <a:off x="451250" y="3915850"/>
                <a:ext cx="39300" cy="39300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93" name="Google Shape;93;p13"/>
            <p:cNvGrpSpPr/>
            <p:nvPr/>
          </p:nvGrpSpPr>
          <p:grpSpPr>
            <a:xfrm>
              <a:off x="451251" y="7484340"/>
              <a:ext cx="3805181" cy="330900"/>
              <a:chOff x="451250" y="3675193"/>
              <a:chExt cx="3509343" cy="330900"/>
            </a:xfrm>
          </p:grpSpPr>
          <p:sp>
            <p:nvSpPr>
              <p:cNvPr id="94" name="Google Shape;94;p13"/>
              <p:cNvSpPr txBox="1"/>
              <p:nvPr/>
            </p:nvSpPr>
            <p:spPr>
              <a:xfrm>
                <a:off x="609593" y="3675193"/>
                <a:ext cx="3351000" cy="330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uk" sz="1000">
                    <a:solidFill>
                      <a:srgbClr val="262626"/>
                    </a:solidFill>
                    <a:latin typeface="Rubik"/>
                    <a:ea typeface="Rubik"/>
                    <a:cs typeface="Rubik"/>
                    <a:sym typeface="Rubik"/>
                  </a:rPr>
                  <a:t>Supported the manufacturing team in resolving design</a:t>
                </a:r>
                <a:endParaRPr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endParaRPr>
              </a:p>
              <a:p>
                <a:pPr indent="0" lvl="0" marL="0" rtl="0" algn="l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uk" sz="1000">
                    <a:solidFill>
                      <a:srgbClr val="262626"/>
                    </a:solidFill>
                    <a:latin typeface="Rubik"/>
                    <a:ea typeface="Rubik"/>
                    <a:cs typeface="Rubik"/>
                    <a:sym typeface="Rubik"/>
                  </a:rPr>
                  <a:t>challenges.</a:t>
                </a:r>
                <a:endParaRPr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endParaRPr>
              </a:p>
            </p:txBody>
          </p:sp>
          <p:sp>
            <p:nvSpPr>
              <p:cNvPr id="95" name="Google Shape;95;p13"/>
              <p:cNvSpPr/>
              <p:nvPr/>
            </p:nvSpPr>
            <p:spPr>
              <a:xfrm>
                <a:off x="451250" y="3725150"/>
                <a:ext cx="39300" cy="39300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cxnSp>
        <p:nvCxnSpPr>
          <p:cNvPr id="96" name="Google Shape;96;p13"/>
          <p:cNvCxnSpPr/>
          <p:nvPr/>
        </p:nvCxnSpPr>
        <p:spPr>
          <a:xfrm>
            <a:off x="450000" y="8208482"/>
            <a:ext cx="3714900" cy="0"/>
          </a:xfrm>
          <a:prstGeom prst="straightConnector1">
            <a:avLst/>
          </a:prstGeom>
          <a:noFill/>
          <a:ln cap="flat" cmpd="sng" w="19050">
            <a:solidFill>
              <a:srgbClr val="26262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97" name="Google Shape;97;p13"/>
          <p:cNvSpPr txBox="1"/>
          <p:nvPr/>
        </p:nvSpPr>
        <p:spPr>
          <a:xfrm>
            <a:off x="440618" y="8583886"/>
            <a:ext cx="33510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uk">
                <a:solidFill>
                  <a:srgbClr val="262626"/>
                </a:solidFill>
                <a:latin typeface="Rubik"/>
                <a:ea typeface="Rubik"/>
                <a:cs typeface="Rubik"/>
                <a:sym typeface="Rubik"/>
              </a:rPr>
              <a:t>PROJECTS:</a:t>
            </a:r>
            <a:endParaRPr b="1">
              <a:solidFill>
                <a:srgbClr val="262626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grpSp>
        <p:nvGrpSpPr>
          <p:cNvPr id="98" name="Google Shape;98;p13"/>
          <p:cNvGrpSpPr/>
          <p:nvPr/>
        </p:nvGrpSpPr>
        <p:grpSpPr>
          <a:xfrm>
            <a:off x="440618" y="9008630"/>
            <a:ext cx="3815707" cy="1105728"/>
            <a:chOff x="440618" y="9008630"/>
            <a:chExt cx="3815707" cy="1105728"/>
          </a:xfrm>
        </p:grpSpPr>
        <p:sp>
          <p:nvSpPr>
            <p:cNvPr id="99" name="Google Shape;99;p13"/>
            <p:cNvSpPr txBox="1"/>
            <p:nvPr/>
          </p:nvSpPr>
          <p:spPr>
            <a:xfrm>
              <a:off x="440618" y="9008630"/>
              <a:ext cx="33510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"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rPr>
                <a:t>User Experience Research</a:t>
              </a:r>
              <a:endParaRPr b="1" sz="1000">
                <a:solidFill>
                  <a:srgbClr val="262626"/>
                </a:solidFill>
                <a:latin typeface="Rubik"/>
                <a:ea typeface="Rubik"/>
                <a:cs typeface="Rubik"/>
                <a:sym typeface="Rubik"/>
              </a:endParaRPr>
            </a:p>
          </p:txBody>
        </p:sp>
        <p:sp>
          <p:nvSpPr>
            <p:cNvPr id="100" name="Google Shape;100;p13"/>
            <p:cNvSpPr txBox="1"/>
            <p:nvPr/>
          </p:nvSpPr>
          <p:spPr>
            <a:xfrm>
              <a:off x="440618" y="9201110"/>
              <a:ext cx="33510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"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rPr>
                <a:t>Feb 2017 – Aug 2017</a:t>
              </a:r>
              <a:endParaRPr sz="1000">
                <a:solidFill>
                  <a:srgbClr val="262626"/>
                </a:solidFill>
                <a:latin typeface="Rubik"/>
                <a:ea typeface="Rubik"/>
                <a:cs typeface="Rubik"/>
                <a:sym typeface="Rubik"/>
              </a:endParaRPr>
            </a:p>
          </p:txBody>
        </p:sp>
        <p:grpSp>
          <p:nvGrpSpPr>
            <p:cNvPr id="101" name="Google Shape;101;p13"/>
            <p:cNvGrpSpPr/>
            <p:nvPr/>
          </p:nvGrpSpPr>
          <p:grpSpPr>
            <a:xfrm>
              <a:off x="440625" y="9573675"/>
              <a:ext cx="3815700" cy="540684"/>
              <a:chOff x="440625" y="9573675"/>
              <a:chExt cx="3815700" cy="540684"/>
            </a:xfrm>
          </p:grpSpPr>
          <p:sp>
            <p:nvSpPr>
              <p:cNvPr id="102" name="Google Shape;102;p13"/>
              <p:cNvSpPr txBox="1"/>
              <p:nvPr/>
            </p:nvSpPr>
            <p:spPr>
              <a:xfrm>
                <a:off x="440625" y="9573675"/>
                <a:ext cx="38157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uk" sz="1000">
                    <a:solidFill>
                      <a:srgbClr val="262626"/>
                    </a:solidFill>
                    <a:latin typeface="Rubik"/>
                    <a:ea typeface="Rubik"/>
                    <a:cs typeface="Rubik"/>
                    <a:sym typeface="Rubik"/>
                  </a:rPr>
                  <a:t>Conducted user interviews to gather insights for design.</a:t>
                </a:r>
                <a:endParaRPr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endParaRPr>
              </a:p>
            </p:txBody>
          </p:sp>
          <p:sp>
            <p:nvSpPr>
              <p:cNvPr id="103" name="Google Shape;103;p13"/>
              <p:cNvSpPr txBox="1"/>
              <p:nvPr/>
            </p:nvSpPr>
            <p:spPr>
              <a:xfrm>
                <a:off x="440625" y="9767067"/>
                <a:ext cx="38157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uk" sz="1000">
                    <a:solidFill>
                      <a:srgbClr val="262626"/>
                    </a:solidFill>
                    <a:latin typeface="Rubik"/>
                    <a:ea typeface="Rubik"/>
                    <a:cs typeface="Rubik"/>
                    <a:sym typeface="Rubik"/>
                  </a:rPr>
                  <a:t>Created personas and workflows to enhance product usability.</a:t>
                </a:r>
                <a:endParaRPr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endParaRPr>
              </a:p>
            </p:txBody>
          </p:sp>
          <p:sp>
            <p:nvSpPr>
              <p:cNvPr id="104" name="Google Shape;104;p13"/>
              <p:cNvSpPr txBox="1"/>
              <p:nvPr/>
            </p:nvSpPr>
            <p:spPr>
              <a:xfrm>
                <a:off x="440625" y="9960459"/>
                <a:ext cx="38157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uk" sz="1000">
                    <a:solidFill>
                      <a:srgbClr val="262626"/>
                    </a:solidFill>
                    <a:latin typeface="Rubik"/>
                    <a:ea typeface="Rubik"/>
                    <a:cs typeface="Rubik"/>
                    <a:sym typeface="Rubik"/>
                  </a:rPr>
                  <a:t>Conducted user interviews to gather insights for design.</a:t>
                </a:r>
                <a:endParaRPr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endParaRPr>
              </a:p>
            </p:txBody>
          </p:sp>
        </p:grpSp>
      </p:grpSp>
      <p:cxnSp>
        <p:nvCxnSpPr>
          <p:cNvPr id="105" name="Google Shape;105;p13"/>
          <p:cNvCxnSpPr/>
          <p:nvPr/>
        </p:nvCxnSpPr>
        <p:spPr>
          <a:xfrm>
            <a:off x="4595125" y="2480525"/>
            <a:ext cx="0" cy="7743600"/>
          </a:xfrm>
          <a:prstGeom prst="straightConnector1">
            <a:avLst/>
          </a:prstGeom>
          <a:noFill/>
          <a:ln cap="flat" cmpd="sng" w="19050">
            <a:solidFill>
              <a:srgbClr val="262626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106" name="Google Shape;106;p13"/>
          <p:cNvGrpSpPr/>
          <p:nvPr/>
        </p:nvGrpSpPr>
        <p:grpSpPr>
          <a:xfrm>
            <a:off x="4985998" y="2480525"/>
            <a:ext cx="2298603" cy="1156072"/>
            <a:chOff x="4985998" y="2480525"/>
            <a:chExt cx="2298603" cy="1156072"/>
          </a:xfrm>
        </p:grpSpPr>
        <p:sp>
          <p:nvSpPr>
            <p:cNvPr id="107" name="Google Shape;107;p13"/>
            <p:cNvSpPr txBox="1"/>
            <p:nvPr/>
          </p:nvSpPr>
          <p:spPr>
            <a:xfrm>
              <a:off x="4986000" y="2480525"/>
              <a:ext cx="2298600" cy="215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rPr>
                <a:t>CONTACT INFORMATION:</a:t>
              </a:r>
              <a:endParaRPr b="1">
                <a:solidFill>
                  <a:srgbClr val="262626"/>
                </a:solidFill>
                <a:latin typeface="Rubik"/>
                <a:ea typeface="Rubik"/>
                <a:cs typeface="Rubik"/>
                <a:sym typeface="Rubik"/>
              </a:endParaRPr>
            </a:p>
          </p:txBody>
        </p:sp>
        <p:sp>
          <p:nvSpPr>
            <p:cNvPr id="108" name="Google Shape;108;p13"/>
            <p:cNvSpPr txBox="1"/>
            <p:nvPr/>
          </p:nvSpPr>
          <p:spPr>
            <a:xfrm>
              <a:off x="4985998" y="2905250"/>
              <a:ext cx="22164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"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rPr>
                <a:t>Email: </a:t>
              </a:r>
              <a:r>
                <a:rPr lang="uk"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rPr>
                <a:t>michael.johnson@mail.ltd</a:t>
              </a:r>
              <a:endParaRPr sz="1000">
                <a:solidFill>
                  <a:srgbClr val="262626"/>
                </a:solidFill>
                <a:latin typeface="Rubik"/>
                <a:ea typeface="Rubik"/>
                <a:cs typeface="Rubik"/>
                <a:sym typeface="Rubik"/>
              </a:endParaRPr>
            </a:p>
          </p:txBody>
        </p:sp>
        <p:sp>
          <p:nvSpPr>
            <p:cNvPr id="109" name="Google Shape;109;p13"/>
            <p:cNvSpPr txBox="1"/>
            <p:nvPr/>
          </p:nvSpPr>
          <p:spPr>
            <a:xfrm>
              <a:off x="4985998" y="3097734"/>
              <a:ext cx="22164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"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rPr>
                <a:t>Website:</a:t>
              </a:r>
              <a:r>
                <a:rPr lang="uk"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rPr>
                <a:t> www.michaeljohnson.ltd</a:t>
              </a:r>
              <a:endParaRPr sz="1000">
                <a:solidFill>
                  <a:srgbClr val="262626"/>
                </a:solidFill>
                <a:latin typeface="Rubik"/>
                <a:ea typeface="Rubik"/>
                <a:cs typeface="Rubik"/>
                <a:sym typeface="Rubik"/>
              </a:endParaRPr>
            </a:p>
          </p:txBody>
        </p:sp>
        <p:sp>
          <p:nvSpPr>
            <p:cNvPr id="110" name="Google Shape;110;p13"/>
            <p:cNvSpPr txBox="1"/>
            <p:nvPr/>
          </p:nvSpPr>
          <p:spPr>
            <a:xfrm>
              <a:off x="4985998" y="3290218"/>
              <a:ext cx="22164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"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rPr>
                <a:t>Phone:</a:t>
              </a:r>
              <a:r>
                <a:rPr lang="uk"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rPr>
                <a:t> +44 123</a:t>
              </a:r>
              <a:r>
                <a:rPr lang="uk"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rPr>
                <a:t>-</a:t>
              </a:r>
              <a:r>
                <a:rPr lang="uk"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rPr>
                <a:t>456-7890</a:t>
              </a:r>
              <a:endParaRPr sz="1000">
                <a:solidFill>
                  <a:srgbClr val="262626"/>
                </a:solidFill>
                <a:latin typeface="Rubik"/>
                <a:ea typeface="Rubik"/>
                <a:cs typeface="Rubik"/>
                <a:sym typeface="Rubik"/>
              </a:endParaRPr>
            </a:p>
          </p:txBody>
        </p:sp>
        <p:sp>
          <p:nvSpPr>
            <p:cNvPr id="111" name="Google Shape;111;p13"/>
            <p:cNvSpPr txBox="1"/>
            <p:nvPr/>
          </p:nvSpPr>
          <p:spPr>
            <a:xfrm>
              <a:off x="4985998" y="3482697"/>
              <a:ext cx="22164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"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rPr>
                <a:t>Location: </a:t>
              </a:r>
              <a:r>
                <a:rPr lang="uk"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rPr>
                <a:t>London, UK</a:t>
              </a:r>
              <a:endParaRPr sz="1000">
                <a:solidFill>
                  <a:srgbClr val="262626"/>
                </a:solidFill>
                <a:latin typeface="Rubik"/>
                <a:ea typeface="Rubik"/>
                <a:cs typeface="Rubik"/>
                <a:sym typeface="Rubik"/>
              </a:endParaRPr>
            </a:p>
          </p:txBody>
        </p:sp>
      </p:grpSp>
      <p:grpSp>
        <p:nvGrpSpPr>
          <p:cNvPr id="112" name="Google Shape;112;p13"/>
          <p:cNvGrpSpPr/>
          <p:nvPr/>
        </p:nvGrpSpPr>
        <p:grpSpPr>
          <a:xfrm>
            <a:off x="4985947" y="4204825"/>
            <a:ext cx="2123980" cy="963598"/>
            <a:chOff x="4985998" y="2480519"/>
            <a:chExt cx="2216404" cy="963598"/>
          </a:xfrm>
        </p:grpSpPr>
        <p:sp>
          <p:nvSpPr>
            <p:cNvPr id="113" name="Google Shape;113;p13"/>
            <p:cNvSpPr txBox="1"/>
            <p:nvPr/>
          </p:nvSpPr>
          <p:spPr>
            <a:xfrm>
              <a:off x="4986001" y="2480519"/>
              <a:ext cx="2216400" cy="215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rPr>
                <a:t>EDUCATION:</a:t>
              </a:r>
              <a:endParaRPr b="1">
                <a:solidFill>
                  <a:srgbClr val="262626"/>
                </a:solidFill>
                <a:latin typeface="Rubik"/>
                <a:ea typeface="Rubik"/>
                <a:cs typeface="Rubik"/>
                <a:sym typeface="Rubik"/>
              </a:endParaRPr>
            </a:p>
          </p:txBody>
        </p:sp>
        <p:sp>
          <p:nvSpPr>
            <p:cNvPr id="114" name="Google Shape;114;p13"/>
            <p:cNvSpPr txBox="1"/>
            <p:nvPr/>
          </p:nvSpPr>
          <p:spPr>
            <a:xfrm>
              <a:off x="4985998" y="2905250"/>
              <a:ext cx="22164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"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rPr>
                <a:t>New York University</a:t>
              </a:r>
              <a:endParaRPr sz="1000">
                <a:solidFill>
                  <a:srgbClr val="262626"/>
                </a:solidFill>
                <a:latin typeface="Rubik"/>
                <a:ea typeface="Rubik"/>
                <a:cs typeface="Rubik"/>
                <a:sym typeface="Rubik"/>
              </a:endParaRPr>
            </a:p>
          </p:txBody>
        </p:sp>
        <p:sp>
          <p:nvSpPr>
            <p:cNvPr id="115" name="Google Shape;115;p13"/>
            <p:cNvSpPr txBox="1"/>
            <p:nvPr/>
          </p:nvSpPr>
          <p:spPr>
            <a:xfrm>
              <a:off x="4985998" y="3097734"/>
              <a:ext cx="22164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"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rPr>
                <a:t>BFA, Arts Management</a:t>
              </a:r>
              <a:endParaRPr sz="1000">
                <a:solidFill>
                  <a:srgbClr val="262626"/>
                </a:solidFill>
                <a:latin typeface="Rubik"/>
                <a:ea typeface="Rubik"/>
                <a:cs typeface="Rubik"/>
                <a:sym typeface="Rubik"/>
              </a:endParaRPr>
            </a:p>
          </p:txBody>
        </p:sp>
        <p:sp>
          <p:nvSpPr>
            <p:cNvPr id="116" name="Google Shape;116;p13"/>
            <p:cNvSpPr txBox="1"/>
            <p:nvPr/>
          </p:nvSpPr>
          <p:spPr>
            <a:xfrm>
              <a:off x="4985998" y="3290218"/>
              <a:ext cx="22164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"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rPr>
                <a:t>Aug 2010 – Dec 2014</a:t>
              </a:r>
              <a:endParaRPr sz="1000">
                <a:solidFill>
                  <a:srgbClr val="262626"/>
                </a:solidFill>
                <a:latin typeface="Rubik"/>
                <a:ea typeface="Rubik"/>
                <a:cs typeface="Rubik"/>
                <a:sym typeface="Rubik"/>
              </a:endParaRPr>
            </a:p>
          </p:txBody>
        </p:sp>
      </p:grpSp>
      <p:grpSp>
        <p:nvGrpSpPr>
          <p:cNvPr id="117" name="Google Shape;117;p13"/>
          <p:cNvGrpSpPr/>
          <p:nvPr/>
        </p:nvGrpSpPr>
        <p:grpSpPr>
          <a:xfrm>
            <a:off x="4985947" y="5699400"/>
            <a:ext cx="2123980" cy="771112"/>
            <a:chOff x="4985998" y="2480522"/>
            <a:chExt cx="2216404" cy="771112"/>
          </a:xfrm>
        </p:grpSpPr>
        <p:sp>
          <p:nvSpPr>
            <p:cNvPr id="118" name="Google Shape;118;p13"/>
            <p:cNvSpPr txBox="1"/>
            <p:nvPr/>
          </p:nvSpPr>
          <p:spPr>
            <a:xfrm>
              <a:off x="4986001" y="2480522"/>
              <a:ext cx="2216400" cy="215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rPr>
                <a:t>LANGUAGES:</a:t>
              </a:r>
              <a:endParaRPr b="1">
                <a:solidFill>
                  <a:srgbClr val="262626"/>
                </a:solidFill>
                <a:latin typeface="Rubik"/>
                <a:ea typeface="Rubik"/>
                <a:cs typeface="Rubik"/>
                <a:sym typeface="Rubik"/>
              </a:endParaRPr>
            </a:p>
          </p:txBody>
        </p:sp>
        <p:sp>
          <p:nvSpPr>
            <p:cNvPr id="119" name="Google Shape;119;p13"/>
            <p:cNvSpPr txBox="1"/>
            <p:nvPr/>
          </p:nvSpPr>
          <p:spPr>
            <a:xfrm>
              <a:off x="4985998" y="2905250"/>
              <a:ext cx="22164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"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rPr>
                <a:t>English </a:t>
              </a:r>
              <a:r>
                <a:rPr lang="uk"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rPr>
                <a:t>(Native)</a:t>
              </a:r>
              <a:endParaRPr sz="1000">
                <a:solidFill>
                  <a:srgbClr val="262626"/>
                </a:solidFill>
                <a:latin typeface="Rubik"/>
                <a:ea typeface="Rubik"/>
                <a:cs typeface="Rubik"/>
                <a:sym typeface="Rubik"/>
              </a:endParaRPr>
            </a:p>
          </p:txBody>
        </p:sp>
        <p:sp>
          <p:nvSpPr>
            <p:cNvPr id="120" name="Google Shape;120;p13"/>
            <p:cNvSpPr txBox="1"/>
            <p:nvPr/>
          </p:nvSpPr>
          <p:spPr>
            <a:xfrm>
              <a:off x="4985998" y="3097734"/>
              <a:ext cx="22164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"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rPr>
                <a:t>Italian</a:t>
              </a:r>
              <a:r>
                <a:rPr lang="uk"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rPr>
                <a:t> (Professional)</a:t>
              </a:r>
              <a:endParaRPr sz="1000">
                <a:solidFill>
                  <a:srgbClr val="262626"/>
                </a:solidFill>
                <a:latin typeface="Rubik"/>
                <a:ea typeface="Rubik"/>
                <a:cs typeface="Rubik"/>
                <a:sym typeface="Rubik"/>
              </a:endParaRPr>
            </a:p>
          </p:txBody>
        </p:sp>
      </p:grpSp>
      <p:grpSp>
        <p:nvGrpSpPr>
          <p:cNvPr id="121" name="Google Shape;121;p13"/>
          <p:cNvGrpSpPr/>
          <p:nvPr/>
        </p:nvGrpSpPr>
        <p:grpSpPr>
          <a:xfrm>
            <a:off x="4985825" y="7054250"/>
            <a:ext cx="2124175" cy="963249"/>
            <a:chOff x="4985825" y="7054250"/>
            <a:chExt cx="2124175" cy="963249"/>
          </a:xfrm>
        </p:grpSpPr>
        <p:sp>
          <p:nvSpPr>
            <p:cNvPr id="122" name="Google Shape;122;p13"/>
            <p:cNvSpPr txBox="1"/>
            <p:nvPr/>
          </p:nvSpPr>
          <p:spPr>
            <a:xfrm>
              <a:off x="4985825" y="7054250"/>
              <a:ext cx="2123976" cy="215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rPr>
                <a:t>AWARDS:</a:t>
              </a:r>
              <a:endParaRPr b="1">
                <a:solidFill>
                  <a:srgbClr val="262626"/>
                </a:solidFill>
                <a:latin typeface="Rubik"/>
                <a:ea typeface="Rubik"/>
                <a:cs typeface="Rubik"/>
                <a:sym typeface="Rubik"/>
              </a:endParaRPr>
            </a:p>
          </p:txBody>
        </p:sp>
        <p:sp>
          <p:nvSpPr>
            <p:cNvPr id="123" name="Google Shape;123;p13"/>
            <p:cNvSpPr txBox="1"/>
            <p:nvPr/>
          </p:nvSpPr>
          <p:spPr>
            <a:xfrm>
              <a:off x="4985834" y="7478979"/>
              <a:ext cx="2123976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"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rPr>
                <a:t>Design Excellence Award</a:t>
              </a:r>
              <a:endParaRPr sz="1000">
                <a:solidFill>
                  <a:srgbClr val="262626"/>
                </a:solidFill>
                <a:latin typeface="Rubik"/>
                <a:ea typeface="Rubik"/>
                <a:cs typeface="Rubik"/>
                <a:sym typeface="Rubik"/>
              </a:endParaRPr>
            </a:p>
          </p:txBody>
        </p:sp>
        <p:sp>
          <p:nvSpPr>
            <p:cNvPr id="124" name="Google Shape;124;p13"/>
            <p:cNvSpPr txBox="1"/>
            <p:nvPr/>
          </p:nvSpPr>
          <p:spPr>
            <a:xfrm>
              <a:off x="4985834" y="7671463"/>
              <a:ext cx="2123976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"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rPr>
                <a:t>Milan Design Association</a:t>
              </a:r>
              <a:endParaRPr sz="1000">
                <a:solidFill>
                  <a:srgbClr val="262626"/>
                </a:solidFill>
                <a:latin typeface="Rubik"/>
                <a:ea typeface="Rubik"/>
                <a:cs typeface="Rubik"/>
                <a:sym typeface="Rubik"/>
              </a:endParaRPr>
            </a:p>
          </p:txBody>
        </p:sp>
        <p:sp>
          <p:nvSpPr>
            <p:cNvPr id="125" name="Google Shape;125;p13"/>
            <p:cNvSpPr txBox="1"/>
            <p:nvPr/>
          </p:nvSpPr>
          <p:spPr>
            <a:xfrm>
              <a:off x="4986000" y="7863599"/>
              <a:ext cx="21240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"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rPr>
                <a:t>Feb 2024</a:t>
              </a:r>
              <a:endParaRPr sz="1000">
                <a:solidFill>
                  <a:srgbClr val="262626"/>
                </a:solidFill>
                <a:latin typeface="Rubik"/>
                <a:ea typeface="Rubik"/>
                <a:cs typeface="Rubik"/>
                <a:sym typeface="Rubik"/>
              </a:endParaRPr>
            </a:p>
          </p:txBody>
        </p:sp>
      </p:grpSp>
      <p:grpSp>
        <p:nvGrpSpPr>
          <p:cNvPr id="126" name="Google Shape;126;p13"/>
          <p:cNvGrpSpPr/>
          <p:nvPr/>
        </p:nvGrpSpPr>
        <p:grpSpPr>
          <a:xfrm>
            <a:off x="4985825" y="8601250"/>
            <a:ext cx="2124175" cy="1518399"/>
            <a:chOff x="4985825" y="8601250"/>
            <a:chExt cx="2124175" cy="1518399"/>
          </a:xfrm>
        </p:grpSpPr>
        <p:sp>
          <p:nvSpPr>
            <p:cNvPr id="127" name="Google Shape;127;p13"/>
            <p:cNvSpPr txBox="1"/>
            <p:nvPr/>
          </p:nvSpPr>
          <p:spPr>
            <a:xfrm>
              <a:off x="4985825" y="8601250"/>
              <a:ext cx="2124000" cy="215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rPr>
                <a:t>CORE SKILLS:</a:t>
              </a:r>
              <a:endParaRPr b="1">
                <a:solidFill>
                  <a:srgbClr val="262626"/>
                </a:solidFill>
                <a:latin typeface="Rubik"/>
                <a:ea typeface="Rubik"/>
                <a:cs typeface="Rubik"/>
                <a:sym typeface="Rubik"/>
              </a:endParaRPr>
            </a:p>
          </p:txBody>
        </p:sp>
        <p:sp>
          <p:nvSpPr>
            <p:cNvPr id="128" name="Google Shape;128;p13"/>
            <p:cNvSpPr txBox="1"/>
            <p:nvPr/>
          </p:nvSpPr>
          <p:spPr>
            <a:xfrm>
              <a:off x="4985834" y="9025979"/>
              <a:ext cx="21240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"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rPr>
                <a:t>Product Design</a:t>
              </a:r>
              <a:endParaRPr sz="1000">
                <a:solidFill>
                  <a:srgbClr val="262626"/>
                </a:solidFill>
                <a:latin typeface="Rubik"/>
                <a:ea typeface="Rubik"/>
                <a:cs typeface="Rubik"/>
                <a:sym typeface="Rubik"/>
              </a:endParaRPr>
            </a:p>
          </p:txBody>
        </p:sp>
        <p:sp>
          <p:nvSpPr>
            <p:cNvPr id="129" name="Google Shape;129;p13"/>
            <p:cNvSpPr txBox="1"/>
            <p:nvPr/>
          </p:nvSpPr>
          <p:spPr>
            <a:xfrm>
              <a:off x="4985834" y="9213933"/>
              <a:ext cx="21240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"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rPr>
                <a:t>UX/UI Principles</a:t>
              </a:r>
              <a:endParaRPr sz="1000">
                <a:solidFill>
                  <a:srgbClr val="262626"/>
                </a:solidFill>
                <a:latin typeface="Rubik"/>
                <a:ea typeface="Rubik"/>
                <a:cs typeface="Rubik"/>
                <a:sym typeface="Rubik"/>
              </a:endParaRPr>
            </a:p>
          </p:txBody>
        </p:sp>
        <p:sp>
          <p:nvSpPr>
            <p:cNvPr id="130" name="Google Shape;130;p13"/>
            <p:cNvSpPr txBox="1"/>
            <p:nvPr/>
          </p:nvSpPr>
          <p:spPr>
            <a:xfrm>
              <a:off x="4986000" y="9401887"/>
              <a:ext cx="21240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"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rPr>
                <a:t>Adobe Creative Suite</a:t>
              </a:r>
              <a:endParaRPr sz="1000">
                <a:solidFill>
                  <a:srgbClr val="262626"/>
                </a:solidFill>
                <a:latin typeface="Rubik"/>
                <a:ea typeface="Rubik"/>
                <a:cs typeface="Rubik"/>
                <a:sym typeface="Rubik"/>
              </a:endParaRPr>
            </a:p>
          </p:txBody>
        </p:sp>
        <p:sp>
          <p:nvSpPr>
            <p:cNvPr id="131" name="Google Shape;131;p13"/>
            <p:cNvSpPr txBox="1"/>
            <p:nvPr/>
          </p:nvSpPr>
          <p:spPr>
            <a:xfrm>
              <a:off x="4985834" y="9589841"/>
              <a:ext cx="21240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"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rPr>
                <a:t>Manufacturing Coordination</a:t>
              </a:r>
              <a:endParaRPr sz="1000">
                <a:solidFill>
                  <a:srgbClr val="262626"/>
                </a:solidFill>
                <a:latin typeface="Rubik"/>
                <a:ea typeface="Rubik"/>
                <a:cs typeface="Rubik"/>
                <a:sym typeface="Rubik"/>
              </a:endParaRPr>
            </a:p>
          </p:txBody>
        </p:sp>
        <p:sp>
          <p:nvSpPr>
            <p:cNvPr id="132" name="Google Shape;132;p13"/>
            <p:cNvSpPr txBox="1"/>
            <p:nvPr/>
          </p:nvSpPr>
          <p:spPr>
            <a:xfrm>
              <a:off x="4985834" y="9777795"/>
              <a:ext cx="21240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"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rPr>
                <a:t>Product Design</a:t>
              </a:r>
              <a:endParaRPr sz="1000">
                <a:solidFill>
                  <a:srgbClr val="262626"/>
                </a:solidFill>
                <a:latin typeface="Rubik"/>
                <a:ea typeface="Rubik"/>
                <a:cs typeface="Rubik"/>
                <a:sym typeface="Rubik"/>
              </a:endParaRPr>
            </a:p>
          </p:txBody>
        </p:sp>
        <p:sp>
          <p:nvSpPr>
            <p:cNvPr id="133" name="Google Shape;133;p13"/>
            <p:cNvSpPr txBox="1"/>
            <p:nvPr/>
          </p:nvSpPr>
          <p:spPr>
            <a:xfrm>
              <a:off x="4986000" y="9965749"/>
              <a:ext cx="21240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" sz="1000">
                  <a:solidFill>
                    <a:srgbClr val="262626"/>
                  </a:solidFill>
                  <a:latin typeface="Rubik"/>
                  <a:ea typeface="Rubik"/>
                  <a:cs typeface="Rubik"/>
                  <a:sym typeface="Rubik"/>
                </a:rPr>
                <a:t>UX/UI Principles</a:t>
              </a:r>
              <a:endParaRPr sz="1000">
                <a:solidFill>
                  <a:srgbClr val="262626"/>
                </a:solidFill>
                <a:latin typeface="Rubik"/>
                <a:ea typeface="Rubik"/>
                <a:cs typeface="Rubik"/>
                <a:sym typeface="Rubik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