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EB Garamond SemiBold"/>
      <p:regular r:id="rId7"/>
      <p:bold r:id="rId8"/>
      <p:italic r:id="rId9"/>
      <p:boldItalic r:id="rId10"/>
    </p:embeddedFont>
    <p:embeddedFont>
      <p:font typeface="EB 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4422">
          <p15:clr>
            <a:srgbClr val="747775"/>
          </p15:clr>
        </p15:guide>
        <p15:guide id="3" orient="horz" pos="31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4422"/>
        <p:guide pos="310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EBGaramondSemiBold-boldItalic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SemiBold-italic.fntdata"/><Relationship Id="rId14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BGaramondSemiBold-regular.fntdata"/><Relationship Id="rId8" Type="http://schemas.openxmlformats.org/officeDocument/2006/relationships/font" Target="fonts/EBGaramond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58200" cy="1069200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7501800" y="0"/>
            <a:ext cx="58200" cy="1069200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540000" y="386250"/>
            <a:ext cx="6486300" cy="0"/>
          </a:xfrm>
          <a:prstGeom prst="straightConnector1">
            <a:avLst/>
          </a:prstGeom>
          <a:noFill/>
          <a:ln cap="flat" cmpd="sng" w="19050">
            <a:solidFill>
              <a:srgbClr val="28282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3"/>
          <p:cNvCxnSpPr/>
          <p:nvPr/>
        </p:nvCxnSpPr>
        <p:spPr>
          <a:xfrm>
            <a:off x="540000" y="1615625"/>
            <a:ext cx="6486300" cy="0"/>
          </a:xfrm>
          <a:prstGeom prst="straightConnector1">
            <a:avLst/>
          </a:prstGeom>
          <a:noFill/>
          <a:ln cap="flat" cmpd="sng" w="19050">
            <a:solidFill>
              <a:srgbClr val="28282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3"/>
          <p:cNvCxnSpPr/>
          <p:nvPr/>
        </p:nvCxnSpPr>
        <p:spPr>
          <a:xfrm>
            <a:off x="5328850" y="650600"/>
            <a:ext cx="0" cy="681000"/>
          </a:xfrm>
          <a:prstGeom prst="straightConnector1">
            <a:avLst/>
          </a:prstGeom>
          <a:noFill/>
          <a:ln cap="flat" cmpd="sng" w="19050">
            <a:solidFill>
              <a:srgbClr val="28282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3"/>
          <p:cNvSpPr txBox="1"/>
          <p:nvPr/>
        </p:nvSpPr>
        <p:spPr>
          <a:xfrm>
            <a:off x="568165" y="536903"/>
            <a:ext cx="3631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rPr>
              <a:t>JOHN WILSON</a:t>
            </a:r>
            <a:endParaRPr b="1" sz="3100">
              <a:solidFill>
                <a:srgbClr val="28282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39990" y="1188844"/>
            <a:ext cx="3631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rPr>
              <a:t>WEB &amp; GRAPHIC DESIGNER</a:t>
            </a:r>
            <a:endParaRPr sz="900">
              <a:solidFill>
                <a:srgbClr val="28282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5621000" y="616425"/>
            <a:ext cx="1426200" cy="723102"/>
            <a:chOff x="5621000" y="616425"/>
            <a:chExt cx="1426200" cy="723102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5621000" y="616425"/>
              <a:ext cx="1426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+44 234 567 8901</a:t>
              </a:r>
              <a:endParaRPr b="1" sz="10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5621000" y="806159"/>
              <a:ext cx="1426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j.wilsondesign@mail.ltd</a:t>
              </a:r>
              <a:endParaRPr b="1" sz="10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5621000" y="995893"/>
              <a:ext cx="1426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johnwilsonportfolio.ltd</a:t>
              </a:r>
              <a:endParaRPr sz="10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5621000" y="1185627"/>
              <a:ext cx="1426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London, UK</a:t>
              </a:r>
              <a:endParaRPr sz="10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6" name="Google Shape;66;p13"/>
          <p:cNvSpPr txBox="1"/>
          <p:nvPr/>
        </p:nvSpPr>
        <p:spPr>
          <a:xfrm>
            <a:off x="539995" y="1825225"/>
            <a:ext cx="1821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rPr>
              <a:t>ABOUT ME</a:t>
            </a:r>
            <a:endParaRPr b="1" sz="1100">
              <a:solidFill>
                <a:srgbClr val="28282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40012" y="2130050"/>
            <a:ext cx="648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rPr>
              <a:t>I am a creative and detail-oriented web and graphic designer with a passion for delivering innovative and visually appealing designs. With years of experience in both UI/UX design and web development, I excel at transforming concepts into high-quality projects that meet client expectations and industry standards.</a:t>
            </a:r>
            <a:endParaRPr sz="1200">
              <a:solidFill>
                <a:srgbClr val="28282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68" name="Google Shape;68;p13"/>
          <p:cNvCxnSpPr/>
          <p:nvPr/>
        </p:nvCxnSpPr>
        <p:spPr>
          <a:xfrm>
            <a:off x="540000" y="3048050"/>
            <a:ext cx="6486300" cy="0"/>
          </a:xfrm>
          <a:prstGeom prst="straightConnector1">
            <a:avLst/>
          </a:prstGeom>
          <a:noFill/>
          <a:ln cap="flat" cmpd="sng" w="19050">
            <a:solidFill>
              <a:srgbClr val="28282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13"/>
          <p:cNvSpPr txBox="1"/>
          <p:nvPr/>
        </p:nvSpPr>
        <p:spPr>
          <a:xfrm>
            <a:off x="539995" y="3287200"/>
            <a:ext cx="1821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rPr>
              <a:t>EXPERIENCE</a:t>
            </a:r>
            <a:endParaRPr b="1" sz="1100">
              <a:solidFill>
                <a:srgbClr val="28282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539998" y="3731359"/>
            <a:ext cx="4594800" cy="1459100"/>
            <a:chOff x="539998" y="3723975"/>
            <a:chExt cx="4594800" cy="1459100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540002" y="3723975"/>
              <a:ext cx="253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2017 – Present</a:t>
              </a:r>
              <a:endParaRPr b="1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540002" y="3936350"/>
              <a:ext cx="253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SENIOR GRAPHIC DESIGNER</a:t>
              </a:r>
              <a:endParaRPr b="1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540002" y="4148725"/>
              <a:ext cx="253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Creative Solutions Ltd – UK</a:t>
              </a:r>
              <a:endParaRPr b="1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539998" y="4573475"/>
              <a:ext cx="45948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    Designed and managed large-scale branding projects for corporate clients.</a:t>
              </a:r>
              <a:endParaRPr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    Led a team of junior designers and ensured project milestones were met.</a:t>
              </a:r>
              <a:endParaRPr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    Improved visual communication strategies, resulting in a 20% increase.</a:t>
              </a:r>
              <a:endParaRPr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539998" y="5456182"/>
            <a:ext cx="4594800" cy="1459100"/>
            <a:chOff x="539998" y="5445112"/>
            <a:chExt cx="4594800" cy="1459100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540002" y="5445112"/>
              <a:ext cx="253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2015 – 2017</a:t>
              </a:r>
              <a:endParaRPr b="1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540002" y="5657487"/>
              <a:ext cx="253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UI/UX DESIGNER</a:t>
              </a:r>
              <a:endParaRPr b="1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540002" y="5869862"/>
              <a:ext cx="253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Pixel Innovations – UK</a:t>
              </a:r>
              <a:endParaRPr b="1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539998" y="6294612"/>
              <a:ext cx="45948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     Developed user-friendly interfaces for websites and mobile apps.</a:t>
              </a:r>
              <a:endParaRPr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     Conducted usability testing to enhance design functionality.</a:t>
              </a:r>
              <a:endParaRPr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     Collaborated with developers to implement responsive designs.</a:t>
              </a:r>
              <a:endParaRPr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539998" y="7181005"/>
            <a:ext cx="4594800" cy="1459100"/>
            <a:chOff x="539998" y="7166237"/>
            <a:chExt cx="4594800" cy="1459100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540002" y="7166237"/>
              <a:ext cx="253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2013 – 2015</a:t>
              </a:r>
              <a:endParaRPr b="1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540002" y="7378612"/>
              <a:ext cx="253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JUNIOR WEB DESIGNER</a:t>
              </a:r>
              <a:endParaRPr b="1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540002" y="7590987"/>
              <a:ext cx="253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Bright Creations – UK</a:t>
              </a:r>
              <a:endParaRPr b="1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539998" y="8015737"/>
              <a:ext cx="45948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      Created website layouts and graphic elements for small business clients.</a:t>
              </a:r>
              <a:endParaRPr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      Supported the design team in crafting promotional materials.</a:t>
              </a:r>
              <a:endParaRPr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      Assisted in maintaining company website and social media graphics.</a:t>
              </a:r>
              <a:endParaRPr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cxnSp>
        <p:nvCxnSpPr>
          <p:cNvPr id="85" name="Google Shape;85;p13"/>
          <p:cNvCxnSpPr/>
          <p:nvPr/>
        </p:nvCxnSpPr>
        <p:spPr>
          <a:xfrm>
            <a:off x="540000" y="8925747"/>
            <a:ext cx="4420500" cy="0"/>
          </a:xfrm>
          <a:prstGeom prst="straightConnector1">
            <a:avLst/>
          </a:prstGeom>
          <a:noFill/>
          <a:ln cap="flat" cmpd="sng" w="19050">
            <a:solidFill>
              <a:srgbClr val="28282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3"/>
          <p:cNvSpPr txBox="1"/>
          <p:nvPr/>
        </p:nvSpPr>
        <p:spPr>
          <a:xfrm>
            <a:off x="539995" y="9164897"/>
            <a:ext cx="1821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rPr>
              <a:t>EDUCATION</a:t>
            </a:r>
            <a:endParaRPr b="1" sz="1100">
              <a:solidFill>
                <a:srgbClr val="28282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87" name="Google Shape;87;p13"/>
          <p:cNvGrpSpPr/>
          <p:nvPr/>
        </p:nvGrpSpPr>
        <p:grpSpPr>
          <a:xfrm>
            <a:off x="540000" y="9561550"/>
            <a:ext cx="2031300" cy="533573"/>
            <a:chOff x="540000" y="3676470"/>
            <a:chExt cx="2031300" cy="533573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540000" y="3676470"/>
              <a:ext cx="2031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2015 – 2017</a:t>
              </a:r>
              <a:endParaRPr sz="10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540000" y="3866306"/>
              <a:ext cx="2031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MASTER OF DESIGN</a:t>
              </a:r>
              <a:endParaRPr sz="1000">
                <a:solidFill>
                  <a:srgbClr val="282828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540000" y="4056143"/>
              <a:ext cx="2031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University of </a:t>
              </a:r>
              <a:r>
                <a:rPr lang="uk" sz="10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the </a:t>
              </a:r>
              <a:r>
                <a:rPr lang="uk" sz="10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Arts London – UK</a:t>
              </a:r>
              <a:endParaRPr sz="10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2802700" y="9561550"/>
            <a:ext cx="2241900" cy="533575"/>
            <a:chOff x="540000" y="3676470"/>
            <a:chExt cx="2241900" cy="533575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540000" y="3676470"/>
              <a:ext cx="2241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2011 – 2014</a:t>
              </a:r>
              <a:endParaRPr sz="10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540000" y="3866307"/>
              <a:ext cx="2241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BACHELOR OF GRAPHIC DESIGN</a:t>
              </a:r>
              <a:endParaRPr sz="1000">
                <a:solidFill>
                  <a:srgbClr val="282828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540000" y="4056144"/>
              <a:ext cx="2241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Manchester School of Design – UK</a:t>
              </a:r>
              <a:endParaRPr sz="10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cxnSp>
        <p:nvCxnSpPr>
          <p:cNvPr id="95" name="Google Shape;95;p13"/>
          <p:cNvCxnSpPr/>
          <p:nvPr/>
        </p:nvCxnSpPr>
        <p:spPr>
          <a:xfrm>
            <a:off x="540000" y="10354500"/>
            <a:ext cx="6486300" cy="0"/>
          </a:xfrm>
          <a:prstGeom prst="straightConnector1">
            <a:avLst/>
          </a:prstGeom>
          <a:noFill/>
          <a:ln cap="flat" cmpd="sng" w="19050">
            <a:solidFill>
              <a:srgbClr val="28282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3"/>
          <p:cNvCxnSpPr/>
          <p:nvPr/>
        </p:nvCxnSpPr>
        <p:spPr>
          <a:xfrm>
            <a:off x="5328850" y="3339375"/>
            <a:ext cx="0" cy="6745500"/>
          </a:xfrm>
          <a:prstGeom prst="straightConnector1">
            <a:avLst/>
          </a:prstGeom>
          <a:noFill/>
          <a:ln cap="flat" cmpd="sng" w="19050">
            <a:solidFill>
              <a:srgbClr val="282828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7" name="Google Shape;97;p13"/>
          <p:cNvGrpSpPr/>
          <p:nvPr/>
        </p:nvGrpSpPr>
        <p:grpSpPr>
          <a:xfrm>
            <a:off x="5612680" y="3287200"/>
            <a:ext cx="1398900" cy="1681972"/>
            <a:chOff x="5612680" y="3287200"/>
            <a:chExt cx="1398900" cy="1681972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5612680" y="3287200"/>
              <a:ext cx="1398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SKILLS</a:t>
              </a:r>
              <a:endParaRPr b="1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grpSp>
          <p:nvGrpSpPr>
            <p:cNvPr id="99" name="Google Shape;99;p13"/>
            <p:cNvGrpSpPr/>
            <p:nvPr/>
          </p:nvGrpSpPr>
          <p:grpSpPr>
            <a:xfrm>
              <a:off x="5612680" y="3702422"/>
              <a:ext cx="1398900" cy="1266750"/>
              <a:chOff x="5620999" y="3714712"/>
              <a:chExt cx="1398900" cy="1266750"/>
            </a:xfrm>
          </p:grpSpPr>
          <p:sp>
            <p:nvSpPr>
              <p:cNvPr id="100" name="Google Shape;100;p13"/>
              <p:cNvSpPr txBox="1"/>
              <p:nvPr/>
            </p:nvSpPr>
            <p:spPr>
              <a:xfrm>
                <a:off x="5620999" y="3714712"/>
                <a:ext cx="1398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82828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Typography</a:t>
                </a:r>
                <a:endParaRPr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5620999" y="3931102"/>
                <a:ext cx="1398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82828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Branding</a:t>
                </a:r>
                <a:endParaRPr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5620999" y="4147492"/>
                <a:ext cx="1398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82828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Prototyping</a:t>
                </a:r>
                <a:endParaRPr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03" name="Google Shape;103;p13"/>
              <p:cNvSpPr txBox="1"/>
              <p:nvPr/>
            </p:nvSpPr>
            <p:spPr>
              <a:xfrm>
                <a:off x="5620999" y="4363883"/>
                <a:ext cx="1398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82828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Wireframing</a:t>
                </a:r>
                <a:endParaRPr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5620999" y="4580273"/>
                <a:ext cx="1398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82828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Problem-Solving</a:t>
                </a:r>
                <a:endParaRPr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5620999" y="4796663"/>
                <a:ext cx="1398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82828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Time Management</a:t>
                </a:r>
                <a:endParaRPr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</p:grpSp>
      <p:grpSp>
        <p:nvGrpSpPr>
          <p:cNvPr id="106" name="Google Shape;106;p13"/>
          <p:cNvGrpSpPr/>
          <p:nvPr/>
        </p:nvGrpSpPr>
        <p:grpSpPr>
          <a:xfrm>
            <a:off x="5612680" y="5351068"/>
            <a:ext cx="1398900" cy="2097722"/>
            <a:chOff x="5612680" y="5351068"/>
            <a:chExt cx="1398900" cy="2097722"/>
          </a:xfrm>
        </p:grpSpPr>
        <p:sp>
          <p:nvSpPr>
            <p:cNvPr id="107" name="Google Shape;107;p13"/>
            <p:cNvSpPr txBox="1"/>
            <p:nvPr/>
          </p:nvSpPr>
          <p:spPr>
            <a:xfrm>
              <a:off x="5612680" y="5351068"/>
              <a:ext cx="1398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EXPERTISE</a:t>
              </a:r>
              <a:endParaRPr b="1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5612680" y="5749465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Adobe Creative Suite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5612680" y="5965855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Photoshop 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5612680" y="6182245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Illustrator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5612680" y="6398635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InDesign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5612680" y="6615025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Figma and Sketch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5612680" y="6831415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HTML and CSS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5612680" y="7047600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Development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5612680" y="7263990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Brand Identity Design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116" name="Google Shape;116;p13"/>
          <p:cNvSpPr txBox="1"/>
          <p:nvPr/>
        </p:nvSpPr>
        <p:spPr>
          <a:xfrm>
            <a:off x="5612680" y="7811091"/>
            <a:ext cx="1398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rPr>
              <a:t>REFERENCES</a:t>
            </a:r>
            <a:endParaRPr b="1" sz="1100">
              <a:solidFill>
                <a:srgbClr val="28282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117" name="Google Shape;117;p13"/>
          <p:cNvGrpSpPr/>
          <p:nvPr/>
        </p:nvGrpSpPr>
        <p:grpSpPr>
          <a:xfrm>
            <a:off x="5612680" y="8209488"/>
            <a:ext cx="1398900" cy="833970"/>
            <a:chOff x="5612680" y="8209488"/>
            <a:chExt cx="1398900" cy="833970"/>
          </a:xfrm>
        </p:grpSpPr>
        <p:sp>
          <p:nvSpPr>
            <p:cNvPr id="118" name="Google Shape;118;p13"/>
            <p:cNvSpPr txBox="1"/>
            <p:nvPr/>
          </p:nvSpPr>
          <p:spPr>
            <a:xfrm>
              <a:off x="5612680" y="8209488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EMILY CARTER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5612680" y="8425878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Creative Director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5612680" y="8642268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+44 123 456 7890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5612680" y="8858658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e.carter@creative.ltd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5612675" y="9281988"/>
            <a:ext cx="1486200" cy="833963"/>
            <a:chOff x="5612675" y="9281988"/>
            <a:chExt cx="1486200" cy="833963"/>
          </a:xfrm>
        </p:grpSpPr>
        <p:sp>
          <p:nvSpPr>
            <p:cNvPr id="123" name="Google Shape;123;p13"/>
            <p:cNvSpPr txBox="1"/>
            <p:nvPr/>
          </p:nvSpPr>
          <p:spPr>
            <a:xfrm>
              <a:off x="5612680" y="9281988"/>
              <a:ext cx="139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MICHAEL TAYLOR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5612675" y="9498375"/>
              <a:ext cx="148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Project Manager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5612675" y="9714763"/>
              <a:ext cx="148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+44 987 654 3210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5612675" y="9931152"/>
              <a:ext cx="148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8282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m.taylor@creation.ltd</a:t>
              </a:r>
              <a:endParaRPr sz="1200">
                <a:solidFill>
                  <a:srgbClr val="28282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