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Lst>
  <p:sldSz cy="10692000" cx="7560000"/>
  <p:notesSz cx="6858000" cy="9144000"/>
  <p:embeddedFontLst>
    <p:embeddedFont>
      <p:font typeface="Ubuntu"/>
      <p:regular r:id="rId10"/>
      <p:bold r:id="rId11"/>
      <p:italic r:id="rId12"/>
      <p:boldItalic r:id="rId13"/>
    </p:embeddedFont>
    <p:embeddedFont>
      <p:font typeface="Ubuntu Light"/>
      <p:regular r:id="rId14"/>
      <p:bold r:id="rId15"/>
      <p:italic r:id="rId16"/>
      <p:boldItalic r:id="rId17"/>
    </p:embeddedFont>
    <p:embeddedFont>
      <p:font typeface="Ubuntu Medium"/>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649">
          <p15:clr>
            <a:srgbClr val="747775"/>
          </p15:clr>
        </p15:guide>
        <p15:guide id="2" pos="113">
          <p15:clr>
            <a:srgbClr val="747775"/>
          </p15:clr>
        </p15:guide>
        <p15:guide id="3" pos="1506">
          <p15:clr>
            <a:srgbClr val="747775"/>
          </p15:clr>
        </p15:guide>
        <p15:guide id="4" pos="1686">
          <p15:clr>
            <a:srgbClr val="747775"/>
          </p15:clr>
        </p15:guide>
        <p15:guide id="5" pos="3077">
          <p15:clr>
            <a:srgbClr val="747775"/>
          </p15:clr>
        </p15:guide>
        <p15:guide id="6" pos="325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649"/>
        <p:guide pos="113"/>
        <p:guide pos="1506"/>
        <p:guide pos="1686"/>
        <p:guide pos="3077"/>
        <p:guide pos="325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UbuntuMedium-italic.fntdata"/><Relationship Id="rId11" Type="http://schemas.openxmlformats.org/officeDocument/2006/relationships/font" Target="fonts/Ubuntu-bold.fntdata"/><Relationship Id="rId10" Type="http://schemas.openxmlformats.org/officeDocument/2006/relationships/font" Target="fonts/Ubuntu-regular.fntdata"/><Relationship Id="rId21" Type="http://schemas.openxmlformats.org/officeDocument/2006/relationships/font" Target="fonts/UbuntuMedium-boldItalic.fntdata"/><Relationship Id="rId13" Type="http://schemas.openxmlformats.org/officeDocument/2006/relationships/font" Target="fonts/Ubuntu-boldItalic.fntdata"/><Relationship Id="rId12" Type="http://schemas.openxmlformats.org/officeDocument/2006/relationships/font" Target="fonts/Ubuntu-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UbuntuLight-bold.fntdata"/><Relationship Id="rId14" Type="http://schemas.openxmlformats.org/officeDocument/2006/relationships/font" Target="fonts/UbuntuLight-regular.fntdata"/><Relationship Id="rId17" Type="http://schemas.openxmlformats.org/officeDocument/2006/relationships/font" Target="fonts/UbuntuLight-boldItalic.fntdata"/><Relationship Id="rId16" Type="http://schemas.openxmlformats.org/officeDocument/2006/relationships/font" Target="fonts/UbuntuLight-italic.fntdata"/><Relationship Id="rId5" Type="http://schemas.openxmlformats.org/officeDocument/2006/relationships/notesMaster" Target="notesMasters/notesMaster1.xml"/><Relationship Id="rId19" Type="http://schemas.openxmlformats.org/officeDocument/2006/relationships/font" Target="fonts/UbuntuMedium-bold.fntdata"/><Relationship Id="rId6" Type="http://schemas.openxmlformats.org/officeDocument/2006/relationships/slide" Target="slides/slide1.xml"/><Relationship Id="rId18" Type="http://schemas.openxmlformats.org/officeDocument/2006/relationships/font" Target="fonts/UbuntuMedium-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cb1b00f47_0_13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cb1b00f4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ecb1b00f47_0_18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ecb1b00f4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cb1b00f47_0_7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ecb1b00f4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72947" y="180603"/>
            <a:ext cx="7210028" cy="838217"/>
            <a:chOff x="172947" y="180603"/>
            <a:chExt cx="7210028" cy="838217"/>
          </a:xfrm>
        </p:grpSpPr>
        <p:sp>
          <p:nvSpPr>
            <p:cNvPr id="55" name="Google Shape;55;p13"/>
            <p:cNvSpPr txBox="1"/>
            <p:nvPr/>
          </p:nvSpPr>
          <p:spPr>
            <a:xfrm>
              <a:off x="172947" y="285025"/>
              <a:ext cx="1156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00">
                  <a:solidFill>
                    <a:srgbClr val="292929"/>
                  </a:solidFill>
                  <a:latin typeface="Ubuntu"/>
                  <a:ea typeface="Ubuntu"/>
                  <a:cs typeface="Ubuntu"/>
                  <a:sym typeface="Ubuntu"/>
                </a:rPr>
                <a:t>01 JULY 2025</a:t>
              </a:r>
              <a:endParaRPr b="1" sz="1000">
                <a:solidFill>
                  <a:srgbClr val="292929"/>
                </a:solidFill>
                <a:latin typeface="Ubuntu"/>
                <a:ea typeface="Ubuntu"/>
                <a:cs typeface="Ubuntu"/>
                <a:sym typeface="Ubuntu"/>
              </a:endParaRPr>
            </a:p>
          </p:txBody>
        </p:sp>
        <p:sp>
          <p:nvSpPr>
            <p:cNvPr id="56" name="Google Shape;56;p13"/>
            <p:cNvSpPr txBox="1"/>
            <p:nvPr/>
          </p:nvSpPr>
          <p:spPr>
            <a:xfrm>
              <a:off x="6219572" y="285025"/>
              <a:ext cx="1156200" cy="1539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1000">
                  <a:solidFill>
                    <a:srgbClr val="E51F1F"/>
                  </a:solidFill>
                  <a:latin typeface="Ubuntu"/>
                  <a:ea typeface="Ubuntu"/>
                  <a:cs typeface="Ubuntu"/>
                  <a:sym typeface="Ubuntu"/>
                </a:rPr>
                <a:t>№10</a:t>
              </a:r>
              <a:endParaRPr b="1" sz="1000">
                <a:solidFill>
                  <a:srgbClr val="E51F1F"/>
                </a:solidFill>
                <a:latin typeface="Ubuntu"/>
                <a:ea typeface="Ubuntu"/>
                <a:cs typeface="Ubuntu"/>
                <a:sym typeface="Ubuntu"/>
              </a:endParaRPr>
            </a:p>
          </p:txBody>
        </p:sp>
        <p:sp>
          <p:nvSpPr>
            <p:cNvPr id="57" name="Google Shape;57;p13"/>
            <p:cNvSpPr txBox="1"/>
            <p:nvPr/>
          </p:nvSpPr>
          <p:spPr>
            <a:xfrm>
              <a:off x="1213950" y="180603"/>
              <a:ext cx="5132100" cy="708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600">
                  <a:solidFill>
                    <a:srgbClr val="292929"/>
                  </a:solidFill>
                  <a:latin typeface="Ubuntu Light"/>
                  <a:ea typeface="Ubuntu Light"/>
                  <a:cs typeface="Ubuntu Light"/>
                  <a:sym typeface="Ubuntu Light"/>
                </a:rPr>
                <a:t>SCIENCE</a:t>
              </a:r>
              <a:r>
                <a:rPr b="1" lang="uk" sz="4600">
                  <a:solidFill>
                    <a:srgbClr val="292929"/>
                  </a:solidFill>
                  <a:latin typeface="Ubuntu"/>
                  <a:ea typeface="Ubuntu"/>
                  <a:cs typeface="Ubuntu"/>
                  <a:sym typeface="Ubuntu"/>
                </a:rPr>
                <a:t> DIGEST</a:t>
              </a:r>
              <a:endParaRPr b="1" sz="4600">
                <a:solidFill>
                  <a:srgbClr val="292929"/>
                </a:solidFill>
                <a:latin typeface="Ubuntu"/>
                <a:ea typeface="Ubuntu"/>
                <a:cs typeface="Ubuntu"/>
                <a:sym typeface="Ubuntu"/>
              </a:endParaRPr>
            </a:p>
          </p:txBody>
        </p:sp>
        <p:cxnSp>
          <p:nvCxnSpPr>
            <p:cNvPr id="58" name="Google Shape;58;p13"/>
            <p:cNvCxnSpPr/>
            <p:nvPr/>
          </p:nvCxnSpPr>
          <p:spPr>
            <a:xfrm>
              <a:off x="186275" y="1018819"/>
              <a:ext cx="7196700" cy="0"/>
            </a:xfrm>
            <a:prstGeom prst="straightConnector1">
              <a:avLst/>
            </a:prstGeom>
            <a:noFill/>
            <a:ln cap="flat" cmpd="sng" w="28575">
              <a:solidFill>
                <a:srgbClr val="292929"/>
              </a:solidFill>
              <a:prstDash val="solid"/>
              <a:round/>
              <a:headEnd len="med" w="med" type="none"/>
              <a:tailEnd len="med" w="med" type="none"/>
            </a:ln>
          </p:spPr>
        </p:cxnSp>
      </p:grpSp>
      <p:grpSp>
        <p:nvGrpSpPr>
          <p:cNvPr id="59" name="Google Shape;59;p13"/>
          <p:cNvGrpSpPr/>
          <p:nvPr/>
        </p:nvGrpSpPr>
        <p:grpSpPr>
          <a:xfrm>
            <a:off x="172967" y="1277800"/>
            <a:ext cx="7209900" cy="3455208"/>
            <a:chOff x="172967" y="1277800"/>
            <a:chExt cx="7209900" cy="3455208"/>
          </a:xfrm>
        </p:grpSpPr>
        <p:pic>
          <p:nvPicPr>
            <p:cNvPr id="60" name="Google Shape;60;p13"/>
            <p:cNvPicPr preferRelativeResize="0"/>
            <p:nvPr/>
          </p:nvPicPr>
          <p:blipFill rotWithShape="1">
            <a:blip r:embed="rId3">
              <a:alphaModFix/>
            </a:blip>
            <a:srcRect b="1729" l="229" r="19" t="0"/>
            <a:stretch/>
          </p:blipFill>
          <p:spPr>
            <a:xfrm>
              <a:off x="181650" y="1277800"/>
              <a:ext cx="7196698" cy="3091599"/>
            </a:xfrm>
            <a:prstGeom prst="rect">
              <a:avLst/>
            </a:prstGeom>
            <a:noFill/>
            <a:ln>
              <a:noFill/>
            </a:ln>
          </p:spPr>
        </p:pic>
        <p:sp>
          <p:nvSpPr>
            <p:cNvPr id="61" name="Google Shape;61;p13"/>
            <p:cNvSpPr txBox="1"/>
            <p:nvPr/>
          </p:nvSpPr>
          <p:spPr>
            <a:xfrm>
              <a:off x="172967" y="4579108"/>
              <a:ext cx="7209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1000">
                  <a:solidFill>
                    <a:srgbClr val="292929"/>
                  </a:solidFill>
                  <a:latin typeface="Ubuntu"/>
                  <a:ea typeface="Ubuntu"/>
                  <a:cs typeface="Ubuntu"/>
                  <a:sym typeface="Ubuntu"/>
                </a:rPr>
                <a:t>"This is a significant leap in our understanding and application of quantum computing," said Dr. Jane Smith, lead researcher.</a:t>
              </a:r>
              <a:endParaRPr i="1" sz="1000">
                <a:solidFill>
                  <a:srgbClr val="292929"/>
                </a:solidFill>
                <a:latin typeface="Ubuntu"/>
                <a:ea typeface="Ubuntu"/>
                <a:cs typeface="Ubuntu"/>
                <a:sym typeface="Ubuntu"/>
              </a:endParaRPr>
            </a:p>
          </p:txBody>
        </p:sp>
      </p:grpSp>
      <p:cxnSp>
        <p:nvCxnSpPr>
          <p:cNvPr id="62" name="Google Shape;62;p13"/>
          <p:cNvCxnSpPr/>
          <p:nvPr/>
        </p:nvCxnSpPr>
        <p:spPr>
          <a:xfrm>
            <a:off x="5028000" y="5027550"/>
            <a:ext cx="0" cy="5258400"/>
          </a:xfrm>
          <a:prstGeom prst="straightConnector1">
            <a:avLst/>
          </a:prstGeom>
          <a:noFill/>
          <a:ln cap="flat" cmpd="sng" w="28575">
            <a:solidFill>
              <a:srgbClr val="292929"/>
            </a:solidFill>
            <a:prstDash val="solid"/>
            <a:round/>
            <a:headEnd len="med" w="med" type="none"/>
            <a:tailEnd len="med" w="med" type="none"/>
          </a:ln>
        </p:spPr>
      </p:cxnSp>
      <p:grpSp>
        <p:nvGrpSpPr>
          <p:cNvPr id="63" name="Google Shape;63;p13"/>
          <p:cNvGrpSpPr/>
          <p:nvPr/>
        </p:nvGrpSpPr>
        <p:grpSpPr>
          <a:xfrm>
            <a:off x="131475" y="4918099"/>
            <a:ext cx="4753575" cy="5476426"/>
            <a:chOff x="131475" y="4918099"/>
            <a:chExt cx="4753575" cy="5476426"/>
          </a:xfrm>
        </p:grpSpPr>
        <p:sp>
          <p:nvSpPr>
            <p:cNvPr id="64" name="Google Shape;64;p13"/>
            <p:cNvSpPr txBox="1"/>
            <p:nvPr/>
          </p:nvSpPr>
          <p:spPr>
            <a:xfrm>
              <a:off x="164739" y="4918099"/>
              <a:ext cx="4712100" cy="954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BREAKTHROUGH IN QUANTUM COMPUTING:</a:t>
              </a:r>
              <a:endParaRPr b="1" sz="3100">
                <a:solidFill>
                  <a:srgbClr val="292929"/>
                </a:solidFill>
                <a:latin typeface="Ubuntu"/>
                <a:ea typeface="Ubuntu"/>
                <a:cs typeface="Ubuntu"/>
                <a:sym typeface="Ubuntu"/>
              </a:endParaRPr>
            </a:p>
          </p:txBody>
        </p:sp>
        <p:sp>
          <p:nvSpPr>
            <p:cNvPr id="65" name="Google Shape;65;p13"/>
            <p:cNvSpPr txBox="1"/>
            <p:nvPr/>
          </p:nvSpPr>
          <p:spPr>
            <a:xfrm>
              <a:off x="164739" y="5975385"/>
              <a:ext cx="4712100" cy="49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Breakthrough in Quantum Computing: Scientists Achieve Stable Qubit Network</a:t>
              </a:r>
              <a:endParaRPr sz="1500">
                <a:solidFill>
                  <a:srgbClr val="292929"/>
                </a:solidFill>
                <a:latin typeface="Ubuntu Medium"/>
                <a:ea typeface="Ubuntu Medium"/>
                <a:cs typeface="Ubuntu Medium"/>
                <a:sym typeface="Ubuntu Medium"/>
              </a:endParaRPr>
            </a:p>
          </p:txBody>
        </p:sp>
        <p:grpSp>
          <p:nvGrpSpPr>
            <p:cNvPr id="66" name="Google Shape;66;p13"/>
            <p:cNvGrpSpPr/>
            <p:nvPr/>
          </p:nvGrpSpPr>
          <p:grpSpPr>
            <a:xfrm>
              <a:off x="180000" y="6634041"/>
              <a:ext cx="2210100" cy="1579593"/>
              <a:chOff x="180000" y="6634041"/>
              <a:chExt cx="2210100" cy="1579593"/>
            </a:xfrm>
          </p:grpSpPr>
          <p:sp>
            <p:nvSpPr>
              <p:cNvPr id="67" name="Google Shape;67;p13"/>
              <p:cNvSpPr txBox="1"/>
              <p:nvPr/>
            </p:nvSpPr>
            <p:spPr>
              <a:xfrm>
                <a:off x="180000" y="6712734"/>
                <a:ext cx="2210100" cy="1500900"/>
              </a:xfrm>
              <a:prstGeom prst="rect">
                <a:avLst/>
              </a:prstGeom>
              <a:noFill/>
              <a:ln>
                <a:noFill/>
              </a:ln>
            </p:spPr>
            <p:txBody>
              <a:bodyPr anchorCtr="0" anchor="t" bIns="0" lIns="0" spcFirstLastPara="1" rIns="0" wrap="square" tIns="0">
                <a:spAutoFit/>
              </a:bodyPr>
              <a:lstStyle/>
              <a:p>
                <a:pPr indent="0" lvl="0" marL="306000" rtl="0" algn="just">
                  <a:lnSpc>
                    <a:spcPct val="125000"/>
                  </a:lnSpc>
                  <a:spcBef>
                    <a:spcPts val="0"/>
                  </a:spcBef>
                  <a:spcAft>
                    <a:spcPts val="0"/>
                  </a:spcAft>
                  <a:buClr>
                    <a:schemeClr val="dk1"/>
                  </a:buClr>
                  <a:buSzPts val="1100"/>
                  <a:buFont typeface="Arial"/>
                  <a:buNone/>
                </a:pPr>
                <a:r>
                  <a:rPr lang="uk" sz="1000">
                    <a:solidFill>
                      <a:srgbClr val="292929"/>
                    </a:solidFill>
                    <a:latin typeface="Ubuntu Light"/>
                    <a:ea typeface="Ubuntu Light"/>
                    <a:cs typeface="Ubuntu Light"/>
                    <a:sym typeface="Ubuntu Light"/>
                  </a:rPr>
                  <a:t>his advancement paves the way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for  more sophisticated in cryptography, complex simulations, and artificial intelligence.  This advancement paves the way for more sophisticated applications in cryptography, complex simulations, and artificial intelligence.</a:t>
                </a:r>
                <a:endParaRPr sz="1000">
                  <a:solidFill>
                    <a:srgbClr val="292929"/>
                  </a:solidFill>
                  <a:latin typeface="Ubuntu Light"/>
                  <a:ea typeface="Ubuntu Light"/>
                  <a:cs typeface="Ubuntu Light"/>
                  <a:sym typeface="Ubuntu Light"/>
                </a:endParaRPr>
              </a:p>
            </p:txBody>
          </p:sp>
          <p:sp>
            <p:nvSpPr>
              <p:cNvPr id="68" name="Google Shape;68;p13"/>
              <p:cNvSpPr txBox="1"/>
              <p:nvPr/>
            </p:nvSpPr>
            <p:spPr>
              <a:xfrm>
                <a:off x="186275" y="6634041"/>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T</a:t>
                </a:r>
                <a:endParaRPr sz="3300">
                  <a:solidFill>
                    <a:srgbClr val="E51F1F"/>
                  </a:solidFill>
                  <a:latin typeface="Ubuntu Medium"/>
                  <a:ea typeface="Ubuntu Medium"/>
                  <a:cs typeface="Ubuntu Medium"/>
                  <a:sym typeface="Ubuntu Medium"/>
                </a:endParaRPr>
              </a:p>
            </p:txBody>
          </p:sp>
        </p:grpSp>
        <p:grpSp>
          <p:nvGrpSpPr>
            <p:cNvPr id="69" name="Google Shape;69;p13"/>
            <p:cNvGrpSpPr/>
            <p:nvPr/>
          </p:nvGrpSpPr>
          <p:grpSpPr>
            <a:xfrm>
              <a:off x="131475" y="8350500"/>
              <a:ext cx="2309700" cy="2044025"/>
              <a:chOff x="131475" y="8350500"/>
              <a:chExt cx="2309700" cy="2044025"/>
            </a:xfrm>
          </p:grpSpPr>
          <p:grpSp>
            <p:nvGrpSpPr>
              <p:cNvPr id="70" name="Google Shape;70;p13"/>
              <p:cNvGrpSpPr/>
              <p:nvPr/>
            </p:nvGrpSpPr>
            <p:grpSpPr>
              <a:xfrm>
                <a:off x="131475" y="8350500"/>
                <a:ext cx="2309700" cy="1705318"/>
                <a:chOff x="131475" y="8350500"/>
                <a:chExt cx="2309700" cy="1705318"/>
              </a:xfrm>
            </p:grpSpPr>
            <p:sp>
              <p:nvSpPr>
                <p:cNvPr id="71" name="Google Shape;71;p13"/>
                <p:cNvSpPr txBox="1"/>
                <p:nvPr/>
              </p:nvSpPr>
              <p:spPr>
                <a:xfrm>
                  <a:off x="131475" y="8483400"/>
                  <a:ext cx="23097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900">
                      <a:solidFill>
                        <a:srgbClr val="292929"/>
                      </a:solidFill>
                      <a:latin typeface="Ubuntu Medium"/>
                      <a:ea typeface="Ubuntu Medium"/>
                      <a:cs typeface="Ubuntu Medium"/>
                      <a:sym typeface="Ubuntu Medium"/>
                    </a:rPr>
                    <a:t>Our approach shows promise and we're preparing for clinical trials.</a:t>
                  </a:r>
                  <a:endParaRPr i="1" sz="1900">
                    <a:solidFill>
                      <a:srgbClr val="292929"/>
                    </a:solidFill>
                    <a:latin typeface="Ubuntu Medium"/>
                    <a:ea typeface="Ubuntu Medium"/>
                    <a:cs typeface="Ubuntu Medium"/>
                    <a:sym typeface="Ubuntu Medium"/>
                  </a:endParaRPr>
                </a:p>
              </p:txBody>
            </p:sp>
            <p:pic>
              <p:nvPicPr>
                <p:cNvPr id="72" name="Google Shape;72;p13"/>
                <p:cNvPicPr preferRelativeResize="0"/>
                <p:nvPr/>
              </p:nvPicPr>
              <p:blipFill>
                <a:blip r:embed="rId4">
                  <a:alphaModFix/>
                </a:blip>
                <a:stretch>
                  <a:fillRect/>
                </a:stretch>
              </p:blipFill>
              <p:spPr>
                <a:xfrm>
                  <a:off x="180000" y="8350500"/>
                  <a:ext cx="279300" cy="184093"/>
                </a:xfrm>
                <a:prstGeom prst="rect">
                  <a:avLst/>
                </a:prstGeom>
                <a:noFill/>
                <a:ln>
                  <a:noFill/>
                </a:ln>
              </p:spPr>
            </p:pic>
            <p:pic>
              <p:nvPicPr>
                <p:cNvPr id="73" name="Google Shape;73;p13"/>
                <p:cNvPicPr preferRelativeResize="0"/>
                <p:nvPr/>
              </p:nvPicPr>
              <p:blipFill>
                <a:blip r:embed="rId4">
                  <a:alphaModFix/>
                </a:blip>
                <a:stretch>
                  <a:fillRect/>
                </a:stretch>
              </p:blipFill>
              <p:spPr>
                <a:xfrm>
                  <a:off x="2110800" y="9871725"/>
                  <a:ext cx="279300" cy="184093"/>
                </a:xfrm>
                <a:prstGeom prst="rect">
                  <a:avLst/>
                </a:prstGeom>
                <a:noFill/>
                <a:ln>
                  <a:noFill/>
                </a:ln>
              </p:spPr>
            </p:pic>
          </p:grpSp>
          <p:sp>
            <p:nvSpPr>
              <p:cNvPr id="74" name="Google Shape;74;p13"/>
              <p:cNvSpPr txBox="1"/>
              <p:nvPr/>
            </p:nvSpPr>
            <p:spPr>
              <a:xfrm>
                <a:off x="181275" y="10055825"/>
                <a:ext cx="221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000">
                    <a:solidFill>
                      <a:srgbClr val="292929"/>
                    </a:solidFill>
                    <a:latin typeface="Ubuntu Medium"/>
                    <a:ea typeface="Ubuntu Medium"/>
                    <a:cs typeface="Ubuntu Medium"/>
                    <a:sym typeface="Ubuntu Medium"/>
                  </a:rPr>
                  <a:t>Dr. John Miller</a:t>
                </a:r>
                <a:endParaRPr i="1" sz="1000">
                  <a:solidFill>
                    <a:srgbClr val="292929"/>
                  </a:solidFill>
                  <a:latin typeface="Ubuntu Medium"/>
                  <a:ea typeface="Ubuntu Medium"/>
                  <a:cs typeface="Ubuntu Medium"/>
                  <a:sym typeface="Ubuntu Medium"/>
                </a:endParaRPr>
              </a:p>
            </p:txBody>
          </p:sp>
        </p:grpSp>
        <p:sp>
          <p:nvSpPr>
            <p:cNvPr id="75" name="Google Shape;75;p13"/>
            <p:cNvSpPr txBox="1"/>
            <p:nvPr/>
          </p:nvSpPr>
          <p:spPr>
            <a:xfrm>
              <a:off x="2674950" y="6712734"/>
              <a:ext cx="2210100" cy="3617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In a groundbreaking development, researchers at MIT have unveiled a new quantum computing algorithm that promises to revolutionize data processing speeds. By leveraging quantum entanglement, the team has managed to achieve a level of computational efficiency previously thought unattainable. In a groundbreaking development, researchers at MIT have unveiled a new quantum computing algorithm that promises to revolutionize data processing speeds. By leveraging quantum entanglement, the team has managed to achieve a level of computational efficiency This advancement paves the way for more sophisticate and artificial intelligence.</a:t>
              </a:r>
              <a:endParaRPr sz="1000">
                <a:solidFill>
                  <a:srgbClr val="292929"/>
                </a:solidFill>
                <a:latin typeface="Ubuntu Light"/>
                <a:ea typeface="Ubuntu Light"/>
                <a:cs typeface="Ubuntu Light"/>
                <a:sym typeface="Ubuntu Light"/>
              </a:endParaRPr>
            </a:p>
          </p:txBody>
        </p:sp>
      </p:grpSp>
      <p:grpSp>
        <p:nvGrpSpPr>
          <p:cNvPr id="76" name="Google Shape;76;p13"/>
          <p:cNvGrpSpPr/>
          <p:nvPr/>
        </p:nvGrpSpPr>
        <p:grpSpPr>
          <a:xfrm>
            <a:off x="5147962" y="5022025"/>
            <a:ext cx="2233088" cy="5308259"/>
            <a:chOff x="5147962" y="5022025"/>
            <a:chExt cx="2233088" cy="5308259"/>
          </a:xfrm>
        </p:grpSpPr>
        <p:sp>
          <p:nvSpPr>
            <p:cNvPr id="77" name="Google Shape;77;p13"/>
            <p:cNvSpPr txBox="1"/>
            <p:nvPr/>
          </p:nvSpPr>
          <p:spPr>
            <a:xfrm>
              <a:off x="5147962" y="5377426"/>
              <a:ext cx="2210100" cy="143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CRISPR-</a:t>
              </a:r>
              <a:r>
                <a:rPr b="1" lang="uk" sz="3100">
                  <a:solidFill>
                    <a:srgbClr val="292929"/>
                  </a:solidFill>
                  <a:latin typeface="Ubuntu"/>
                  <a:ea typeface="Ubuntu"/>
                  <a:cs typeface="Ubuntu"/>
                  <a:sym typeface="Ubuntu"/>
                </a:rPr>
                <a:t>CAS9 GENE EDITING</a:t>
              </a:r>
              <a:endParaRPr b="1" sz="3100">
                <a:solidFill>
                  <a:srgbClr val="292929"/>
                </a:solidFill>
                <a:latin typeface="Ubuntu"/>
                <a:ea typeface="Ubuntu"/>
                <a:cs typeface="Ubuntu"/>
                <a:sym typeface="Ubuntu"/>
              </a:endParaRPr>
            </a:p>
          </p:txBody>
        </p:sp>
        <p:sp>
          <p:nvSpPr>
            <p:cNvPr id="78" name="Google Shape;78;p13"/>
            <p:cNvSpPr txBox="1"/>
            <p:nvPr/>
          </p:nvSpPr>
          <p:spPr>
            <a:xfrm>
              <a:off x="5157165" y="6883650"/>
              <a:ext cx="22119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Gene Editing Revolution</a:t>
              </a:r>
              <a:endParaRPr sz="1500">
                <a:solidFill>
                  <a:srgbClr val="292929"/>
                </a:solidFill>
                <a:latin typeface="Ubuntu Medium"/>
                <a:ea typeface="Ubuntu Medium"/>
                <a:cs typeface="Ubuntu Medium"/>
                <a:sym typeface="Ubuntu Medium"/>
              </a:endParaRPr>
            </a:p>
          </p:txBody>
        </p:sp>
        <p:grpSp>
          <p:nvGrpSpPr>
            <p:cNvPr id="79" name="Google Shape;79;p13"/>
            <p:cNvGrpSpPr/>
            <p:nvPr/>
          </p:nvGrpSpPr>
          <p:grpSpPr>
            <a:xfrm>
              <a:off x="5171050" y="5022025"/>
              <a:ext cx="1156250" cy="321300"/>
              <a:chOff x="5171050" y="5022025"/>
              <a:chExt cx="1156250" cy="321300"/>
            </a:xfrm>
          </p:grpSpPr>
          <p:sp>
            <p:nvSpPr>
              <p:cNvPr id="80" name="Google Shape;80;p13"/>
              <p:cNvSpPr/>
              <p:nvPr/>
            </p:nvSpPr>
            <p:spPr>
              <a:xfrm>
                <a:off x="5171100" y="5022025"/>
                <a:ext cx="1156200" cy="321300"/>
              </a:xfrm>
              <a:prstGeom prst="rect">
                <a:avLst/>
              </a:prstGeom>
              <a:solidFill>
                <a:srgbClr val="E51F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3"/>
              <p:cNvSpPr txBox="1"/>
              <p:nvPr/>
            </p:nvSpPr>
            <p:spPr>
              <a:xfrm>
                <a:off x="5171050" y="5090275"/>
                <a:ext cx="1156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lt1"/>
                    </a:solidFill>
                    <a:latin typeface="Ubuntu Medium"/>
                    <a:ea typeface="Ubuntu Medium"/>
                    <a:cs typeface="Ubuntu Medium"/>
                    <a:sym typeface="Ubuntu Medium"/>
                  </a:rPr>
                  <a:t>GENE EDITING</a:t>
                </a:r>
                <a:endParaRPr sz="1200">
                  <a:solidFill>
                    <a:schemeClr val="lt1"/>
                  </a:solidFill>
                  <a:latin typeface="Ubuntu Medium"/>
                  <a:ea typeface="Ubuntu Medium"/>
                  <a:cs typeface="Ubuntu Medium"/>
                  <a:sym typeface="Ubuntu Medium"/>
                </a:endParaRPr>
              </a:p>
            </p:txBody>
          </p:sp>
        </p:grpSp>
        <p:grpSp>
          <p:nvGrpSpPr>
            <p:cNvPr id="82" name="Google Shape;82;p13"/>
            <p:cNvGrpSpPr/>
            <p:nvPr/>
          </p:nvGrpSpPr>
          <p:grpSpPr>
            <a:xfrm>
              <a:off x="5170950" y="7206521"/>
              <a:ext cx="2210100" cy="3123763"/>
              <a:chOff x="5170950" y="7206521"/>
              <a:chExt cx="2210100" cy="3123763"/>
            </a:xfrm>
          </p:grpSpPr>
          <p:sp>
            <p:nvSpPr>
              <p:cNvPr id="83" name="Google Shape;83;p13"/>
              <p:cNvSpPr txBox="1"/>
              <p:nvPr/>
            </p:nvSpPr>
            <p:spPr>
              <a:xfrm>
                <a:off x="5170950" y="7290384"/>
                <a:ext cx="2210100" cy="303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collaborative effort between the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University of California, Berkeley and the Broad Institute has successfully demonstrated the use of CRISPR-Cas9 to eliminate genetic diseases in human embryos. This milestone, achieved in a controlled laboratory setting, opens the door to potential cures for hereditary conditions such as cystic fibrosis and muscular dystrophy. This milestone, achieved in a controlled laboratory setting, opens the door to potential cures for hereditary conditions such as cystic fibrosis. These groundbreaking results highlight the potential.</a:t>
                </a:r>
                <a:endParaRPr sz="1000">
                  <a:solidFill>
                    <a:srgbClr val="292929"/>
                  </a:solidFill>
                  <a:latin typeface="Ubuntu Light"/>
                  <a:ea typeface="Ubuntu Light"/>
                  <a:cs typeface="Ubuntu Light"/>
                  <a:sym typeface="Ubuntu Light"/>
                </a:endParaRPr>
              </a:p>
            </p:txBody>
          </p:sp>
          <p:sp>
            <p:nvSpPr>
              <p:cNvPr id="84" name="Google Shape;84;p13"/>
              <p:cNvSpPr txBox="1"/>
              <p:nvPr/>
            </p:nvSpPr>
            <p:spPr>
              <a:xfrm>
                <a:off x="5170950" y="7206521"/>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A</a:t>
                </a:r>
                <a:endParaRPr sz="3300">
                  <a:solidFill>
                    <a:srgbClr val="E51F1F"/>
                  </a:solidFill>
                  <a:latin typeface="Ubuntu Medium"/>
                  <a:ea typeface="Ubuntu Medium"/>
                  <a:cs typeface="Ubuntu Medium"/>
                  <a:sym typeface="Ubuntu Medium"/>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cxnSp>
        <p:nvCxnSpPr>
          <p:cNvPr id="89" name="Google Shape;89;p14"/>
          <p:cNvCxnSpPr/>
          <p:nvPr/>
        </p:nvCxnSpPr>
        <p:spPr>
          <a:xfrm>
            <a:off x="186275" y="376882"/>
            <a:ext cx="7196700" cy="0"/>
          </a:xfrm>
          <a:prstGeom prst="straightConnector1">
            <a:avLst/>
          </a:prstGeom>
          <a:noFill/>
          <a:ln cap="flat" cmpd="sng" w="28575">
            <a:solidFill>
              <a:srgbClr val="292929"/>
            </a:solidFill>
            <a:prstDash val="solid"/>
            <a:round/>
            <a:headEnd len="med" w="med" type="none"/>
            <a:tailEnd len="med" w="med" type="none"/>
          </a:ln>
        </p:spPr>
      </p:cxnSp>
      <p:grpSp>
        <p:nvGrpSpPr>
          <p:cNvPr id="90" name="Google Shape;90;p14"/>
          <p:cNvGrpSpPr/>
          <p:nvPr/>
        </p:nvGrpSpPr>
        <p:grpSpPr>
          <a:xfrm>
            <a:off x="164756" y="4673075"/>
            <a:ext cx="7215244" cy="5658736"/>
            <a:chOff x="164756" y="4673075"/>
            <a:chExt cx="7215244" cy="5658736"/>
          </a:xfrm>
        </p:grpSpPr>
        <p:grpSp>
          <p:nvGrpSpPr>
            <p:cNvPr id="91" name="Google Shape;91;p14"/>
            <p:cNvGrpSpPr/>
            <p:nvPr/>
          </p:nvGrpSpPr>
          <p:grpSpPr>
            <a:xfrm>
              <a:off x="164756" y="5137269"/>
              <a:ext cx="7209900" cy="1307136"/>
              <a:chOff x="164756" y="5137269"/>
              <a:chExt cx="7209900" cy="1307136"/>
            </a:xfrm>
          </p:grpSpPr>
          <p:sp>
            <p:nvSpPr>
              <p:cNvPr id="92" name="Google Shape;92;p14"/>
              <p:cNvSpPr txBox="1"/>
              <p:nvPr/>
            </p:nvSpPr>
            <p:spPr>
              <a:xfrm>
                <a:off x="164756" y="5137269"/>
                <a:ext cx="7209900" cy="954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GENE EDITING BREAKTHROUGH FOR GENETIC DISORDERS</a:t>
                </a:r>
                <a:endParaRPr b="1" sz="3100">
                  <a:solidFill>
                    <a:srgbClr val="292929"/>
                  </a:solidFill>
                  <a:latin typeface="Ubuntu"/>
                  <a:ea typeface="Ubuntu"/>
                  <a:cs typeface="Ubuntu"/>
                  <a:sym typeface="Ubuntu"/>
                </a:endParaRPr>
              </a:p>
            </p:txBody>
          </p:sp>
          <p:sp>
            <p:nvSpPr>
              <p:cNvPr id="93" name="Google Shape;93;p14"/>
              <p:cNvSpPr txBox="1"/>
              <p:nvPr/>
            </p:nvSpPr>
            <p:spPr>
              <a:xfrm>
                <a:off x="164756" y="6213406"/>
                <a:ext cx="72099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Gene Editing Breakthrough Promises Cure for Genetic Disorders</a:t>
                </a:r>
                <a:endParaRPr sz="1500">
                  <a:solidFill>
                    <a:srgbClr val="292929"/>
                  </a:solidFill>
                  <a:latin typeface="Ubuntu Medium"/>
                  <a:ea typeface="Ubuntu Medium"/>
                  <a:cs typeface="Ubuntu Medium"/>
                  <a:sym typeface="Ubuntu Medium"/>
                </a:endParaRPr>
              </a:p>
            </p:txBody>
          </p:sp>
        </p:grpSp>
        <p:grpSp>
          <p:nvGrpSpPr>
            <p:cNvPr id="94" name="Google Shape;94;p14"/>
            <p:cNvGrpSpPr/>
            <p:nvPr/>
          </p:nvGrpSpPr>
          <p:grpSpPr>
            <a:xfrm>
              <a:off x="180000" y="6634041"/>
              <a:ext cx="2210100" cy="1579593"/>
              <a:chOff x="180000" y="6634041"/>
              <a:chExt cx="2210100" cy="1579593"/>
            </a:xfrm>
          </p:grpSpPr>
          <p:sp>
            <p:nvSpPr>
              <p:cNvPr id="95" name="Google Shape;95;p14"/>
              <p:cNvSpPr txBox="1"/>
              <p:nvPr/>
            </p:nvSpPr>
            <p:spPr>
              <a:xfrm>
                <a:off x="180000" y="6712734"/>
                <a:ext cx="2210100" cy="1500900"/>
              </a:xfrm>
              <a:prstGeom prst="rect">
                <a:avLst/>
              </a:prstGeom>
              <a:noFill/>
              <a:ln>
                <a:noFill/>
              </a:ln>
            </p:spPr>
            <p:txBody>
              <a:bodyPr anchorCtr="0" anchor="t" bIns="0" lIns="0" spcFirstLastPara="1" rIns="0" wrap="square" tIns="0">
                <a:spAutoFit/>
              </a:bodyPr>
              <a:lstStyle/>
              <a:p>
                <a:pPr indent="0" lvl="0" marL="30600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his advancement paves the way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for  more sophisticated in cryptography, complex simulations, and artificial intelligence.  This advancement paves the way for more sophisticated applications in cryptography, complex simulations, and artificial intelligence.</a:t>
                </a:r>
                <a:endParaRPr sz="1000">
                  <a:solidFill>
                    <a:srgbClr val="292929"/>
                  </a:solidFill>
                  <a:latin typeface="Ubuntu Light"/>
                  <a:ea typeface="Ubuntu Light"/>
                  <a:cs typeface="Ubuntu Light"/>
                  <a:sym typeface="Ubuntu Light"/>
                </a:endParaRPr>
              </a:p>
            </p:txBody>
          </p:sp>
          <p:sp>
            <p:nvSpPr>
              <p:cNvPr id="96" name="Google Shape;96;p14"/>
              <p:cNvSpPr txBox="1"/>
              <p:nvPr/>
            </p:nvSpPr>
            <p:spPr>
              <a:xfrm>
                <a:off x="186275" y="6634041"/>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T</a:t>
                </a:r>
                <a:endParaRPr sz="3300">
                  <a:solidFill>
                    <a:srgbClr val="E51F1F"/>
                  </a:solidFill>
                  <a:latin typeface="Ubuntu Medium"/>
                  <a:ea typeface="Ubuntu Medium"/>
                  <a:cs typeface="Ubuntu Medium"/>
                  <a:sym typeface="Ubuntu Medium"/>
                </a:endParaRPr>
              </a:p>
            </p:txBody>
          </p:sp>
        </p:grpSp>
        <p:grpSp>
          <p:nvGrpSpPr>
            <p:cNvPr id="97" name="Google Shape;97;p14"/>
            <p:cNvGrpSpPr/>
            <p:nvPr/>
          </p:nvGrpSpPr>
          <p:grpSpPr>
            <a:xfrm>
              <a:off x="2613375" y="8198100"/>
              <a:ext cx="2335500" cy="2116117"/>
              <a:chOff x="68825" y="8350500"/>
              <a:chExt cx="2335500" cy="2116117"/>
            </a:xfrm>
          </p:grpSpPr>
          <p:grpSp>
            <p:nvGrpSpPr>
              <p:cNvPr id="98" name="Google Shape;98;p14"/>
              <p:cNvGrpSpPr/>
              <p:nvPr/>
            </p:nvGrpSpPr>
            <p:grpSpPr>
              <a:xfrm>
                <a:off x="68825" y="8350500"/>
                <a:ext cx="2335500" cy="1924487"/>
                <a:chOff x="68825" y="8350500"/>
                <a:chExt cx="2335500" cy="1924487"/>
              </a:xfrm>
            </p:grpSpPr>
            <p:sp>
              <p:nvSpPr>
                <p:cNvPr id="99" name="Google Shape;99;p14"/>
                <p:cNvSpPr txBox="1"/>
                <p:nvPr/>
              </p:nvSpPr>
              <p:spPr>
                <a:xfrm>
                  <a:off x="68825" y="8483400"/>
                  <a:ext cx="23355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900">
                      <a:solidFill>
                        <a:srgbClr val="292929"/>
                      </a:solidFill>
                      <a:latin typeface="Ubuntu Medium"/>
                      <a:ea typeface="Ubuntu Medium"/>
                      <a:cs typeface="Ubuntu Medium"/>
                      <a:sym typeface="Ubuntu Medium"/>
                    </a:rPr>
                    <a:t>This gene editing advancement could transform how we treat genetic diseases.</a:t>
                  </a:r>
                  <a:endParaRPr i="1" sz="1900">
                    <a:solidFill>
                      <a:srgbClr val="292929"/>
                    </a:solidFill>
                    <a:latin typeface="Ubuntu Medium"/>
                    <a:ea typeface="Ubuntu Medium"/>
                    <a:cs typeface="Ubuntu Medium"/>
                    <a:sym typeface="Ubuntu Medium"/>
                  </a:endParaRPr>
                </a:p>
              </p:txBody>
            </p:sp>
            <p:pic>
              <p:nvPicPr>
                <p:cNvPr id="100" name="Google Shape;100;p14"/>
                <p:cNvPicPr preferRelativeResize="0"/>
                <p:nvPr/>
              </p:nvPicPr>
              <p:blipFill>
                <a:blip r:embed="rId3">
                  <a:alphaModFix/>
                </a:blip>
                <a:stretch>
                  <a:fillRect/>
                </a:stretch>
              </p:blipFill>
              <p:spPr>
                <a:xfrm>
                  <a:off x="130400" y="8350500"/>
                  <a:ext cx="279300" cy="184093"/>
                </a:xfrm>
                <a:prstGeom prst="rect">
                  <a:avLst/>
                </a:prstGeom>
                <a:noFill/>
                <a:ln>
                  <a:noFill/>
                </a:ln>
              </p:spPr>
            </p:pic>
            <p:pic>
              <p:nvPicPr>
                <p:cNvPr id="101" name="Google Shape;101;p14"/>
                <p:cNvPicPr preferRelativeResize="0"/>
                <p:nvPr/>
              </p:nvPicPr>
              <p:blipFill>
                <a:blip r:embed="rId3">
                  <a:alphaModFix/>
                </a:blip>
                <a:stretch>
                  <a:fillRect/>
                </a:stretch>
              </p:blipFill>
              <p:spPr>
                <a:xfrm>
                  <a:off x="2064875" y="10090894"/>
                  <a:ext cx="279300" cy="184093"/>
                </a:xfrm>
                <a:prstGeom prst="rect">
                  <a:avLst/>
                </a:prstGeom>
                <a:noFill/>
                <a:ln>
                  <a:noFill/>
                </a:ln>
              </p:spPr>
            </p:pic>
          </p:grpSp>
          <p:sp>
            <p:nvSpPr>
              <p:cNvPr id="102" name="Google Shape;102;p14"/>
              <p:cNvSpPr txBox="1"/>
              <p:nvPr/>
            </p:nvSpPr>
            <p:spPr>
              <a:xfrm>
                <a:off x="134063" y="10312717"/>
                <a:ext cx="22101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rgbClr val="292929"/>
                    </a:solidFill>
                    <a:latin typeface="Ubuntu Medium"/>
                    <a:ea typeface="Ubuntu Medium"/>
                    <a:cs typeface="Ubuntu Medium"/>
                    <a:sym typeface="Ubuntu Medium"/>
                  </a:rPr>
                  <a:t>Dr. Ahmed Khan</a:t>
                </a:r>
                <a:endParaRPr i="1" sz="1000">
                  <a:solidFill>
                    <a:srgbClr val="292929"/>
                  </a:solidFill>
                  <a:latin typeface="Ubuntu Medium"/>
                  <a:ea typeface="Ubuntu Medium"/>
                  <a:cs typeface="Ubuntu Medium"/>
                  <a:sym typeface="Ubuntu Medium"/>
                </a:endParaRPr>
              </a:p>
            </p:txBody>
          </p:sp>
        </p:grpSp>
        <p:sp>
          <p:nvSpPr>
            <p:cNvPr id="103" name="Google Shape;103;p14"/>
            <p:cNvSpPr txBox="1"/>
            <p:nvPr/>
          </p:nvSpPr>
          <p:spPr>
            <a:xfrm>
              <a:off x="2674950" y="6712734"/>
              <a:ext cx="2210100" cy="1308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In a </a:t>
              </a:r>
              <a:r>
                <a:rPr lang="uk" sz="1000">
                  <a:solidFill>
                    <a:srgbClr val="292929"/>
                  </a:solidFill>
                  <a:latin typeface="Ubuntu Light"/>
                  <a:ea typeface="Ubuntu Light"/>
                  <a:cs typeface="Ubuntu Light"/>
                  <a:sym typeface="Ubuntu Light"/>
                </a:rPr>
                <a:t>groundbreaking development, researchers at MIT have unveiled a new quantum computing algorithm that promises to revolutionize data processing speeds. By leveraging quantum entanglement, the team has managed to achieve.</a:t>
              </a:r>
              <a:endParaRPr sz="1000">
                <a:solidFill>
                  <a:srgbClr val="292929"/>
                </a:solidFill>
                <a:latin typeface="Ubuntu Light"/>
                <a:ea typeface="Ubuntu Light"/>
                <a:cs typeface="Ubuntu Light"/>
                <a:sym typeface="Ubuntu Light"/>
              </a:endParaRPr>
            </a:p>
          </p:txBody>
        </p:sp>
        <p:grpSp>
          <p:nvGrpSpPr>
            <p:cNvPr id="104" name="Google Shape;104;p14"/>
            <p:cNvGrpSpPr/>
            <p:nvPr/>
          </p:nvGrpSpPr>
          <p:grpSpPr>
            <a:xfrm>
              <a:off x="186275" y="4673075"/>
              <a:ext cx="1156250" cy="321300"/>
              <a:chOff x="5171050" y="5022025"/>
              <a:chExt cx="1156250" cy="321300"/>
            </a:xfrm>
          </p:grpSpPr>
          <p:sp>
            <p:nvSpPr>
              <p:cNvPr id="105" name="Google Shape;105;p14"/>
              <p:cNvSpPr/>
              <p:nvPr/>
            </p:nvSpPr>
            <p:spPr>
              <a:xfrm>
                <a:off x="5171100" y="5022025"/>
                <a:ext cx="1156200" cy="321300"/>
              </a:xfrm>
              <a:prstGeom prst="rect">
                <a:avLst/>
              </a:prstGeom>
              <a:solidFill>
                <a:srgbClr val="E51F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4"/>
              <p:cNvSpPr txBox="1"/>
              <p:nvPr/>
            </p:nvSpPr>
            <p:spPr>
              <a:xfrm>
                <a:off x="5171050" y="5090275"/>
                <a:ext cx="1156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lt1"/>
                    </a:solidFill>
                    <a:latin typeface="Ubuntu Medium"/>
                    <a:ea typeface="Ubuntu Medium"/>
                    <a:cs typeface="Ubuntu Medium"/>
                    <a:sym typeface="Ubuntu Medium"/>
                  </a:rPr>
                  <a:t>GENE EDITING</a:t>
                </a:r>
                <a:endParaRPr sz="1200">
                  <a:solidFill>
                    <a:schemeClr val="lt1"/>
                  </a:solidFill>
                  <a:latin typeface="Ubuntu Medium"/>
                  <a:ea typeface="Ubuntu Medium"/>
                  <a:cs typeface="Ubuntu Medium"/>
                  <a:sym typeface="Ubuntu Medium"/>
                </a:endParaRPr>
              </a:p>
            </p:txBody>
          </p:sp>
        </p:grpSp>
        <p:sp>
          <p:nvSpPr>
            <p:cNvPr id="107" name="Google Shape;107;p14"/>
            <p:cNvSpPr txBox="1"/>
            <p:nvPr/>
          </p:nvSpPr>
          <p:spPr>
            <a:xfrm>
              <a:off x="186275" y="8446311"/>
              <a:ext cx="2210100" cy="1885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In a groundbreaking development, researchers at MIT have unveiled a new quantum computing algorithm that promises to revolutionize data processing speeds. By leveraging quantum entanglement, the team has managed to achieve a level of computational efficiency In a groundbreaking development, researchers at MIT have unveiled a </a:t>
              </a:r>
              <a:endParaRPr sz="1000">
                <a:solidFill>
                  <a:srgbClr val="292929"/>
                </a:solidFill>
                <a:latin typeface="Ubuntu Light"/>
                <a:ea typeface="Ubuntu Light"/>
                <a:cs typeface="Ubuntu Light"/>
                <a:sym typeface="Ubuntu Light"/>
              </a:endParaRPr>
            </a:p>
          </p:txBody>
        </p:sp>
        <p:sp>
          <p:nvSpPr>
            <p:cNvPr id="108" name="Google Shape;108;p14"/>
            <p:cNvSpPr txBox="1"/>
            <p:nvPr/>
          </p:nvSpPr>
          <p:spPr>
            <a:xfrm>
              <a:off x="5169900" y="6712734"/>
              <a:ext cx="2210100" cy="3617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In a significant advancement for biotechnology, scientists at the Genomic Research Institute have successfully used CRISPR gene-editing technology to correct a genetic mutation in lab-grown human cells.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This breakthrough offers hope for the development of treatments for a range of genetic disorders, including cystic fibrosis and sickle cell anemia. The research team is now planning clinical trials to test the safety and efficacy of the technique in humans. This breakthrough offers hope for the development of treatments for a range of genetic disorders, including  cystic fibrosis and sickle cell anemia and more.</a:t>
              </a:r>
              <a:endParaRPr sz="1000">
                <a:solidFill>
                  <a:srgbClr val="292929"/>
                </a:solidFill>
                <a:latin typeface="Ubuntu Light"/>
                <a:ea typeface="Ubuntu Light"/>
                <a:cs typeface="Ubuntu Light"/>
                <a:sym typeface="Ubuntu Light"/>
              </a:endParaRPr>
            </a:p>
          </p:txBody>
        </p:sp>
      </p:grpSp>
      <p:grpSp>
        <p:nvGrpSpPr>
          <p:cNvPr id="109" name="Google Shape;109;p14"/>
          <p:cNvGrpSpPr/>
          <p:nvPr/>
        </p:nvGrpSpPr>
        <p:grpSpPr>
          <a:xfrm>
            <a:off x="172967" y="718225"/>
            <a:ext cx="7210006" cy="3789183"/>
            <a:chOff x="172967" y="718225"/>
            <a:chExt cx="7210006" cy="3789183"/>
          </a:xfrm>
        </p:grpSpPr>
        <p:sp>
          <p:nvSpPr>
            <p:cNvPr id="110" name="Google Shape;110;p14"/>
            <p:cNvSpPr txBox="1"/>
            <p:nvPr/>
          </p:nvSpPr>
          <p:spPr>
            <a:xfrm>
              <a:off x="172967" y="4353508"/>
              <a:ext cx="72099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1000">
                  <a:solidFill>
                    <a:srgbClr val="292929"/>
                  </a:solidFill>
                  <a:latin typeface="Ubuntu"/>
                  <a:ea typeface="Ubuntu"/>
                  <a:cs typeface="Ubuntu"/>
                  <a:sym typeface="Ubuntu"/>
                </a:rPr>
                <a:t>"This is a significant leap in our understanding and application of quantum computing," said Dr. Jane Smith, lead researcher.</a:t>
              </a:r>
              <a:endParaRPr i="1" sz="1000">
                <a:solidFill>
                  <a:srgbClr val="292929"/>
                </a:solidFill>
                <a:latin typeface="Ubuntu"/>
                <a:ea typeface="Ubuntu"/>
                <a:cs typeface="Ubuntu"/>
                <a:sym typeface="Ubuntu"/>
              </a:endParaRPr>
            </a:p>
          </p:txBody>
        </p:sp>
        <p:pic>
          <p:nvPicPr>
            <p:cNvPr id="111" name="Google Shape;111;p14"/>
            <p:cNvPicPr preferRelativeResize="0"/>
            <p:nvPr/>
          </p:nvPicPr>
          <p:blipFill>
            <a:blip r:embed="rId4">
              <a:alphaModFix/>
            </a:blip>
            <a:stretch>
              <a:fillRect/>
            </a:stretch>
          </p:blipFill>
          <p:spPr>
            <a:xfrm>
              <a:off x="186275" y="718225"/>
              <a:ext cx="7196698" cy="3482414"/>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cxnSp>
        <p:nvCxnSpPr>
          <p:cNvPr id="116" name="Google Shape;116;p15"/>
          <p:cNvCxnSpPr/>
          <p:nvPr/>
        </p:nvCxnSpPr>
        <p:spPr>
          <a:xfrm>
            <a:off x="186275" y="376882"/>
            <a:ext cx="7196700" cy="0"/>
          </a:xfrm>
          <a:prstGeom prst="straightConnector1">
            <a:avLst/>
          </a:prstGeom>
          <a:noFill/>
          <a:ln cap="flat" cmpd="sng" w="28575">
            <a:solidFill>
              <a:srgbClr val="292929"/>
            </a:solidFill>
            <a:prstDash val="solid"/>
            <a:round/>
            <a:headEnd len="med" w="med" type="none"/>
            <a:tailEnd len="med" w="med" type="none"/>
          </a:ln>
        </p:spPr>
      </p:cxnSp>
      <p:grpSp>
        <p:nvGrpSpPr>
          <p:cNvPr id="117" name="Google Shape;117;p15"/>
          <p:cNvGrpSpPr/>
          <p:nvPr/>
        </p:nvGrpSpPr>
        <p:grpSpPr>
          <a:xfrm>
            <a:off x="2670002" y="606100"/>
            <a:ext cx="4766389" cy="6920559"/>
            <a:chOff x="2670002" y="606100"/>
            <a:chExt cx="4766389" cy="6920559"/>
          </a:xfrm>
        </p:grpSpPr>
        <p:grpSp>
          <p:nvGrpSpPr>
            <p:cNvPr id="118" name="Google Shape;118;p15"/>
            <p:cNvGrpSpPr/>
            <p:nvPr/>
          </p:nvGrpSpPr>
          <p:grpSpPr>
            <a:xfrm>
              <a:off x="2670002" y="606100"/>
              <a:ext cx="4713000" cy="1770200"/>
              <a:chOff x="164752" y="5137275"/>
              <a:chExt cx="4713000" cy="1770200"/>
            </a:xfrm>
          </p:grpSpPr>
          <p:sp>
            <p:nvSpPr>
              <p:cNvPr id="119" name="Google Shape;119;p15"/>
              <p:cNvSpPr txBox="1"/>
              <p:nvPr/>
            </p:nvSpPr>
            <p:spPr>
              <a:xfrm>
                <a:off x="164752" y="5137275"/>
                <a:ext cx="4713000" cy="143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NEW STUDY REVEALS ACCELERATING ICE MELT IN ANTARCTICA</a:t>
                </a:r>
                <a:endParaRPr b="1" sz="3100">
                  <a:solidFill>
                    <a:srgbClr val="292929"/>
                  </a:solidFill>
                  <a:latin typeface="Ubuntu"/>
                  <a:ea typeface="Ubuntu"/>
                  <a:cs typeface="Ubuntu"/>
                  <a:sym typeface="Ubuntu"/>
                </a:endParaRPr>
              </a:p>
            </p:txBody>
          </p:sp>
          <p:sp>
            <p:nvSpPr>
              <p:cNvPr id="120" name="Google Shape;120;p15"/>
              <p:cNvSpPr txBox="1"/>
              <p:nvPr/>
            </p:nvSpPr>
            <p:spPr>
              <a:xfrm>
                <a:off x="164752" y="6676475"/>
                <a:ext cx="47130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Understanding the Acceleration</a:t>
                </a:r>
                <a:endParaRPr sz="1500">
                  <a:solidFill>
                    <a:srgbClr val="292929"/>
                  </a:solidFill>
                  <a:latin typeface="Ubuntu Medium"/>
                  <a:ea typeface="Ubuntu Medium"/>
                  <a:cs typeface="Ubuntu Medium"/>
                  <a:sym typeface="Ubuntu Medium"/>
                </a:endParaRPr>
              </a:p>
            </p:txBody>
          </p:sp>
        </p:grpSp>
        <p:grpSp>
          <p:nvGrpSpPr>
            <p:cNvPr id="121" name="Google Shape;121;p15"/>
            <p:cNvGrpSpPr/>
            <p:nvPr/>
          </p:nvGrpSpPr>
          <p:grpSpPr>
            <a:xfrm>
              <a:off x="2685250" y="2483866"/>
              <a:ext cx="2210100" cy="5042793"/>
              <a:chOff x="180000" y="6634041"/>
              <a:chExt cx="2210100" cy="5042793"/>
            </a:xfrm>
          </p:grpSpPr>
          <p:sp>
            <p:nvSpPr>
              <p:cNvPr id="122" name="Google Shape;122;p15"/>
              <p:cNvSpPr txBox="1"/>
              <p:nvPr/>
            </p:nvSpPr>
            <p:spPr>
              <a:xfrm>
                <a:off x="180000" y="6712734"/>
                <a:ext cx="2210100" cy="4964100"/>
              </a:xfrm>
              <a:prstGeom prst="rect">
                <a:avLst/>
              </a:prstGeom>
              <a:noFill/>
              <a:ln>
                <a:noFill/>
              </a:ln>
            </p:spPr>
            <p:txBody>
              <a:bodyPr anchorCtr="0" anchor="t" bIns="0" lIns="0" spcFirstLastPara="1" rIns="0" wrap="square" tIns="0">
                <a:spAutoFit/>
              </a:bodyPr>
              <a:lstStyle/>
              <a:p>
                <a:pPr indent="0" lvl="0" marL="323999"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comprehensive study published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in the Journal of Climate Science has revealed that ice melt in Antarctica is occurring at an accelerating rate. The research, conducted by an international team of climate scientists, highlights the urgent need for global action to mitigate the effects of climate change. The study’s findings indicate a potential rise in sea levels that could affect coastal communities worldwide. The research, conducted by an international team of climate scientists, highlights the urgent need for global action to mitigate the effects of climate change. The study’s findings indicate a potential rise in sea levels that could affect coastal communities worldwide. The research, conducted by an international team of climate scientists, highlights the urgent need for global action to mitigate the effects of climate change. The study’s findings indicate a potential rise in sea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rgbClr val="292929"/>
                  </a:solidFill>
                  <a:latin typeface="Ubuntu Light"/>
                  <a:ea typeface="Ubuntu Light"/>
                  <a:cs typeface="Ubuntu Light"/>
                  <a:sym typeface="Ubuntu Light"/>
                </a:endParaRPr>
              </a:p>
            </p:txBody>
          </p:sp>
          <p:sp>
            <p:nvSpPr>
              <p:cNvPr id="123" name="Google Shape;123;p15"/>
              <p:cNvSpPr txBox="1"/>
              <p:nvPr/>
            </p:nvSpPr>
            <p:spPr>
              <a:xfrm>
                <a:off x="186275" y="6634041"/>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A</a:t>
                </a:r>
                <a:endParaRPr sz="3300">
                  <a:solidFill>
                    <a:srgbClr val="E51F1F"/>
                  </a:solidFill>
                  <a:latin typeface="Ubuntu Medium"/>
                  <a:ea typeface="Ubuntu Medium"/>
                  <a:cs typeface="Ubuntu Medium"/>
                  <a:sym typeface="Ubuntu Medium"/>
                </a:endParaRPr>
              </a:p>
            </p:txBody>
          </p:sp>
        </p:grpSp>
        <p:grpSp>
          <p:nvGrpSpPr>
            <p:cNvPr id="124" name="Google Shape;124;p15"/>
            <p:cNvGrpSpPr/>
            <p:nvPr/>
          </p:nvGrpSpPr>
          <p:grpSpPr>
            <a:xfrm>
              <a:off x="5100891" y="5019200"/>
              <a:ext cx="2335500" cy="2456267"/>
              <a:chOff x="61441" y="8350500"/>
              <a:chExt cx="2335500" cy="2456267"/>
            </a:xfrm>
          </p:grpSpPr>
          <p:grpSp>
            <p:nvGrpSpPr>
              <p:cNvPr id="125" name="Google Shape;125;p15"/>
              <p:cNvGrpSpPr/>
              <p:nvPr/>
            </p:nvGrpSpPr>
            <p:grpSpPr>
              <a:xfrm>
                <a:off x="61441" y="8350500"/>
                <a:ext cx="2335500" cy="2214520"/>
                <a:chOff x="61441" y="8350500"/>
                <a:chExt cx="2335500" cy="2214520"/>
              </a:xfrm>
            </p:grpSpPr>
            <p:sp>
              <p:nvSpPr>
                <p:cNvPr id="126" name="Google Shape;126;p15"/>
                <p:cNvSpPr txBox="1"/>
                <p:nvPr/>
              </p:nvSpPr>
              <p:spPr>
                <a:xfrm>
                  <a:off x="61441" y="8498167"/>
                  <a:ext cx="23355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900">
                      <a:solidFill>
                        <a:srgbClr val="292929"/>
                      </a:solidFill>
                      <a:latin typeface="Ubuntu Medium"/>
                      <a:ea typeface="Ubuntu Medium"/>
                      <a:cs typeface="Ubuntu Medium"/>
                      <a:sym typeface="Ubuntu Medium"/>
                    </a:rPr>
                    <a:t>We are on the cusp of developing clinical therapies to revolutionize genetic disorder treatments.</a:t>
                  </a:r>
                  <a:endParaRPr i="1" sz="1900">
                    <a:solidFill>
                      <a:srgbClr val="292929"/>
                    </a:solidFill>
                    <a:latin typeface="Ubuntu Medium"/>
                    <a:ea typeface="Ubuntu Medium"/>
                    <a:cs typeface="Ubuntu Medium"/>
                    <a:sym typeface="Ubuntu Medium"/>
                  </a:endParaRPr>
                </a:p>
              </p:txBody>
            </p:sp>
            <p:pic>
              <p:nvPicPr>
                <p:cNvPr id="127" name="Google Shape;127;p15"/>
                <p:cNvPicPr preferRelativeResize="0"/>
                <p:nvPr/>
              </p:nvPicPr>
              <p:blipFill>
                <a:blip r:embed="rId3">
                  <a:alphaModFix/>
                </a:blip>
                <a:stretch>
                  <a:fillRect/>
                </a:stretch>
              </p:blipFill>
              <p:spPr>
                <a:xfrm>
                  <a:off x="130400" y="8350500"/>
                  <a:ext cx="279300" cy="184093"/>
                </a:xfrm>
                <a:prstGeom prst="rect">
                  <a:avLst/>
                </a:prstGeom>
                <a:noFill/>
                <a:ln>
                  <a:noFill/>
                </a:ln>
              </p:spPr>
            </p:pic>
            <p:pic>
              <p:nvPicPr>
                <p:cNvPr id="128" name="Google Shape;128;p15"/>
                <p:cNvPicPr preferRelativeResize="0"/>
                <p:nvPr/>
              </p:nvPicPr>
              <p:blipFill>
                <a:blip r:embed="rId3">
                  <a:alphaModFix/>
                </a:blip>
                <a:stretch>
                  <a:fillRect/>
                </a:stretch>
              </p:blipFill>
              <p:spPr>
                <a:xfrm>
                  <a:off x="1988675" y="10380927"/>
                  <a:ext cx="279300" cy="184093"/>
                </a:xfrm>
                <a:prstGeom prst="rect">
                  <a:avLst/>
                </a:prstGeom>
                <a:noFill/>
                <a:ln>
                  <a:noFill/>
                </a:ln>
              </p:spPr>
            </p:pic>
          </p:grpSp>
          <p:sp>
            <p:nvSpPr>
              <p:cNvPr id="129" name="Google Shape;129;p15"/>
              <p:cNvSpPr txBox="1"/>
              <p:nvPr/>
            </p:nvSpPr>
            <p:spPr>
              <a:xfrm>
                <a:off x="134063" y="10652867"/>
                <a:ext cx="22101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rgbClr val="292929"/>
                    </a:solidFill>
                    <a:latin typeface="Ubuntu Medium"/>
                    <a:ea typeface="Ubuntu Medium"/>
                    <a:cs typeface="Ubuntu Medium"/>
                    <a:sym typeface="Ubuntu Medium"/>
                  </a:rPr>
                  <a:t>Dr. Ahmed Khan</a:t>
                </a:r>
                <a:endParaRPr i="1" sz="1000">
                  <a:solidFill>
                    <a:srgbClr val="292929"/>
                  </a:solidFill>
                  <a:latin typeface="Ubuntu Medium"/>
                  <a:ea typeface="Ubuntu Medium"/>
                  <a:cs typeface="Ubuntu Medium"/>
                  <a:sym typeface="Ubuntu Medium"/>
                </a:endParaRPr>
              </a:p>
            </p:txBody>
          </p:sp>
        </p:grpSp>
        <p:sp>
          <p:nvSpPr>
            <p:cNvPr id="130" name="Google Shape;130;p15"/>
            <p:cNvSpPr txBox="1"/>
            <p:nvPr/>
          </p:nvSpPr>
          <p:spPr>
            <a:xfrm>
              <a:off x="5170975" y="2562559"/>
              <a:ext cx="2210100" cy="2270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comprehensive study published      in the Journal of Climate Science has revealed that ice melt in Antarctica is occurring at an accelerating rate. The research, conducted by an international team of climate scientists, highlights the urgent need for global action to mitigate the effects of climate change. The study’s findings indicate a potential rise in sea levels that could affect coastal communities worldwide. </a:t>
              </a:r>
              <a:endParaRPr sz="1000">
                <a:solidFill>
                  <a:srgbClr val="292929"/>
                </a:solidFill>
                <a:latin typeface="Ubuntu Light"/>
                <a:ea typeface="Ubuntu Light"/>
                <a:cs typeface="Ubuntu Light"/>
                <a:sym typeface="Ubuntu Light"/>
              </a:endParaRPr>
            </a:p>
          </p:txBody>
        </p:sp>
      </p:grpSp>
      <p:grpSp>
        <p:nvGrpSpPr>
          <p:cNvPr id="131" name="Google Shape;131;p15"/>
          <p:cNvGrpSpPr/>
          <p:nvPr/>
        </p:nvGrpSpPr>
        <p:grpSpPr>
          <a:xfrm>
            <a:off x="172970" y="692725"/>
            <a:ext cx="2217130" cy="3968575"/>
            <a:chOff x="172970" y="692725"/>
            <a:chExt cx="2217130" cy="3968575"/>
          </a:xfrm>
        </p:grpSpPr>
        <p:sp>
          <p:nvSpPr>
            <p:cNvPr id="132" name="Google Shape;132;p15"/>
            <p:cNvSpPr txBox="1"/>
            <p:nvPr/>
          </p:nvSpPr>
          <p:spPr>
            <a:xfrm>
              <a:off x="172970" y="4353500"/>
              <a:ext cx="22101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rgbClr val="292929"/>
                  </a:solidFill>
                  <a:latin typeface="Ubuntu"/>
                  <a:ea typeface="Ubuntu"/>
                  <a:cs typeface="Ubuntu"/>
                  <a:sym typeface="Ubuntu"/>
                </a:rPr>
                <a:t> Artist rendition of the Europa Clipper spacecraft en route to Jupiter's moon.</a:t>
              </a:r>
              <a:endParaRPr i="1" sz="1000">
                <a:solidFill>
                  <a:srgbClr val="292929"/>
                </a:solidFill>
                <a:latin typeface="Ubuntu"/>
                <a:ea typeface="Ubuntu"/>
                <a:cs typeface="Ubuntu"/>
                <a:sym typeface="Ubuntu"/>
              </a:endParaRPr>
            </a:p>
          </p:txBody>
        </p:sp>
        <p:pic>
          <p:nvPicPr>
            <p:cNvPr id="133" name="Google Shape;133;p15"/>
            <p:cNvPicPr preferRelativeResize="0"/>
            <p:nvPr/>
          </p:nvPicPr>
          <p:blipFill>
            <a:blip r:embed="rId4">
              <a:alphaModFix/>
            </a:blip>
            <a:stretch>
              <a:fillRect/>
            </a:stretch>
          </p:blipFill>
          <p:spPr>
            <a:xfrm>
              <a:off x="180000" y="692725"/>
              <a:ext cx="2210100" cy="3514978"/>
            </a:xfrm>
            <a:prstGeom prst="rect">
              <a:avLst/>
            </a:prstGeom>
            <a:noFill/>
            <a:ln>
              <a:noFill/>
            </a:ln>
          </p:spPr>
        </p:pic>
      </p:grpSp>
      <p:grpSp>
        <p:nvGrpSpPr>
          <p:cNvPr id="134" name="Google Shape;134;p15"/>
          <p:cNvGrpSpPr/>
          <p:nvPr/>
        </p:nvGrpSpPr>
        <p:grpSpPr>
          <a:xfrm>
            <a:off x="2674956" y="7697122"/>
            <a:ext cx="4714068" cy="2598753"/>
            <a:chOff x="2674956" y="7697122"/>
            <a:chExt cx="4714068" cy="2598753"/>
          </a:xfrm>
        </p:grpSpPr>
        <p:sp>
          <p:nvSpPr>
            <p:cNvPr id="135" name="Google Shape;135;p15"/>
            <p:cNvSpPr txBox="1"/>
            <p:nvPr/>
          </p:nvSpPr>
          <p:spPr>
            <a:xfrm>
              <a:off x="2674956" y="10141975"/>
              <a:ext cx="4713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i="1" lang="uk" sz="1000">
                  <a:solidFill>
                    <a:srgbClr val="292929"/>
                  </a:solidFill>
                  <a:latin typeface="Ubuntu"/>
                  <a:ea typeface="Ubuntu"/>
                  <a:cs typeface="Ubuntu"/>
                  <a:sym typeface="Ubuntu"/>
                </a:rPr>
                <a:t>Caption: Melting ice sheets in Antarctica as observed by climate scientists.</a:t>
              </a:r>
              <a:endParaRPr i="1" sz="1000">
                <a:solidFill>
                  <a:srgbClr val="292929"/>
                </a:solidFill>
                <a:latin typeface="Ubuntu"/>
                <a:ea typeface="Ubuntu"/>
                <a:cs typeface="Ubuntu"/>
                <a:sym typeface="Ubuntu"/>
              </a:endParaRPr>
            </a:p>
          </p:txBody>
        </p:sp>
        <p:pic>
          <p:nvPicPr>
            <p:cNvPr id="136" name="Google Shape;136;p15"/>
            <p:cNvPicPr preferRelativeResize="0"/>
            <p:nvPr/>
          </p:nvPicPr>
          <p:blipFill>
            <a:blip r:embed="rId5">
              <a:alphaModFix/>
            </a:blip>
            <a:stretch>
              <a:fillRect/>
            </a:stretch>
          </p:blipFill>
          <p:spPr>
            <a:xfrm>
              <a:off x="2676025" y="7697122"/>
              <a:ext cx="4712999" cy="2328577"/>
            </a:xfrm>
            <a:prstGeom prst="rect">
              <a:avLst/>
            </a:prstGeom>
            <a:noFill/>
            <a:ln>
              <a:noFill/>
            </a:ln>
          </p:spPr>
        </p:pic>
      </p:grpSp>
      <p:grpSp>
        <p:nvGrpSpPr>
          <p:cNvPr id="137" name="Google Shape;137;p15"/>
          <p:cNvGrpSpPr/>
          <p:nvPr/>
        </p:nvGrpSpPr>
        <p:grpSpPr>
          <a:xfrm>
            <a:off x="175600" y="4977150"/>
            <a:ext cx="2211900" cy="5285100"/>
            <a:chOff x="175600" y="4977150"/>
            <a:chExt cx="2211900" cy="5285100"/>
          </a:xfrm>
        </p:grpSpPr>
        <p:sp>
          <p:nvSpPr>
            <p:cNvPr id="138" name="Google Shape;138;p15"/>
            <p:cNvSpPr/>
            <p:nvPr/>
          </p:nvSpPr>
          <p:spPr>
            <a:xfrm>
              <a:off x="175600" y="4977150"/>
              <a:ext cx="2211900" cy="5285100"/>
            </a:xfrm>
            <a:prstGeom prst="rect">
              <a:avLst/>
            </a:prstGeom>
            <a:solidFill>
              <a:srgbClr val="E51F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9" name="Google Shape;139;p15"/>
            <p:cNvSpPr txBox="1"/>
            <p:nvPr/>
          </p:nvSpPr>
          <p:spPr>
            <a:xfrm>
              <a:off x="351088" y="5230761"/>
              <a:ext cx="1860900" cy="762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chemeClr val="lt1"/>
                  </a:solidFill>
                  <a:latin typeface="Ubuntu Medium"/>
                  <a:ea typeface="Ubuntu Medium"/>
                  <a:cs typeface="Ubuntu Medium"/>
                  <a:sym typeface="Ubuntu Medium"/>
                </a:rPr>
                <a:t>NASA ANNOUNCES MISSION TO EUROPA</a:t>
              </a:r>
              <a:endParaRPr sz="1500">
                <a:solidFill>
                  <a:schemeClr val="lt1"/>
                </a:solidFill>
                <a:latin typeface="Ubuntu Medium"/>
                <a:ea typeface="Ubuntu Medium"/>
                <a:cs typeface="Ubuntu Medium"/>
                <a:sym typeface="Ubuntu Medium"/>
              </a:endParaRPr>
            </a:p>
          </p:txBody>
        </p:sp>
        <p:sp>
          <p:nvSpPr>
            <p:cNvPr id="140" name="Google Shape;140;p15"/>
            <p:cNvSpPr txBox="1"/>
            <p:nvPr/>
          </p:nvSpPr>
          <p:spPr>
            <a:xfrm>
              <a:off x="351088" y="6116407"/>
              <a:ext cx="1860900" cy="4002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lt1"/>
                  </a:solidFill>
                  <a:latin typeface="Ubuntu Light"/>
                  <a:ea typeface="Ubuntu Light"/>
                  <a:cs typeface="Ubuntu Light"/>
                  <a:sym typeface="Ubuntu Light"/>
                </a:rPr>
                <a:t>In a landmark achievement, researchers at the Quantum Computing Institute have developed the first stable qubit network. This breakthrough is poised to accelerate the development of quant computers, potentially revolutionizing fields from cryptography to materials science. The team used a novel approach to error correction, significantly improving qubit coherence times. </a:t>
              </a:r>
              <a:endParaRPr sz="1000">
                <a:solidFill>
                  <a:schemeClr val="lt1"/>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chemeClr val="lt1"/>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chemeClr val="lt1"/>
                  </a:solidFill>
                  <a:latin typeface="Ubuntu Light"/>
                  <a:ea typeface="Ubuntu Light"/>
                  <a:cs typeface="Ubuntu Light"/>
                  <a:sym typeface="Ubuntu Light"/>
                </a:rPr>
                <a:t>Quantum computing has long been hindered by the instability of qubits, the basic units of quantum information. Traditional methods struggled with maintaining coherence.</a:t>
              </a:r>
              <a:endParaRPr sz="1000">
                <a:solidFill>
                  <a:schemeClr val="lt1"/>
                </a:solidFill>
                <a:latin typeface="Ubuntu Light"/>
                <a:ea typeface="Ubuntu Light"/>
                <a:cs typeface="Ubuntu Light"/>
                <a:sym typeface="Ubuntu Ligh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cxnSp>
        <p:nvCxnSpPr>
          <p:cNvPr id="145" name="Google Shape;145;p16"/>
          <p:cNvCxnSpPr/>
          <p:nvPr/>
        </p:nvCxnSpPr>
        <p:spPr>
          <a:xfrm>
            <a:off x="186275" y="379214"/>
            <a:ext cx="7196700" cy="0"/>
          </a:xfrm>
          <a:prstGeom prst="straightConnector1">
            <a:avLst/>
          </a:prstGeom>
          <a:noFill/>
          <a:ln cap="flat" cmpd="sng" w="28575">
            <a:solidFill>
              <a:srgbClr val="292929"/>
            </a:solidFill>
            <a:prstDash val="solid"/>
            <a:round/>
            <a:headEnd len="med" w="med" type="none"/>
            <a:tailEnd len="med" w="med" type="none"/>
          </a:ln>
        </p:spPr>
      </p:cxnSp>
      <p:grpSp>
        <p:nvGrpSpPr>
          <p:cNvPr id="146" name="Google Shape;146;p16"/>
          <p:cNvGrpSpPr/>
          <p:nvPr/>
        </p:nvGrpSpPr>
        <p:grpSpPr>
          <a:xfrm>
            <a:off x="131475" y="678049"/>
            <a:ext cx="4753575" cy="6545490"/>
            <a:chOff x="131475" y="678049"/>
            <a:chExt cx="4753575" cy="6545490"/>
          </a:xfrm>
        </p:grpSpPr>
        <p:grpSp>
          <p:nvGrpSpPr>
            <p:cNvPr id="147" name="Google Shape;147;p16"/>
            <p:cNvGrpSpPr/>
            <p:nvPr/>
          </p:nvGrpSpPr>
          <p:grpSpPr>
            <a:xfrm>
              <a:off x="131475" y="4885863"/>
              <a:ext cx="2309700" cy="2204169"/>
              <a:chOff x="131475" y="8350500"/>
              <a:chExt cx="2309700" cy="2204169"/>
            </a:xfrm>
          </p:grpSpPr>
          <p:grpSp>
            <p:nvGrpSpPr>
              <p:cNvPr id="148" name="Google Shape;148;p16"/>
              <p:cNvGrpSpPr/>
              <p:nvPr/>
            </p:nvGrpSpPr>
            <p:grpSpPr>
              <a:xfrm>
                <a:off x="131475" y="8350500"/>
                <a:ext cx="2309700" cy="1910686"/>
                <a:chOff x="131475" y="8350500"/>
                <a:chExt cx="2309700" cy="1910686"/>
              </a:xfrm>
            </p:grpSpPr>
            <p:sp>
              <p:nvSpPr>
                <p:cNvPr id="149" name="Google Shape;149;p16"/>
                <p:cNvSpPr txBox="1"/>
                <p:nvPr/>
              </p:nvSpPr>
              <p:spPr>
                <a:xfrm>
                  <a:off x="131475" y="8483400"/>
                  <a:ext cx="2309700" cy="164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900">
                      <a:solidFill>
                        <a:srgbClr val="292929"/>
                      </a:solidFill>
                      <a:latin typeface="Ubuntu Medium"/>
                      <a:ea typeface="Ubuntu Medium"/>
                      <a:cs typeface="Ubuntu Medium"/>
                      <a:sym typeface="Ubuntu Medium"/>
                    </a:rPr>
                    <a:t>This breakthrough brings us closer to curing genetic disorders like cystic fibrosis.</a:t>
                  </a:r>
                  <a:endParaRPr i="1" sz="1900">
                    <a:solidFill>
                      <a:srgbClr val="292929"/>
                    </a:solidFill>
                    <a:latin typeface="Ubuntu Medium"/>
                    <a:ea typeface="Ubuntu Medium"/>
                    <a:cs typeface="Ubuntu Medium"/>
                    <a:sym typeface="Ubuntu Medium"/>
                  </a:endParaRPr>
                </a:p>
              </p:txBody>
            </p:sp>
            <p:pic>
              <p:nvPicPr>
                <p:cNvPr id="150" name="Google Shape;150;p16"/>
                <p:cNvPicPr preferRelativeResize="0"/>
                <p:nvPr/>
              </p:nvPicPr>
              <p:blipFill>
                <a:blip r:embed="rId3">
                  <a:alphaModFix/>
                </a:blip>
                <a:stretch>
                  <a:fillRect/>
                </a:stretch>
              </p:blipFill>
              <p:spPr>
                <a:xfrm>
                  <a:off x="180000" y="8350500"/>
                  <a:ext cx="279300" cy="184093"/>
                </a:xfrm>
                <a:prstGeom prst="rect">
                  <a:avLst/>
                </a:prstGeom>
                <a:noFill/>
                <a:ln>
                  <a:noFill/>
                </a:ln>
              </p:spPr>
            </p:pic>
            <p:pic>
              <p:nvPicPr>
                <p:cNvPr id="151" name="Google Shape;151;p16"/>
                <p:cNvPicPr preferRelativeResize="0"/>
                <p:nvPr/>
              </p:nvPicPr>
              <p:blipFill>
                <a:blip r:embed="rId3">
                  <a:alphaModFix/>
                </a:blip>
                <a:stretch>
                  <a:fillRect/>
                </a:stretch>
              </p:blipFill>
              <p:spPr>
                <a:xfrm>
                  <a:off x="2110800" y="10077093"/>
                  <a:ext cx="279300" cy="184093"/>
                </a:xfrm>
                <a:prstGeom prst="rect">
                  <a:avLst/>
                </a:prstGeom>
                <a:noFill/>
                <a:ln>
                  <a:noFill/>
                </a:ln>
              </p:spPr>
            </p:pic>
          </p:grpSp>
          <p:sp>
            <p:nvSpPr>
              <p:cNvPr id="152" name="Google Shape;152;p16"/>
              <p:cNvSpPr txBox="1"/>
              <p:nvPr/>
            </p:nvSpPr>
            <p:spPr>
              <a:xfrm>
                <a:off x="181275" y="10215969"/>
                <a:ext cx="221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uk" sz="1000">
                    <a:solidFill>
                      <a:srgbClr val="292929"/>
                    </a:solidFill>
                    <a:latin typeface="Ubuntu Medium"/>
                    <a:ea typeface="Ubuntu Medium"/>
                    <a:cs typeface="Ubuntu Medium"/>
                    <a:sym typeface="Ubuntu Medium"/>
                  </a:rPr>
                  <a:t>Dr. Emily Carter</a:t>
                </a:r>
                <a:endParaRPr i="1" sz="1000">
                  <a:solidFill>
                    <a:srgbClr val="292929"/>
                  </a:solidFill>
                  <a:latin typeface="Ubuntu Medium"/>
                  <a:ea typeface="Ubuntu Medium"/>
                  <a:cs typeface="Ubuntu Medium"/>
                  <a:sym typeface="Ubuntu Medium"/>
                </a:endParaRPr>
              </a:p>
            </p:txBody>
          </p:sp>
        </p:grpSp>
        <p:grpSp>
          <p:nvGrpSpPr>
            <p:cNvPr id="153" name="Google Shape;153;p16"/>
            <p:cNvGrpSpPr/>
            <p:nvPr/>
          </p:nvGrpSpPr>
          <p:grpSpPr>
            <a:xfrm>
              <a:off x="151427" y="678049"/>
              <a:ext cx="4733623" cy="6545490"/>
              <a:chOff x="151427" y="678049"/>
              <a:chExt cx="4733623" cy="6545490"/>
            </a:xfrm>
          </p:grpSpPr>
          <p:sp>
            <p:nvSpPr>
              <p:cNvPr id="154" name="Google Shape;154;p16"/>
              <p:cNvSpPr txBox="1"/>
              <p:nvPr/>
            </p:nvSpPr>
            <p:spPr>
              <a:xfrm>
                <a:off x="164739" y="678049"/>
                <a:ext cx="4712100" cy="954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BREAKTHROUGH IN QUANTUM COMPUTING:</a:t>
                </a:r>
                <a:endParaRPr b="1" sz="3100">
                  <a:solidFill>
                    <a:srgbClr val="292929"/>
                  </a:solidFill>
                  <a:latin typeface="Ubuntu"/>
                  <a:ea typeface="Ubuntu"/>
                  <a:cs typeface="Ubuntu"/>
                  <a:sym typeface="Ubuntu"/>
                </a:endParaRPr>
              </a:p>
            </p:txBody>
          </p:sp>
          <p:sp>
            <p:nvSpPr>
              <p:cNvPr id="155" name="Google Shape;155;p16"/>
              <p:cNvSpPr txBox="1"/>
              <p:nvPr/>
            </p:nvSpPr>
            <p:spPr>
              <a:xfrm>
                <a:off x="164739" y="1735335"/>
                <a:ext cx="4712100" cy="49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Researchers at the Quantum Computing Institute working on the qubit network.</a:t>
                </a:r>
                <a:endParaRPr sz="1500">
                  <a:solidFill>
                    <a:srgbClr val="292929"/>
                  </a:solidFill>
                  <a:latin typeface="Ubuntu Medium"/>
                  <a:ea typeface="Ubuntu Medium"/>
                  <a:cs typeface="Ubuntu Medium"/>
                  <a:sym typeface="Ubuntu Medium"/>
                </a:endParaRPr>
              </a:p>
            </p:txBody>
          </p:sp>
          <p:grpSp>
            <p:nvGrpSpPr>
              <p:cNvPr id="156" name="Google Shape;156;p16"/>
              <p:cNvGrpSpPr/>
              <p:nvPr/>
            </p:nvGrpSpPr>
            <p:grpSpPr>
              <a:xfrm>
                <a:off x="151427" y="2376555"/>
                <a:ext cx="2238673" cy="2349093"/>
                <a:chOff x="151427" y="2376555"/>
                <a:chExt cx="2238673" cy="2349093"/>
              </a:xfrm>
            </p:grpSpPr>
            <p:sp>
              <p:nvSpPr>
                <p:cNvPr id="157" name="Google Shape;157;p16"/>
                <p:cNvSpPr txBox="1"/>
                <p:nvPr/>
              </p:nvSpPr>
              <p:spPr>
                <a:xfrm>
                  <a:off x="180000" y="2455249"/>
                  <a:ext cx="2210100" cy="2270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n a landmark achievement,   qubit</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researchers at the Quantum Computing Institute have developed the first stable qubit network. This breakthrough is poised to accelerate the development of quantum computers, potentially revolutionizing fields from cryptography to materials science. The team used a novel approach to error correction, significantly improving qubit coherence times. </a:t>
                  </a:r>
                  <a:endParaRPr sz="1000">
                    <a:solidFill>
                      <a:srgbClr val="292929"/>
                    </a:solidFill>
                    <a:latin typeface="Ubuntu Light"/>
                    <a:ea typeface="Ubuntu Light"/>
                    <a:cs typeface="Ubuntu Light"/>
                    <a:sym typeface="Ubuntu Light"/>
                  </a:endParaRPr>
                </a:p>
              </p:txBody>
            </p:sp>
            <p:sp>
              <p:nvSpPr>
                <p:cNvPr id="158" name="Google Shape;158;p16"/>
                <p:cNvSpPr txBox="1"/>
                <p:nvPr/>
              </p:nvSpPr>
              <p:spPr>
                <a:xfrm>
                  <a:off x="151427" y="2376555"/>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I</a:t>
                  </a:r>
                  <a:endParaRPr sz="3300">
                    <a:solidFill>
                      <a:srgbClr val="E51F1F"/>
                    </a:solidFill>
                    <a:latin typeface="Ubuntu Medium"/>
                    <a:ea typeface="Ubuntu Medium"/>
                    <a:cs typeface="Ubuntu Medium"/>
                    <a:sym typeface="Ubuntu Medium"/>
                  </a:endParaRPr>
                </a:p>
              </p:txBody>
            </p:sp>
          </p:grpSp>
          <p:sp>
            <p:nvSpPr>
              <p:cNvPr id="159" name="Google Shape;159;p16"/>
              <p:cNvSpPr txBox="1"/>
              <p:nvPr/>
            </p:nvSpPr>
            <p:spPr>
              <a:xfrm>
                <a:off x="2674950" y="2452039"/>
                <a:ext cx="2210100" cy="4771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In a landmark achievement, researchers at the Quantum Computing Institute have developed the first stable qubit network. This breakthrough is poised to accelerate the development of quantum computers, potentially revolutionizing fields from cryptography to materials science. The team used a novel approach to error correction, significantly improving qubit coherence times.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Quantum computing has long been hindered by the instability of qubits, the basic units of quantum information. Traditional methods struggled with maintaining coherence, leading to errors and limiting the practical use of quantum computers. However, the new approach implemented by the Quantum Computing Institute involves an advanced error-correcl.</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rgbClr val="292929"/>
                  </a:solidFill>
                  <a:latin typeface="Ubuntu Light"/>
                  <a:ea typeface="Ubuntu Light"/>
                  <a:cs typeface="Ubuntu Light"/>
                  <a:sym typeface="Ubuntu Light"/>
                </a:endParaRPr>
              </a:p>
            </p:txBody>
          </p:sp>
        </p:grpSp>
      </p:grpSp>
      <p:cxnSp>
        <p:nvCxnSpPr>
          <p:cNvPr id="160" name="Google Shape;160;p16"/>
          <p:cNvCxnSpPr/>
          <p:nvPr/>
        </p:nvCxnSpPr>
        <p:spPr>
          <a:xfrm>
            <a:off x="186275" y="7298707"/>
            <a:ext cx="7196700" cy="0"/>
          </a:xfrm>
          <a:prstGeom prst="straightConnector1">
            <a:avLst/>
          </a:prstGeom>
          <a:noFill/>
          <a:ln cap="flat" cmpd="sng" w="28575">
            <a:solidFill>
              <a:srgbClr val="292929"/>
            </a:solidFill>
            <a:prstDash val="solid"/>
            <a:round/>
            <a:headEnd len="med" w="med" type="none"/>
            <a:tailEnd len="med" w="med" type="none"/>
          </a:ln>
        </p:spPr>
      </p:cxnSp>
      <p:grpSp>
        <p:nvGrpSpPr>
          <p:cNvPr id="161" name="Google Shape;161;p16"/>
          <p:cNvGrpSpPr/>
          <p:nvPr/>
        </p:nvGrpSpPr>
        <p:grpSpPr>
          <a:xfrm>
            <a:off x="160186" y="7488425"/>
            <a:ext cx="7222683" cy="2813704"/>
            <a:chOff x="160186" y="7488425"/>
            <a:chExt cx="7222683" cy="2813704"/>
          </a:xfrm>
        </p:grpSpPr>
        <p:sp>
          <p:nvSpPr>
            <p:cNvPr id="162" name="Google Shape;162;p16"/>
            <p:cNvSpPr txBox="1"/>
            <p:nvPr/>
          </p:nvSpPr>
          <p:spPr>
            <a:xfrm>
              <a:off x="5172769" y="9994329"/>
              <a:ext cx="22101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uk" sz="1000">
                  <a:solidFill>
                    <a:srgbClr val="292929"/>
                  </a:solidFill>
                  <a:latin typeface="Ubuntu"/>
                  <a:ea typeface="Ubuntu"/>
                  <a:cs typeface="Ubuntu"/>
                  <a:sym typeface="Ubuntu"/>
                </a:rPr>
                <a:t>AI algorithms analyzing potential drug candidates.</a:t>
              </a:r>
              <a:endParaRPr i="1" sz="1000">
                <a:solidFill>
                  <a:srgbClr val="292929"/>
                </a:solidFill>
                <a:latin typeface="Ubuntu"/>
                <a:ea typeface="Ubuntu"/>
                <a:cs typeface="Ubuntu"/>
                <a:sym typeface="Ubuntu"/>
              </a:endParaRPr>
            </a:p>
          </p:txBody>
        </p:sp>
        <p:sp>
          <p:nvSpPr>
            <p:cNvPr id="163" name="Google Shape;163;p16"/>
            <p:cNvSpPr txBox="1"/>
            <p:nvPr/>
          </p:nvSpPr>
          <p:spPr>
            <a:xfrm>
              <a:off x="160186" y="7915888"/>
              <a:ext cx="4725000" cy="47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3100">
                  <a:solidFill>
                    <a:srgbClr val="292929"/>
                  </a:solidFill>
                  <a:latin typeface="Ubuntu"/>
                  <a:ea typeface="Ubuntu"/>
                  <a:cs typeface="Ubuntu"/>
                  <a:sym typeface="Ubuntu"/>
                </a:rPr>
                <a:t>AI-</a:t>
              </a:r>
              <a:r>
                <a:rPr b="1" lang="uk" sz="3100">
                  <a:solidFill>
                    <a:srgbClr val="292929"/>
                  </a:solidFill>
                  <a:latin typeface="Ubuntu"/>
                  <a:ea typeface="Ubuntu"/>
                  <a:cs typeface="Ubuntu"/>
                  <a:sym typeface="Ubuntu"/>
                </a:rPr>
                <a:t>POWERED DRUG</a:t>
              </a:r>
              <a:endParaRPr b="1" sz="3100">
                <a:solidFill>
                  <a:srgbClr val="292929"/>
                </a:solidFill>
                <a:latin typeface="Ubuntu"/>
                <a:ea typeface="Ubuntu"/>
                <a:cs typeface="Ubuntu"/>
                <a:sym typeface="Ubuntu"/>
              </a:endParaRPr>
            </a:p>
          </p:txBody>
        </p:sp>
        <p:sp>
          <p:nvSpPr>
            <p:cNvPr id="164" name="Google Shape;164;p16"/>
            <p:cNvSpPr txBox="1"/>
            <p:nvPr/>
          </p:nvSpPr>
          <p:spPr>
            <a:xfrm>
              <a:off x="169437" y="8533625"/>
              <a:ext cx="47250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rgbClr val="292929"/>
                  </a:solidFill>
                  <a:latin typeface="Ubuntu Medium"/>
                  <a:ea typeface="Ubuntu Medium"/>
                  <a:cs typeface="Ubuntu Medium"/>
                  <a:sym typeface="Ubuntu Medium"/>
                </a:rPr>
                <a:t>New Algorithms Expedite Pharmaceutical Research</a:t>
              </a:r>
              <a:endParaRPr sz="1500">
                <a:solidFill>
                  <a:srgbClr val="292929"/>
                </a:solidFill>
                <a:latin typeface="Ubuntu Medium"/>
                <a:ea typeface="Ubuntu Medium"/>
                <a:cs typeface="Ubuntu Medium"/>
                <a:sym typeface="Ubuntu Medium"/>
              </a:endParaRPr>
            </a:p>
          </p:txBody>
        </p:sp>
        <p:grpSp>
          <p:nvGrpSpPr>
            <p:cNvPr id="165" name="Google Shape;165;p16"/>
            <p:cNvGrpSpPr/>
            <p:nvPr/>
          </p:nvGrpSpPr>
          <p:grpSpPr>
            <a:xfrm>
              <a:off x="183300" y="7488437"/>
              <a:ext cx="1156250" cy="321300"/>
              <a:chOff x="5171050" y="5022025"/>
              <a:chExt cx="1156250" cy="321300"/>
            </a:xfrm>
          </p:grpSpPr>
          <p:sp>
            <p:nvSpPr>
              <p:cNvPr id="166" name="Google Shape;166;p16"/>
              <p:cNvSpPr/>
              <p:nvPr/>
            </p:nvSpPr>
            <p:spPr>
              <a:xfrm>
                <a:off x="5171100" y="5022025"/>
                <a:ext cx="1156200" cy="321300"/>
              </a:xfrm>
              <a:prstGeom prst="rect">
                <a:avLst/>
              </a:prstGeom>
              <a:solidFill>
                <a:srgbClr val="E51F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16"/>
              <p:cNvSpPr txBox="1"/>
              <p:nvPr/>
            </p:nvSpPr>
            <p:spPr>
              <a:xfrm>
                <a:off x="5171050" y="5090275"/>
                <a:ext cx="11562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solidFill>
                      <a:schemeClr val="lt1"/>
                    </a:solidFill>
                    <a:latin typeface="Ubuntu Medium"/>
                    <a:ea typeface="Ubuntu Medium"/>
                    <a:cs typeface="Ubuntu Medium"/>
                    <a:sym typeface="Ubuntu Medium"/>
                  </a:rPr>
                  <a:t>AI DISCOVERY</a:t>
                </a:r>
                <a:endParaRPr sz="1200">
                  <a:solidFill>
                    <a:schemeClr val="lt1"/>
                  </a:solidFill>
                  <a:latin typeface="Ubuntu Medium"/>
                  <a:ea typeface="Ubuntu Medium"/>
                  <a:cs typeface="Ubuntu Medium"/>
                  <a:sym typeface="Ubuntu Medium"/>
                </a:endParaRPr>
              </a:p>
            </p:txBody>
          </p:sp>
        </p:grpSp>
        <p:pic>
          <p:nvPicPr>
            <p:cNvPr id="168" name="Google Shape;168;p16"/>
            <p:cNvPicPr preferRelativeResize="0"/>
            <p:nvPr/>
          </p:nvPicPr>
          <p:blipFill rotWithShape="1">
            <a:blip r:embed="rId4">
              <a:alphaModFix/>
            </a:blip>
            <a:srcRect b="2098" l="0" r="0" t="2088"/>
            <a:stretch/>
          </p:blipFill>
          <p:spPr>
            <a:xfrm>
              <a:off x="5169900" y="7488425"/>
              <a:ext cx="2210101" cy="2289000"/>
            </a:xfrm>
            <a:prstGeom prst="rect">
              <a:avLst/>
            </a:prstGeom>
            <a:noFill/>
            <a:ln>
              <a:noFill/>
            </a:ln>
          </p:spPr>
        </p:pic>
        <p:grpSp>
          <p:nvGrpSpPr>
            <p:cNvPr id="169" name="Google Shape;169;p16"/>
            <p:cNvGrpSpPr/>
            <p:nvPr/>
          </p:nvGrpSpPr>
          <p:grpSpPr>
            <a:xfrm>
              <a:off x="169399" y="8905055"/>
              <a:ext cx="2220701" cy="1386993"/>
              <a:chOff x="169399" y="2376555"/>
              <a:chExt cx="2220701" cy="1386993"/>
            </a:xfrm>
          </p:grpSpPr>
          <p:sp>
            <p:nvSpPr>
              <p:cNvPr id="170" name="Google Shape;170;p16"/>
              <p:cNvSpPr txBox="1"/>
              <p:nvPr/>
            </p:nvSpPr>
            <p:spPr>
              <a:xfrm>
                <a:off x="180000" y="2455249"/>
                <a:ext cx="2210100" cy="1308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rtificial intelligence transform   </a:t>
                </a:r>
                <a:endParaRPr sz="1000">
                  <a:solidFill>
                    <a:srgbClr val="292929"/>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     pharmaceutical research. Sciat BioTech Innovations have created an AI algorithm capable of identifying potential drug candidates in a fraction of the time required by traditional methods. This advancement could </a:t>
                </a:r>
                <a:r>
                  <a:rPr lang="uk" sz="1000">
                    <a:solidFill>
                      <a:srgbClr val="292929"/>
                    </a:solidFill>
                    <a:latin typeface="Ubuntu Light"/>
                    <a:ea typeface="Ubuntu Light"/>
                    <a:cs typeface="Ubuntu Light"/>
                    <a:sym typeface="Ubuntu Light"/>
                  </a:rPr>
                  <a:t>lead</a:t>
                </a:r>
                <a:endParaRPr sz="1000">
                  <a:solidFill>
                    <a:srgbClr val="292929"/>
                  </a:solidFill>
                  <a:latin typeface="Ubuntu Light"/>
                  <a:ea typeface="Ubuntu Light"/>
                  <a:cs typeface="Ubuntu Light"/>
                  <a:sym typeface="Ubuntu Light"/>
                </a:endParaRPr>
              </a:p>
            </p:txBody>
          </p:sp>
          <p:sp>
            <p:nvSpPr>
              <p:cNvPr id="171" name="Google Shape;171;p16"/>
              <p:cNvSpPr txBox="1"/>
              <p:nvPr/>
            </p:nvSpPr>
            <p:spPr>
              <a:xfrm>
                <a:off x="169399" y="2376555"/>
                <a:ext cx="404100" cy="507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3300">
                    <a:solidFill>
                      <a:srgbClr val="E51F1F"/>
                    </a:solidFill>
                    <a:latin typeface="Ubuntu Medium"/>
                    <a:ea typeface="Ubuntu Medium"/>
                    <a:cs typeface="Ubuntu Medium"/>
                    <a:sym typeface="Ubuntu Medium"/>
                  </a:rPr>
                  <a:t>A</a:t>
                </a:r>
                <a:endParaRPr sz="3300">
                  <a:solidFill>
                    <a:srgbClr val="E51F1F"/>
                  </a:solidFill>
                  <a:latin typeface="Ubuntu Medium"/>
                  <a:ea typeface="Ubuntu Medium"/>
                  <a:cs typeface="Ubuntu Medium"/>
                  <a:sym typeface="Ubuntu Medium"/>
                </a:endParaRPr>
              </a:p>
            </p:txBody>
          </p:sp>
        </p:grpSp>
        <p:sp>
          <p:nvSpPr>
            <p:cNvPr id="172" name="Google Shape;172;p16"/>
            <p:cNvSpPr txBox="1"/>
            <p:nvPr/>
          </p:nvSpPr>
          <p:spPr>
            <a:xfrm>
              <a:off x="2676387" y="8983749"/>
              <a:ext cx="2210100" cy="1308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rgbClr val="292929"/>
                  </a:solidFill>
                  <a:latin typeface="Ubuntu Light"/>
                  <a:ea typeface="Ubuntu Light"/>
                  <a:cs typeface="Ubuntu Light"/>
                  <a:sym typeface="Ubuntu Light"/>
                </a:rPr>
                <a:t>us to faster development of life-saving medications and a more efficient drug disco Artificial intelligence is transforming pharmaceutical research. Scientists at BioTech Innovations have created an AI algorithm capable of </a:t>
              </a:r>
              <a:r>
                <a:rPr lang="uk" sz="1000">
                  <a:solidFill>
                    <a:srgbClr val="292929"/>
                  </a:solidFill>
                  <a:latin typeface="Ubuntu Light"/>
                  <a:ea typeface="Ubuntu Light"/>
                  <a:cs typeface="Ubuntu Light"/>
                  <a:sym typeface="Ubuntu Light"/>
                </a:rPr>
                <a:t>identifying</a:t>
              </a:r>
              <a:r>
                <a:rPr lang="uk" sz="1000">
                  <a:solidFill>
                    <a:srgbClr val="292929"/>
                  </a:solidFill>
                  <a:latin typeface="Ubuntu Light"/>
                  <a:ea typeface="Ubuntu Light"/>
                  <a:cs typeface="Ubuntu Light"/>
                  <a:sym typeface="Ubuntu Light"/>
                </a:rPr>
                <a:t> </a:t>
              </a:r>
              <a:r>
                <a:rPr lang="uk" sz="1000">
                  <a:solidFill>
                    <a:srgbClr val="292929"/>
                  </a:solidFill>
                  <a:latin typeface="Ubuntu Light"/>
                  <a:ea typeface="Ubuntu Light"/>
                  <a:cs typeface="Ubuntu Light"/>
                  <a:sym typeface="Ubuntu Light"/>
                </a:rPr>
                <a:t>potential drug candidates</a:t>
              </a:r>
              <a:r>
                <a:rPr lang="uk" sz="1000">
                  <a:solidFill>
                    <a:srgbClr val="292929"/>
                  </a:solidFill>
                  <a:latin typeface="Ubuntu Light"/>
                  <a:ea typeface="Ubuntu Light"/>
                  <a:cs typeface="Ubuntu Light"/>
                  <a:sym typeface="Ubuntu Light"/>
                </a:rPr>
                <a:t>.</a:t>
              </a:r>
              <a:endParaRPr sz="1000">
                <a:solidFill>
                  <a:srgbClr val="292929"/>
                </a:solidFill>
                <a:latin typeface="Ubuntu Light"/>
                <a:ea typeface="Ubuntu Light"/>
                <a:cs typeface="Ubuntu Light"/>
                <a:sym typeface="Ubuntu Light"/>
              </a:endParaRPr>
            </a:p>
          </p:txBody>
        </p:sp>
      </p:grpSp>
      <p:grpSp>
        <p:nvGrpSpPr>
          <p:cNvPr id="173" name="Google Shape;173;p16"/>
          <p:cNvGrpSpPr/>
          <p:nvPr/>
        </p:nvGrpSpPr>
        <p:grpSpPr>
          <a:xfrm>
            <a:off x="5170975" y="754250"/>
            <a:ext cx="2211900" cy="6335700"/>
            <a:chOff x="5170975" y="754250"/>
            <a:chExt cx="2211900" cy="6335700"/>
          </a:xfrm>
        </p:grpSpPr>
        <p:sp>
          <p:nvSpPr>
            <p:cNvPr id="174" name="Google Shape;174;p16"/>
            <p:cNvSpPr/>
            <p:nvPr/>
          </p:nvSpPr>
          <p:spPr>
            <a:xfrm>
              <a:off x="5170975" y="754250"/>
              <a:ext cx="2211900" cy="6335700"/>
            </a:xfrm>
            <a:prstGeom prst="rect">
              <a:avLst/>
            </a:prstGeom>
            <a:solidFill>
              <a:srgbClr val="E51F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5" name="Google Shape;175;p16"/>
            <p:cNvSpPr txBox="1"/>
            <p:nvPr/>
          </p:nvSpPr>
          <p:spPr>
            <a:xfrm>
              <a:off x="5346475" y="1025500"/>
              <a:ext cx="1860900" cy="49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500">
                  <a:solidFill>
                    <a:schemeClr val="lt1"/>
                  </a:solidFill>
                  <a:latin typeface="Ubuntu Medium"/>
                  <a:ea typeface="Ubuntu Medium"/>
                  <a:cs typeface="Ubuntu Medium"/>
                  <a:sym typeface="Ubuntu Medium"/>
                </a:rPr>
                <a:t>PREPARING FOR LIFTOFF</a:t>
              </a:r>
              <a:endParaRPr sz="1500">
                <a:solidFill>
                  <a:schemeClr val="lt1"/>
                </a:solidFill>
                <a:latin typeface="Ubuntu Medium"/>
                <a:ea typeface="Ubuntu Medium"/>
                <a:cs typeface="Ubuntu Medium"/>
                <a:sym typeface="Ubuntu Medium"/>
              </a:endParaRPr>
            </a:p>
          </p:txBody>
        </p:sp>
        <p:sp>
          <p:nvSpPr>
            <p:cNvPr id="176" name="Google Shape;176;p16"/>
            <p:cNvSpPr txBox="1"/>
            <p:nvPr/>
          </p:nvSpPr>
          <p:spPr>
            <a:xfrm>
              <a:off x="5346475" y="1694305"/>
              <a:ext cx="1860900" cy="5349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000">
                  <a:solidFill>
                    <a:schemeClr val="lt1"/>
                  </a:solidFill>
                  <a:latin typeface="Ubuntu Light"/>
                  <a:ea typeface="Ubuntu Light"/>
                  <a:cs typeface="Ubuntu Light"/>
                  <a:sym typeface="Ubuntu Light"/>
                </a:rPr>
                <a:t>In a landmark achievement, researchers at the Quantum Computing Institute have developed the first stable qubit network. This breakthrough is poised to accelerate the development of quant computers, potentially revolutionizing fields from cryptography to materials science. The team used a novel approach to error correction, significantly improving qubit coherence times. </a:t>
              </a:r>
              <a:endParaRPr sz="1000">
                <a:solidFill>
                  <a:schemeClr val="lt1"/>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chemeClr val="lt1"/>
                </a:solidFill>
                <a:latin typeface="Ubuntu Light"/>
                <a:ea typeface="Ubuntu Light"/>
                <a:cs typeface="Ubuntu Light"/>
                <a:sym typeface="Ubuntu Light"/>
              </a:endParaRPr>
            </a:p>
            <a:p>
              <a:pPr indent="0" lvl="0" marL="0" rtl="0" algn="just">
                <a:lnSpc>
                  <a:spcPct val="125000"/>
                </a:lnSpc>
                <a:spcBef>
                  <a:spcPts val="0"/>
                </a:spcBef>
                <a:spcAft>
                  <a:spcPts val="0"/>
                </a:spcAft>
                <a:buNone/>
              </a:pPr>
              <a:r>
                <a:rPr lang="uk" sz="1000">
                  <a:solidFill>
                    <a:schemeClr val="lt1"/>
                  </a:solidFill>
                  <a:latin typeface="Ubuntu Light"/>
                  <a:ea typeface="Ubuntu Light"/>
                  <a:cs typeface="Ubuntu Light"/>
                  <a:sym typeface="Ubuntu Light"/>
                </a:rPr>
                <a:t>Quantum computing has long been hindered by the instability of qubits, the basic units of quantum information. Traditional methods struggled with maintaining coherence, leading to errors and limiting the practical use of quantum computers. However, the new approach implemented by the Quantum Computing Institute involves.</a:t>
              </a:r>
              <a:endParaRPr sz="1000">
                <a:solidFill>
                  <a:schemeClr val="lt1"/>
                </a:solidFill>
                <a:latin typeface="Ubuntu Light"/>
                <a:ea typeface="Ubuntu Light"/>
                <a:cs typeface="Ubuntu Light"/>
                <a:sym typeface="Ubuntu Light"/>
              </a:endParaRPr>
            </a:p>
            <a:p>
              <a:pPr indent="0" lvl="0" marL="0" rtl="0" algn="just">
                <a:lnSpc>
                  <a:spcPct val="125000"/>
                </a:lnSpc>
                <a:spcBef>
                  <a:spcPts val="0"/>
                </a:spcBef>
                <a:spcAft>
                  <a:spcPts val="0"/>
                </a:spcAft>
                <a:buNone/>
              </a:pPr>
              <a:r>
                <a:t/>
              </a:r>
              <a:endParaRPr sz="1000">
                <a:solidFill>
                  <a:schemeClr val="lt1"/>
                </a:solidFill>
                <a:latin typeface="Ubuntu Light"/>
                <a:ea typeface="Ubuntu Light"/>
                <a:cs typeface="Ubuntu Light"/>
                <a:sym typeface="Ubuntu Light"/>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