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2000" cx="7560000"/>
  <p:notesSz cx="6858000" cy="9144000"/>
  <p:embeddedFontLst>
    <p:embeddedFont>
      <p:font typeface="EB Garamond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pos="448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448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EBGaramond-bold.fntdata"/><Relationship Id="rId10" Type="http://schemas.openxmlformats.org/officeDocument/2006/relationships/font" Target="fonts/EBGaramond-regular.fntdata"/><Relationship Id="rId13" Type="http://schemas.openxmlformats.org/officeDocument/2006/relationships/font" Target="fonts/EBGaramond-boldItalic.fntdata"/><Relationship Id="rId12" Type="http://schemas.openxmlformats.org/officeDocument/2006/relationships/font" Target="fonts/EBGaramond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c4674cc1d3_0_118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c4674cc1d3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c4674cc1d3_0_267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c4674cc1d3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c4674cc1d3_0_388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c4674cc1d3_0_3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1253775"/>
            <a:chOff x="0" y="0"/>
            <a:chExt cx="7560000" cy="1253775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7200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1239000" y="519205"/>
              <a:ext cx="5082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6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XANDER WINCHESTER</a:t>
              </a:r>
              <a:endParaRPr sz="26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2637775" y="1022775"/>
              <a:ext cx="22845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Molecular Biologist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cxnSp>
        <p:nvCxnSpPr>
          <p:cNvPr id="58" name="Google Shape;58;p13"/>
          <p:cNvCxnSpPr/>
          <p:nvPr/>
        </p:nvCxnSpPr>
        <p:spPr>
          <a:xfrm>
            <a:off x="0" y="1437625"/>
            <a:ext cx="7560600" cy="0"/>
          </a:xfrm>
          <a:prstGeom prst="straightConnector1">
            <a:avLst/>
          </a:prstGeom>
          <a:noFill/>
          <a:ln cap="flat" cmpd="sng" w="19050">
            <a:solidFill>
              <a:srgbClr val="EEEEEE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9" name="Google Shape;59;p13"/>
          <p:cNvGrpSpPr/>
          <p:nvPr/>
        </p:nvGrpSpPr>
        <p:grpSpPr>
          <a:xfrm>
            <a:off x="357893" y="1608243"/>
            <a:ext cx="6969346" cy="141510"/>
            <a:chOff x="357893" y="1608243"/>
            <a:chExt cx="6969346" cy="141510"/>
          </a:xfrm>
        </p:grpSpPr>
        <p:sp>
          <p:nvSpPr>
            <p:cNvPr id="60" name="Google Shape;60;p13"/>
            <p:cNvSpPr txBox="1"/>
            <p:nvPr/>
          </p:nvSpPr>
          <p:spPr>
            <a:xfrm>
              <a:off x="1784491" y="1611153"/>
              <a:ext cx="1493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Email: 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x.winchester@email.com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357893" y="1608243"/>
              <a:ext cx="1270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Phone: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+1 (555) 123-4567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cxnSp>
          <p:nvCxnSpPr>
            <p:cNvPr id="62" name="Google Shape;62;p13"/>
            <p:cNvCxnSpPr/>
            <p:nvPr/>
          </p:nvCxnSpPr>
          <p:spPr>
            <a:xfrm>
              <a:off x="1661500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3320850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4" name="Google Shape;64;p13"/>
            <p:cNvSpPr txBox="1"/>
            <p:nvPr/>
          </p:nvSpPr>
          <p:spPr>
            <a:xfrm>
              <a:off x="3433404" y="1611150"/>
              <a:ext cx="2064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LinkedIn: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linkedin.com/in/xanderwinchester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cxnSp>
          <p:nvCxnSpPr>
            <p:cNvPr id="65" name="Google Shape;65;p13"/>
            <p:cNvCxnSpPr/>
            <p:nvPr/>
          </p:nvCxnSpPr>
          <p:spPr>
            <a:xfrm>
              <a:off x="5565475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6" name="Google Shape;66;p13"/>
            <p:cNvSpPr txBox="1"/>
            <p:nvPr/>
          </p:nvSpPr>
          <p:spPr>
            <a:xfrm>
              <a:off x="5688939" y="1611150"/>
              <a:ext cx="1638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GitHub: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github.com/xwinchester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0" y="1927150"/>
            <a:ext cx="7560600" cy="282300"/>
            <a:chOff x="0" y="1927150"/>
            <a:chExt cx="7560600" cy="282300"/>
          </a:xfrm>
        </p:grpSpPr>
        <p:sp>
          <p:nvSpPr>
            <p:cNvPr id="68" name="Google Shape;68;p13"/>
            <p:cNvSpPr/>
            <p:nvPr/>
          </p:nvSpPr>
          <p:spPr>
            <a:xfrm>
              <a:off x="0" y="1927150"/>
              <a:ext cx="7560600" cy="282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3030075" y="1952800"/>
              <a:ext cx="150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PROFILE: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sp>
        <p:nvSpPr>
          <p:cNvPr id="70" name="Google Shape;70;p13"/>
          <p:cNvSpPr txBox="1"/>
          <p:nvPr/>
        </p:nvSpPr>
        <p:spPr>
          <a:xfrm>
            <a:off x="357931" y="2389750"/>
            <a:ext cx="6842100" cy="8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rPr>
              <a:t>Dedicated and innovative biochemist with a passion for unraveling the intricacies of molecular mechanisms. Possesses extensive experience in protein engineering, molecular biology, and enzymology. Proficient in a wide range of experimental techniques </a:t>
            </a:r>
            <a:endParaRPr sz="1100">
              <a:solidFill>
                <a:srgbClr val="383838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rPr>
              <a:t>and computational methods. Adept at leading interdisciplinary research teams and fostering collaborative environments. Committed to advancing scientific knowledge and translating discoveries into real-world applications.</a:t>
            </a:r>
            <a:endParaRPr sz="1100">
              <a:solidFill>
                <a:srgbClr val="383838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grpSp>
        <p:nvGrpSpPr>
          <p:cNvPr id="71" name="Google Shape;71;p13"/>
          <p:cNvGrpSpPr/>
          <p:nvPr/>
        </p:nvGrpSpPr>
        <p:grpSpPr>
          <a:xfrm>
            <a:off x="0" y="3505426"/>
            <a:ext cx="7560600" cy="282300"/>
            <a:chOff x="0" y="1927150"/>
            <a:chExt cx="7560600" cy="282300"/>
          </a:xfrm>
        </p:grpSpPr>
        <p:sp>
          <p:nvSpPr>
            <p:cNvPr id="72" name="Google Shape;72;p13"/>
            <p:cNvSpPr/>
            <p:nvPr/>
          </p:nvSpPr>
          <p:spPr>
            <a:xfrm>
              <a:off x="0" y="1927150"/>
              <a:ext cx="7560600" cy="282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3030075" y="1952800"/>
              <a:ext cx="150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EDUCATION: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357931" y="3968026"/>
            <a:ext cx="6842100" cy="612237"/>
            <a:chOff x="357931" y="3968026"/>
            <a:chExt cx="6842100" cy="612237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357931" y="3968026"/>
              <a:ext cx="6842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Ph.D. in Biochemistry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, University of Science, Scienceville....................................................................................................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.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2018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357931" y="4189538"/>
              <a:ext cx="6842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M.Sc. in Molecular Biology, 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University of Science, Scienceville, ..............................................................................................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2017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357931" y="4411063"/>
              <a:ext cx="6842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B.Sc. in Biotechnology, 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University of Science, Scienceville, ......................................................................................................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2013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78" name="Google Shape;78;p13"/>
          <p:cNvGrpSpPr/>
          <p:nvPr/>
        </p:nvGrpSpPr>
        <p:grpSpPr>
          <a:xfrm>
            <a:off x="0" y="4834501"/>
            <a:ext cx="7560600" cy="282300"/>
            <a:chOff x="0" y="1927150"/>
            <a:chExt cx="7560600" cy="282300"/>
          </a:xfrm>
        </p:grpSpPr>
        <p:sp>
          <p:nvSpPr>
            <p:cNvPr id="79" name="Google Shape;79;p13"/>
            <p:cNvSpPr/>
            <p:nvPr/>
          </p:nvSpPr>
          <p:spPr>
            <a:xfrm>
              <a:off x="0" y="1927150"/>
              <a:ext cx="7560600" cy="282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3030075" y="1952800"/>
              <a:ext cx="150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PUBLICATIONS: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81" name="Google Shape;81;p13"/>
          <p:cNvGrpSpPr/>
          <p:nvPr/>
        </p:nvGrpSpPr>
        <p:grpSpPr>
          <a:xfrm>
            <a:off x="554442" y="5308176"/>
            <a:ext cx="6645434" cy="389400"/>
            <a:chOff x="554442" y="5308176"/>
            <a:chExt cx="6645434" cy="389400"/>
          </a:xfrm>
        </p:grpSpPr>
        <p:sp>
          <p:nvSpPr>
            <p:cNvPr id="82" name="Google Shape;82;p13"/>
            <p:cNvSpPr txBox="1"/>
            <p:nvPr/>
          </p:nvSpPr>
          <p:spPr>
            <a:xfrm>
              <a:off x="670075" y="5308176"/>
              <a:ext cx="6529800" cy="38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Winchester, X., Smith, J., &amp; Jones, R. (Year). "Engineering Novel Enzymes for Industrial Applications." Journal of Biochemistry, 25(3), 123-135.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554442" y="5314368"/>
              <a:ext cx="11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•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84" name="Google Shape;84;p13"/>
          <p:cNvGrpSpPr/>
          <p:nvPr/>
        </p:nvGrpSpPr>
        <p:grpSpPr>
          <a:xfrm>
            <a:off x="554442" y="5743223"/>
            <a:ext cx="6645434" cy="389400"/>
            <a:chOff x="554442" y="5308176"/>
            <a:chExt cx="6645434" cy="389400"/>
          </a:xfrm>
        </p:grpSpPr>
        <p:sp>
          <p:nvSpPr>
            <p:cNvPr id="85" name="Google Shape;85;p13"/>
            <p:cNvSpPr txBox="1"/>
            <p:nvPr/>
          </p:nvSpPr>
          <p:spPr>
            <a:xfrm>
              <a:off x="670075" y="5308176"/>
              <a:ext cx="6529800" cy="38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Jones, R., Winchester, X., &amp; Williams, S. (Year). "Understanding Protein Dynamics: Insights from Molecular 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Simulations." Biophysical Journal, 40(2), 67-78.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554442" y="5314368"/>
              <a:ext cx="11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•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87" name="Google Shape;87;p13"/>
          <p:cNvGrpSpPr/>
          <p:nvPr/>
        </p:nvGrpSpPr>
        <p:grpSpPr>
          <a:xfrm>
            <a:off x="554442" y="6178270"/>
            <a:ext cx="6645434" cy="389400"/>
            <a:chOff x="554442" y="5308176"/>
            <a:chExt cx="6645434" cy="389400"/>
          </a:xfrm>
        </p:grpSpPr>
        <p:sp>
          <p:nvSpPr>
            <p:cNvPr id="88" name="Google Shape;88;p13"/>
            <p:cNvSpPr txBox="1"/>
            <p:nvPr/>
          </p:nvSpPr>
          <p:spPr>
            <a:xfrm>
              <a:off x="670075" y="5308176"/>
              <a:ext cx="6529800" cy="38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Winchester, X., Brown, A., &amp; Davis, C. (Year). "Exploring Protein-Protein Interactions in Signal Transduction Pathways." Journal of Molecular Biology, 15(4), 210-225.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554442" y="5314368"/>
              <a:ext cx="11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•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0" y="6798551"/>
            <a:ext cx="7560600" cy="282300"/>
            <a:chOff x="0" y="1927150"/>
            <a:chExt cx="7560600" cy="282300"/>
          </a:xfrm>
        </p:grpSpPr>
        <p:sp>
          <p:nvSpPr>
            <p:cNvPr id="91" name="Google Shape;91;p13"/>
            <p:cNvSpPr/>
            <p:nvPr/>
          </p:nvSpPr>
          <p:spPr>
            <a:xfrm>
              <a:off x="0" y="1927150"/>
              <a:ext cx="7560600" cy="282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 txBox="1"/>
            <p:nvPr/>
          </p:nvSpPr>
          <p:spPr>
            <a:xfrm flipH="1">
              <a:off x="2629950" y="1952799"/>
              <a:ext cx="23004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HONORS AND AWARDS: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554442" y="7272226"/>
            <a:ext cx="6645434" cy="175393"/>
            <a:chOff x="554442" y="5308176"/>
            <a:chExt cx="6645434" cy="175393"/>
          </a:xfrm>
        </p:grpSpPr>
        <p:sp>
          <p:nvSpPr>
            <p:cNvPr id="94" name="Google Shape;94;p13"/>
            <p:cNvSpPr txBox="1"/>
            <p:nvPr/>
          </p:nvSpPr>
          <p:spPr>
            <a:xfrm>
              <a:off x="670075" y="5308176"/>
              <a:ext cx="6529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Outstanding Research Award, Institute of Biochemistry, Scienceville, .............................................................................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2020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554442" y="5314368"/>
              <a:ext cx="11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•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554442" y="7491639"/>
            <a:ext cx="6645434" cy="175393"/>
            <a:chOff x="554442" y="5308176"/>
            <a:chExt cx="6645434" cy="175393"/>
          </a:xfrm>
        </p:grpSpPr>
        <p:sp>
          <p:nvSpPr>
            <p:cNvPr id="97" name="Google Shape;97;p13"/>
            <p:cNvSpPr txBox="1"/>
            <p:nvPr/>
          </p:nvSpPr>
          <p:spPr>
            <a:xfrm>
              <a:off x="670075" y="5308176"/>
              <a:ext cx="6529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Best Poster Presentation, International Conference on Molecular Biology, ......................................................................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2017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554442" y="5314368"/>
              <a:ext cx="11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•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0" y="7911223"/>
            <a:ext cx="7560600" cy="282300"/>
            <a:chOff x="0" y="1927150"/>
            <a:chExt cx="7560600" cy="282300"/>
          </a:xfrm>
        </p:grpSpPr>
        <p:sp>
          <p:nvSpPr>
            <p:cNvPr id="100" name="Google Shape;100;p13"/>
            <p:cNvSpPr/>
            <p:nvPr/>
          </p:nvSpPr>
          <p:spPr>
            <a:xfrm>
              <a:off x="0" y="1927150"/>
              <a:ext cx="7560600" cy="282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 txBox="1"/>
            <p:nvPr/>
          </p:nvSpPr>
          <p:spPr>
            <a:xfrm flipH="1">
              <a:off x="2629950" y="1952799"/>
              <a:ext cx="23004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RESEARCH EXPERIENCE: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360000" y="8384900"/>
            <a:ext cx="6839875" cy="828060"/>
            <a:chOff x="360000" y="8384900"/>
            <a:chExt cx="6839875" cy="828060"/>
          </a:xfrm>
        </p:grpSpPr>
        <p:sp>
          <p:nvSpPr>
            <p:cNvPr id="103" name="Google Shape;103;p13"/>
            <p:cNvSpPr txBox="1"/>
            <p:nvPr/>
          </p:nvSpPr>
          <p:spPr>
            <a:xfrm>
              <a:off x="360000" y="8384900"/>
              <a:ext cx="683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Postdoctoral Researcher,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Institute of Biochemistry, Scienceville,..............................................................................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2017-Present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grpSp>
          <p:nvGrpSpPr>
            <p:cNvPr id="104" name="Google Shape;104;p13"/>
            <p:cNvGrpSpPr/>
            <p:nvPr/>
          </p:nvGrpSpPr>
          <p:grpSpPr>
            <a:xfrm>
              <a:off x="554442" y="8604310"/>
              <a:ext cx="6645434" cy="175393"/>
              <a:chOff x="554442" y="5308176"/>
              <a:chExt cx="6645434" cy="175393"/>
            </a:xfrm>
          </p:grpSpPr>
          <p:sp>
            <p:nvSpPr>
              <p:cNvPr id="105" name="Google Shape;105;p13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Mentored undergraduate students in laboratory techniques and experimental design.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06" name="Google Shape;106;p13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07" name="Google Shape;107;p13"/>
            <p:cNvGrpSpPr/>
            <p:nvPr/>
          </p:nvGrpSpPr>
          <p:grpSpPr>
            <a:xfrm>
              <a:off x="554442" y="8820796"/>
              <a:ext cx="6645434" cy="175393"/>
              <a:chOff x="554442" y="5308176"/>
              <a:chExt cx="6645434" cy="175393"/>
            </a:xfrm>
          </p:grpSpPr>
          <p:sp>
            <p:nvSpPr>
              <p:cNvPr id="108" name="Google Shape;108;p13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Supervising graduate and undergraduate students in laboratory techniques.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10" name="Google Shape;110;p13"/>
            <p:cNvGrpSpPr/>
            <p:nvPr/>
          </p:nvGrpSpPr>
          <p:grpSpPr>
            <a:xfrm>
              <a:off x="554442" y="9037568"/>
              <a:ext cx="6645434" cy="175393"/>
              <a:chOff x="554442" y="5308176"/>
              <a:chExt cx="6645434" cy="175393"/>
            </a:xfrm>
          </p:grpSpPr>
          <p:sp>
            <p:nvSpPr>
              <p:cNvPr id="111" name="Google Shape;111;p13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Collaborating with interdisciplinary teams to develop novel therapeutic targets.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  <p:grpSp>
        <p:nvGrpSpPr>
          <p:cNvPr id="113" name="Google Shape;113;p13"/>
          <p:cNvGrpSpPr/>
          <p:nvPr/>
        </p:nvGrpSpPr>
        <p:grpSpPr>
          <a:xfrm>
            <a:off x="360000" y="9461100"/>
            <a:ext cx="6839875" cy="828060"/>
            <a:chOff x="360000" y="8384900"/>
            <a:chExt cx="6839875" cy="828060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360000" y="8384900"/>
              <a:ext cx="683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Graduate Research Assistant, 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Department of Molecular Biology, University of Science, Scienceville,.......................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2014-2017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grpSp>
          <p:nvGrpSpPr>
            <p:cNvPr id="115" name="Google Shape;115;p13"/>
            <p:cNvGrpSpPr/>
            <p:nvPr/>
          </p:nvGrpSpPr>
          <p:grpSpPr>
            <a:xfrm>
              <a:off x="554442" y="8604310"/>
              <a:ext cx="6645434" cy="175393"/>
              <a:chOff x="554442" y="5308176"/>
              <a:chExt cx="6645434" cy="175393"/>
            </a:xfrm>
          </p:grpSpPr>
          <p:sp>
            <p:nvSpPr>
              <p:cNvPr id="116" name="Google Shape;116;p13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Investigated the catalytic mechanisms of enzymes using kinetic analyzes and computer modeling.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18" name="Google Shape;118;p13"/>
            <p:cNvGrpSpPr/>
            <p:nvPr/>
          </p:nvGrpSpPr>
          <p:grpSpPr>
            <a:xfrm>
              <a:off x="554442" y="8820796"/>
              <a:ext cx="6645434" cy="175393"/>
              <a:chOff x="554442" y="5308176"/>
              <a:chExt cx="6645434" cy="175393"/>
            </a:xfrm>
          </p:grpSpPr>
          <p:sp>
            <p:nvSpPr>
              <p:cNvPr id="119" name="Google Shape;119;p13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Published findings in peer-reviewed journals and presented at international conferences.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554442" y="9037568"/>
              <a:ext cx="6645434" cy="175393"/>
              <a:chOff x="554442" y="5308176"/>
              <a:chExt cx="6645434" cy="175393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Mentored undergraduate students in laboratory techniques and experimental design.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14"/>
          <p:cNvGrpSpPr/>
          <p:nvPr/>
        </p:nvGrpSpPr>
        <p:grpSpPr>
          <a:xfrm>
            <a:off x="0" y="0"/>
            <a:ext cx="7560000" cy="1253775"/>
            <a:chOff x="0" y="0"/>
            <a:chExt cx="7560000" cy="1253775"/>
          </a:xfrm>
        </p:grpSpPr>
        <p:sp>
          <p:nvSpPr>
            <p:cNvPr id="129" name="Google Shape;129;p14"/>
            <p:cNvSpPr/>
            <p:nvPr/>
          </p:nvSpPr>
          <p:spPr>
            <a:xfrm>
              <a:off x="0" y="0"/>
              <a:ext cx="7560000" cy="7200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4"/>
            <p:cNvSpPr txBox="1"/>
            <p:nvPr/>
          </p:nvSpPr>
          <p:spPr>
            <a:xfrm>
              <a:off x="1239000" y="519205"/>
              <a:ext cx="5082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6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XANDER WINCHESTER</a:t>
              </a:r>
              <a:endParaRPr sz="26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131" name="Google Shape;131;p14"/>
            <p:cNvSpPr txBox="1"/>
            <p:nvPr/>
          </p:nvSpPr>
          <p:spPr>
            <a:xfrm>
              <a:off x="2637775" y="1022775"/>
              <a:ext cx="22845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M</a:t>
              </a: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olecular Biologist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cxnSp>
        <p:nvCxnSpPr>
          <p:cNvPr id="132" name="Google Shape;132;p14"/>
          <p:cNvCxnSpPr/>
          <p:nvPr/>
        </p:nvCxnSpPr>
        <p:spPr>
          <a:xfrm>
            <a:off x="0" y="1437625"/>
            <a:ext cx="7560600" cy="0"/>
          </a:xfrm>
          <a:prstGeom prst="straightConnector1">
            <a:avLst/>
          </a:prstGeom>
          <a:noFill/>
          <a:ln cap="flat" cmpd="sng" w="19050">
            <a:solidFill>
              <a:srgbClr val="EEEEEE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33" name="Google Shape;133;p14"/>
          <p:cNvGrpSpPr/>
          <p:nvPr/>
        </p:nvGrpSpPr>
        <p:grpSpPr>
          <a:xfrm>
            <a:off x="357893" y="1608243"/>
            <a:ext cx="6969346" cy="141510"/>
            <a:chOff x="357893" y="1608243"/>
            <a:chExt cx="6969346" cy="141510"/>
          </a:xfrm>
        </p:grpSpPr>
        <p:sp>
          <p:nvSpPr>
            <p:cNvPr id="134" name="Google Shape;134;p14"/>
            <p:cNvSpPr txBox="1"/>
            <p:nvPr/>
          </p:nvSpPr>
          <p:spPr>
            <a:xfrm>
              <a:off x="1784491" y="1611153"/>
              <a:ext cx="1493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Email: 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x.winchester@email.com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135" name="Google Shape;135;p14"/>
            <p:cNvSpPr txBox="1"/>
            <p:nvPr/>
          </p:nvSpPr>
          <p:spPr>
            <a:xfrm>
              <a:off x="357893" y="1608243"/>
              <a:ext cx="1270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Phone: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+1 (555) 123-4567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cxnSp>
          <p:nvCxnSpPr>
            <p:cNvPr id="136" name="Google Shape;136;p14"/>
            <p:cNvCxnSpPr/>
            <p:nvPr/>
          </p:nvCxnSpPr>
          <p:spPr>
            <a:xfrm>
              <a:off x="1661500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7" name="Google Shape;137;p14"/>
            <p:cNvCxnSpPr/>
            <p:nvPr/>
          </p:nvCxnSpPr>
          <p:spPr>
            <a:xfrm>
              <a:off x="3320850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8" name="Google Shape;138;p14"/>
            <p:cNvSpPr txBox="1"/>
            <p:nvPr/>
          </p:nvSpPr>
          <p:spPr>
            <a:xfrm>
              <a:off x="3433404" y="1611150"/>
              <a:ext cx="2064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LinkedIn: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linkedin.com/in/xanderwinchester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cxnSp>
          <p:nvCxnSpPr>
            <p:cNvPr id="139" name="Google Shape;139;p14"/>
            <p:cNvCxnSpPr/>
            <p:nvPr/>
          </p:nvCxnSpPr>
          <p:spPr>
            <a:xfrm>
              <a:off x="5565475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0" name="Google Shape;140;p14"/>
            <p:cNvSpPr txBox="1"/>
            <p:nvPr/>
          </p:nvSpPr>
          <p:spPr>
            <a:xfrm>
              <a:off x="5688939" y="1611150"/>
              <a:ext cx="1638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GitHub: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github.com/xwinchester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141" name="Google Shape;141;p14"/>
          <p:cNvGrpSpPr/>
          <p:nvPr/>
        </p:nvGrpSpPr>
        <p:grpSpPr>
          <a:xfrm>
            <a:off x="0" y="1927150"/>
            <a:ext cx="7560600" cy="282300"/>
            <a:chOff x="0" y="1927150"/>
            <a:chExt cx="7560600" cy="282300"/>
          </a:xfrm>
        </p:grpSpPr>
        <p:sp>
          <p:nvSpPr>
            <p:cNvPr id="142" name="Google Shape;142;p14"/>
            <p:cNvSpPr/>
            <p:nvPr/>
          </p:nvSpPr>
          <p:spPr>
            <a:xfrm>
              <a:off x="0" y="1927150"/>
              <a:ext cx="7560600" cy="282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4"/>
            <p:cNvSpPr txBox="1"/>
            <p:nvPr/>
          </p:nvSpPr>
          <p:spPr>
            <a:xfrm>
              <a:off x="3030075" y="1952800"/>
              <a:ext cx="150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PROFILE: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sp>
        <p:nvSpPr>
          <p:cNvPr id="144" name="Google Shape;144;p14"/>
          <p:cNvSpPr txBox="1"/>
          <p:nvPr/>
        </p:nvSpPr>
        <p:spPr>
          <a:xfrm>
            <a:off x="357931" y="2389750"/>
            <a:ext cx="6842100" cy="8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rPr>
              <a:t>Dedicated and innovative biochemist with a passion for unraveling the intricacies of molecular mechanisms. Possesses extensive experience in protein engineering, molecular biology, and enzymology. Proficient in a wide range of experimental techniques </a:t>
            </a:r>
            <a:endParaRPr sz="1100">
              <a:solidFill>
                <a:srgbClr val="383838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rPr>
              <a:t>and computational methods. Adept at leading interdisciplinary research teams and fostering collaborative environments. Committed to advancing scientific knowledge and translating discoveries into real-world applications.</a:t>
            </a:r>
            <a:endParaRPr sz="1100">
              <a:solidFill>
                <a:srgbClr val="383838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grpSp>
        <p:nvGrpSpPr>
          <p:cNvPr id="145" name="Google Shape;145;p14"/>
          <p:cNvGrpSpPr/>
          <p:nvPr/>
        </p:nvGrpSpPr>
        <p:grpSpPr>
          <a:xfrm>
            <a:off x="0" y="3496423"/>
            <a:ext cx="7560600" cy="282300"/>
            <a:chOff x="0" y="1927150"/>
            <a:chExt cx="7560600" cy="282300"/>
          </a:xfrm>
        </p:grpSpPr>
        <p:sp>
          <p:nvSpPr>
            <p:cNvPr id="146" name="Google Shape;146;p14"/>
            <p:cNvSpPr/>
            <p:nvPr/>
          </p:nvSpPr>
          <p:spPr>
            <a:xfrm>
              <a:off x="0" y="1927150"/>
              <a:ext cx="7560600" cy="282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4"/>
            <p:cNvSpPr txBox="1"/>
            <p:nvPr/>
          </p:nvSpPr>
          <p:spPr>
            <a:xfrm flipH="1">
              <a:off x="2289000" y="1952802"/>
              <a:ext cx="29823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RESEARCH EXPERIENCE: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148" name="Google Shape;148;p14"/>
          <p:cNvGrpSpPr/>
          <p:nvPr/>
        </p:nvGrpSpPr>
        <p:grpSpPr>
          <a:xfrm>
            <a:off x="360000" y="3970100"/>
            <a:ext cx="6839875" cy="828060"/>
            <a:chOff x="360000" y="8384900"/>
            <a:chExt cx="6839875" cy="828060"/>
          </a:xfrm>
        </p:grpSpPr>
        <p:sp>
          <p:nvSpPr>
            <p:cNvPr id="149" name="Google Shape;149;p14"/>
            <p:cNvSpPr txBox="1"/>
            <p:nvPr/>
          </p:nvSpPr>
          <p:spPr>
            <a:xfrm>
              <a:off x="360000" y="8384900"/>
              <a:ext cx="683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Senior Scientist, 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Biotech Innovations Ltd., Scienceville, ................................................................................................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2018-2022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grpSp>
          <p:nvGrpSpPr>
            <p:cNvPr id="150" name="Google Shape;150;p14"/>
            <p:cNvGrpSpPr/>
            <p:nvPr/>
          </p:nvGrpSpPr>
          <p:grpSpPr>
            <a:xfrm>
              <a:off x="554442" y="8604310"/>
              <a:ext cx="6645434" cy="175393"/>
              <a:chOff x="554442" y="5308176"/>
              <a:chExt cx="6645434" cy="175393"/>
            </a:xfrm>
          </p:grpSpPr>
          <p:sp>
            <p:nvSpPr>
              <p:cNvPr id="151" name="Google Shape;151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Led a team of researchers in the development of novel biotechnological solutions for industrial applications.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52" name="Google Shape;152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53" name="Google Shape;153;p14"/>
            <p:cNvGrpSpPr/>
            <p:nvPr/>
          </p:nvGrpSpPr>
          <p:grpSpPr>
            <a:xfrm>
              <a:off x="554442" y="8820796"/>
              <a:ext cx="6645434" cy="175393"/>
              <a:chOff x="554442" y="5308176"/>
              <a:chExt cx="6645434" cy="175393"/>
            </a:xfrm>
          </p:grpSpPr>
          <p:sp>
            <p:nvSpPr>
              <p:cNvPr id="154" name="Google Shape;154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Designed and executed experiments to optimize enzyme performance and stability for use in biocatalysis.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55" name="Google Shape;155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56" name="Google Shape;156;p14"/>
            <p:cNvGrpSpPr/>
            <p:nvPr/>
          </p:nvGrpSpPr>
          <p:grpSpPr>
            <a:xfrm>
              <a:off x="554442" y="9037568"/>
              <a:ext cx="6645434" cy="175393"/>
              <a:chOff x="554442" y="5308176"/>
              <a:chExt cx="6645434" cy="175393"/>
            </a:xfrm>
          </p:grpSpPr>
          <p:sp>
            <p:nvSpPr>
              <p:cNvPr id="157" name="Google Shape;157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Collaborated with engineering and marketing teams to bring products from concept to market.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58" name="Google Shape;158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  <p:grpSp>
        <p:nvGrpSpPr>
          <p:cNvPr id="159" name="Google Shape;159;p14"/>
          <p:cNvGrpSpPr/>
          <p:nvPr/>
        </p:nvGrpSpPr>
        <p:grpSpPr>
          <a:xfrm>
            <a:off x="360000" y="5046300"/>
            <a:ext cx="6839875" cy="828060"/>
            <a:chOff x="360000" y="8384900"/>
            <a:chExt cx="6839875" cy="828060"/>
          </a:xfrm>
        </p:grpSpPr>
        <p:sp>
          <p:nvSpPr>
            <p:cNvPr id="160" name="Google Shape;160;p14"/>
            <p:cNvSpPr txBox="1"/>
            <p:nvPr/>
          </p:nvSpPr>
          <p:spPr>
            <a:xfrm>
              <a:off x="360000" y="8384900"/>
              <a:ext cx="683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Research Associate, 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Pharmaceutical Research Institute, Scienceville, ...........................................................................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2016-2018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grpSp>
          <p:nvGrpSpPr>
            <p:cNvPr id="161" name="Google Shape;161;p14"/>
            <p:cNvGrpSpPr/>
            <p:nvPr/>
          </p:nvGrpSpPr>
          <p:grpSpPr>
            <a:xfrm>
              <a:off x="554442" y="8604310"/>
              <a:ext cx="6645434" cy="175393"/>
              <a:chOff x="554442" y="5308176"/>
              <a:chExt cx="6645434" cy="175393"/>
            </a:xfrm>
          </p:grpSpPr>
          <p:sp>
            <p:nvSpPr>
              <p:cNvPr id="162" name="Google Shape;162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Conducted drug discovery research focused on targeting protein-protein interactions implicated in disease pathways.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63" name="Google Shape;163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64" name="Google Shape;164;p14"/>
            <p:cNvGrpSpPr/>
            <p:nvPr/>
          </p:nvGrpSpPr>
          <p:grpSpPr>
            <a:xfrm>
              <a:off x="554442" y="8820796"/>
              <a:ext cx="6645434" cy="175393"/>
              <a:chOff x="554442" y="5308176"/>
              <a:chExt cx="6645434" cy="175393"/>
            </a:xfrm>
          </p:grpSpPr>
          <p:sp>
            <p:nvSpPr>
              <p:cNvPr id="165" name="Google Shape;165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Utilized high-throughput screening assays and computational modeling to identify lead compounds.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66" name="Google Shape;166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67" name="Google Shape;167;p14"/>
            <p:cNvGrpSpPr/>
            <p:nvPr/>
          </p:nvGrpSpPr>
          <p:grpSpPr>
            <a:xfrm>
              <a:off x="554442" y="9037568"/>
              <a:ext cx="6645434" cy="175393"/>
              <a:chOff x="554442" y="5308176"/>
              <a:chExt cx="6645434" cy="175393"/>
            </a:xfrm>
          </p:grpSpPr>
          <p:sp>
            <p:nvSpPr>
              <p:cNvPr id="168" name="Google Shape;168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Contributed to patent applications and research publications aimed at advancing therapeutic development.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69" name="Google Shape;169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  <p:grpSp>
        <p:nvGrpSpPr>
          <p:cNvPr id="170" name="Google Shape;170;p14"/>
          <p:cNvGrpSpPr/>
          <p:nvPr/>
        </p:nvGrpSpPr>
        <p:grpSpPr>
          <a:xfrm>
            <a:off x="360000" y="6123577"/>
            <a:ext cx="6839875" cy="828060"/>
            <a:chOff x="360000" y="8384900"/>
            <a:chExt cx="6839875" cy="828060"/>
          </a:xfrm>
        </p:grpSpPr>
        <p:sp>
          <p:nvSpPr>
            <p:cNvPr id="171" name="Google Shape;171;p14"/>
            <p:cNvSpPr txBox="1"/>
            <p:nvPr/>
          </p:nvSpPr>
          <p:spPr>
            <a:xfrm>
              <a:off x="360000" y="8384900"/>
              <a:ext cx="683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Laboratory Technician, 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Biomedical Diagnostics Inc., Scienceville, ..............................................................................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2014-2016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grpSp>
          <p:nvGrpSpPr>
            <p:cNvPr id="172" name="Google Shape;172;p14"/>
            <p:cNvGrpSpPr/>
            <p:nvPr/>
          </p:nvGrpSpPr>
          <p:grpSpPr>
            <a:xfrm>
              <a:off x="554442" y="8604310"/>
              <a:ext cx="6645434" cy="175393"/>
              <a:chOff x="554442" y="5308176"/>
              <a:chExt cx="6645434" cy="175393"/>
            </a:xfrm>
          </p:grpSpPr>
          <p:sp>
            <p:nvSpPr>
              <p:cNvPr id="173" name="Google Shape;173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Conducted quality control testing on diagnostic reagents and medical devices.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74" name="Google Shape;174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75" name="Google Shape;175;p14"/>
            <p:cNvGrpSpPr/>
            <p:nvPr/>
          </p:nvGrpSpPr>
          <p:grpSpPr>
            <a:xfrm>
              <a:off x="554442" y="8820796"/>
              <a:ext cx="6645434" cy="175393"/>
              <a:chOff x="554442" y="5308176"/>
              <a:chExt cx="6645434" cy="175393"/>
            </a:xfrm>
          </p:grpSpPr>
          <p:sp>
            <p:nvSpPr>
              <p:cNvPr id="176" name="Google Shape;176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Assisted in the development and optimization of new assay protocols.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77" name="Google Shape;177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78" name="Google Shape;178;p14"/>
            <p:cNvGrpSpPr/>
            <p:nvPr/>
          </p:nvGrpSpPr>
          <p:grpSpPr>
            <a:xfrm>
              <a:off x="554442" y="9037568"/>
              <a:ext cx="6645434" cy="175393"/>
              <a:chOff x="554442" y="5308176"/>
              <a:chExt cx="6645434" cy="175393"/>
            </a:xfrm>
          </p:grpSpPr>
          <p:sp>
            <p:nvSpPr>
              <p:cNvPr id="179" name="Google Shape;179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Maintained laboratory equipment and ensured compliance with safety regulations.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80" name="Google Shape;180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  <p:grpSp>
        <p:nvGrpSpPr>
          <p:cNvPr id="181" name="Google Shape;181;p14"/>
          <p:cNvGrpSpPr/>
          <p:nvPr/>
        </p:nvGrpSpPr>
        <p:grpSpPr>
          <a:xfrm>
            <a:off x="360000" y="7199777"/>
            <a:ext cx="6839875" cy="828060"/>
            <a:chOff x="360000" y="8384900"/>
            <a:chExt cx="6839875" cy="828060"/>
          </a:xfrm>
        </p:grpSpPr>
        <p:sp>
          <p:nvSpPr>
            <p:cNvPr id="182" name="Google Shape;182;p14"/>
            <p:cNvSpPr txBox="1"/>
            <p:nvPr/>
          </p:nvSpPr>
          <p:spPr>
            <a:xfrm>
              <a:off x="360000" y="8384900"/>
              <a:ext cx="683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Teaching Assistant, 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Department of Biochemistry, University of Science, Scienceville, ................................................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2012-2014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grpSp>
          <p:nvGrpSpPr>
            <p:cNvPr id="183" name="Google Shape;183;p14"/>
            <p:cNvGrpSpPr/>
            <p:nvPr/>
          </p:nvGrpSpPr>
          <p:grpSpPr>
            <a:xfrm>
              <a:off x="554442" y="8604310"/>
              <a:ext cx="6645434" cy="175393"/>
              <a:chOff x="554442" y="5308176"/>
              <a:chExt cx="6645434" cy="175393"/>
            </a:xfrm>
          </p:grpSpPr>
          <p:sp>
            <p:nvSpPr>
              <p:cNvPr id="184" name="Google Shape;184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Assisted faculty members in laboratory courses, providing guidance to undergraduate students in experimental techniques.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85" name="Google Shape;185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86" name="Google Shape;186;p14"/>
            <p:cNvGrpSpPr/>
            <p:nvPr/>
          </p:nvGrpSpPr>
          <p:grpSpPr>
            <a:xfrm>
              <a:off x="554442" y="8820796"/>
              <a:ext cx="6645434" cy="175393"/>
              <a:chOff x="554442" y="5308176"/>
              <a:chExt cx="6645434" cy="175393"/>
            </a:xfrm>
          </p:grpSpPr>
          <p:sp>
            <p:nvSpPr>
              <p:cNvPr id="187" name="Google Shape;187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Graded assignments and exams, providing constructive feedback to students.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88" name="Google Shape;188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89" name="Google Shape;189;p14"/>
            <p:cNvGrpSpPr/>
            <p:nvPr/>
          </p:nvGrpSpPr>
          <p:grpSpPr>
            <a:xfrm>
              <a:off x="554442" y="9037568"/>
              <a:ext cx="6645434" cy="175393"/>
              <a:chOff x="554442" y="5308176"/>
              <a:chExt cx="6645434" cy="175393"/>
            </a:xfrm>
          </p:grpSpPr>
          <p:sp>
            <p:nvSpPr>
              <p:cNvPr id="190" name="Google Shape;190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Facilitated discussions and review sessions to enhance student understanding of course material.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91" name="Google Shape;191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  <p:grpSp>
        <p:nvGrpSpPr>
          <p:cNvPr id="192" name="Google Shape;192;p14"/>
          <p:cNvGrpSpPr/>
          <p:nvPr/>
        </p:nvGrpSpPr>
        <p:grpSpPr>
          <a:xfrm>
            <a:off x="360000" y="8275977"/>
            <a:ext cx="6839875" cy="828060"/>
            <a:chOff x="360000" y="8384900"/>
            <a:chExt cx="6839875" cy="828060"/>
          </a:xfrm>
        </p:grpSpPr>
        <p:sp>
          <p:nvSpPr>
            <p:cNvPr id="193" name="Google Shape;193;p14"/>
            <p:cNvSpPr txBox="1"/>
            <p:nvPr/>
          </p:nvSpPr>
          <p:spPr>
            <a:xfrm>
              <a:off x="360000" y="8384900"/>
              <a:ext cx="683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Intern, 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Biopharmaceutical Research Institute, Scienceville, ............................................................................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Summer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2011-2012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grpSp>
          <p:nvGrpSpPr>
            <p:cNvPr id="194" name="Google Shape;194;p14"/>
            <p:cNvGrpSpPr/>
            <p:nvPr/>
          </p:nvGrpSpPr>
          <p:grpSpPr>
            <a:xfrm>
              <a:off x="554442" y="8604310"/>
              <a:ext cx="6645434" cy="175393"/>
              <a:chOff x="554442" y="5308176"/>
              <a:chExt cx="6645434" cy="175393"/>
            </a:xfrm>
          </p:grpSpPr>
          <p:sp>
            <p:nvSpPr>
              <p:cNvPr id="195" name="Google Shape;195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Conducted literature searches to support experimental design and troubleshooting efforts.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96" name="Google Shape;196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197" name="Google Shape;197;p14"/>
            <p:cNvGrpSpPr/>
            <p:nvPr/>
          </p:nvGrpSpPr>
          <p:grpSpPr>
            <a:xfrm>
              <a:off x="554442" y="8820796"/>
              <a:ext cx="6645434" cy="175393"/>
              <a:chOff x="554442" y="5308176"/>
              <a:chExt cx="6645434" cy="175393"/>
            </a:xfrm>
          </p:grpSpPr>
          <p:sp>
            <p:nvSpPr>
              <p:cNvPr id="198" name="Google Shape;198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Maintained laboratory equipment and ensured compliance with safety protocols.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199" name="Google Shape;199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200" name="Google Shape;200;p14"/>
            <p:cNvGrpSpPr/>
            <p:nvPr/>
          </p:nvGrpSpPr>
          <p:grpSpPr>
            <a:xfrm>
              <a:off x="554442" y="9037568"/>
              <a:ext cx="6645434" cy="175393"/>
              <a:chOff x="554442" y="5308176"/>
              <a:chExt cx="6645434" cy="175393"/>
            </a:xfrm>
          </p:grpSpPr>
          <p:sp>
            <p:nvSpPr>
              <p:cNvPr id="201" name="Google Shape;201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Analyzed experimental data and prepared reports for presentation to research team.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02" name="Google Shape;202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  <p:grpSp>
        <p:nvGrpSpPr>
          <p:cNvPr id="203" name="Google Shape;203;p14"/>
          <p:cNvGrpSpPr/>
          <p:nvPr/>
        </p:nvGrpSpPr>
        <p:grpSpPr>
          <a:xfrm>
            <a:off x="360000" y="9364537"/>
            <a:ext cx="6839875" cy="828060"/>
            <a:chOff x="360000" y="8384900"/>
            <a:chExt cx="6839875" cy="828060"/>
          </a:xfrm>
        </p:grpSpPr>
        <p:sp>
          <p:nvSpPr>
            <p:cNvPr id="204" name="Google Shape;204;p14"/>
            <p:cNvSpPr txBox="1"/>
            <p:nvPr/>
          </p:nvSpPr>
          <p:spPr>
            <a:xfrm>
              <a:off x="360000" y="8384900"/>
              <a:ext cx="6839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Intern, </a:t>
              </a: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Biopharmaceutical Research Institute, Scienceville, ............................................................................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Summer 2010-2011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grpSp>
          <p:nvGrpSpPr>
            <p:cNvPr id="205" name="Google Shape;205;p14"/>
            <p:cNvGrpSpPr/>
            <p:nvPr/>
          </p:nvGrpSpPr>
          <p:grpSpPr>
            <a:xfrm>
              <a:off x="554442" y="8604310"/>
              <a:ext cx="6645434" cy="175393"/>
              <a:chOff x="554442" y="5308176"/>
              <a:chExt cx="6645434" cy="175393"/>
            </a:xfrm>
          </p:grpSpPr>
          <p:sp>
            <p:nvSpPr>
              <p:cNvPr id="206" name="Google Shape;206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Assisted faculty members in laboratory courses, providing guidance to undergraduate students in experimental techniques.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07" name="Google Shape;207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208" name="Google Shape;208;p14"/>
            <p:cNvGrpSpPr/>
            <p:nvPr/>
          </p:nvGrpSpPr>
          <p:grpSpPr>
            <a:xfrm>
              <a:off x="554442" y="8820796"/>
              <a:ext cx="6645434" cy="175393"/>
              <a:chOff x="554442" y="5308176"/>
              <a:chExt cx="6645434" cy="175393"/>
            </a:xfrm>
          </p:grpSpPr>
          <p:sp>
            <p:nvSpPr>
              <p:cNvPr id="209" name="Google Shape;209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Conducted literature reviews and data analysis to support ongoing experiments.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10" name="Google Shape;210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211" name="Google Shape;211;p14"/>
            <p:cNvGrpSpPr/>
            <p:nvPr/>
          </p:nvGrpSpPr>
          <p:grpSpPr>
            <a:xfrm>
              <a:off x="554442" y="9037568"/>
              <a:ext cx="6645434" cy="175393"/>
              <a:chOff x="554442" y="5308176"/>
              <a:chExt cx="6645434" cy="175393"/>
            </a:xfrm>
          </p:grpSpPr>
          <p:sp>
            <p:nvSpPr>
              <p:cNvPr id="212" name="Google Shape;212;p14"/>
              <p:cNvSpPr txBox="1"/>
              <p:nvPr/>
            </p:nvSpPr>
            <p:spPr>
              <a:xfrm>
                <a:off x="670075" y="5308176"/>
                <a:ext cx="6529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Presented findings to research teams and participated in group discussions to brainstorm new research ideas.</a:t>
                </a:r>
                <a:endParaRPr b="1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13" name="Google Shape;213;p14"/>
              <p:cNvSpPr txBox="1"/>
              <p:nvPr/>
            </p:nvSpPr>
            <p:spPr>
              <a:xfrm>
                <a:off x="554442" y="5314368"/>
                <a:ext cx="119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•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oogle Shape;218;p15"/>
          <p:cNvGrpSpPr/>
          <p:nvPr/>
        </p:nvGrpSpPr>
        <p:grpSpPr>
          <a:xfrm>
            <a:off x="0" y="0"/>
            <a:ext cx="7560000" cy="1253775"/>
            <a:chOff x="0" y="0"/>
            <a:chExt cx="7560000" cy="1253775"/>
          </a:xfrm>
        </p:grpSpPr>
        <p:sp>
          <p:nvSpPr>
            <p:cNvPr id="219" name="Google Shape;219;p15"/>
            <p:cNvSpPr/>
            <p:nvPr/>
          </p:nvSpPr>
          <p:spPr>
            <a:xfrm>
              <a:off x="0" y="0"/>
              <a:ext cx="7560000" cy="7200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5"/>
            <p:cNvSpPr txBox="1"/>
            <p:nvPr/>
          </p:nvSpPr>
          <p:spPr>
            <a:xfrm>
              <a:off x="1239000" y="519205"/>
              <a:ext cx="5082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6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XANDER WINCHESTER</a:t>
              </a:r>
              <a:endParaRPr sz="26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21" name="Google Shape;221;p15"/>
            <p:cNvSpPr txBox="1"/>
            <p:nvPr/>
          </p:nvSpPr>
          <p:spPr>
            <a:xfrm>
              <a:off x="2637775" y="1022775"/>
              <a:ext cx="22845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Molecular Biologist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cxnSp>
        <p:nvCxnSpPr>
          <p:cNvPr id="222" name="Google Shape;222;p15"/>
          <p:cNvCxnSpPr/>
          <p:nvPr/>
        </p:nvCxnSpPr>
        <p:spPr>
          <a:xfrm>
            <a:off x="0" y="1437625"/>
            <a:ext cx="7560600" cy="0"/>
          </a:xfrm>
          <a:prstGeom prst="straightConnector1">
            <a:avLst/>
          </a:prstGeom>
          <a:noFill/>
          <a:ln cap="flat" cmpd="sng" w="19050">
            <a:solidFill>
              <a:srgbClr val="EEEEEE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23" name="Google Shape;223;p15"/>
          <p:cNvGrpSpPr/>
          <p:nvPr/>
        </p:nvGrpSpPr>
        <p:grpSpPr>
          <a:xfrm>
            <a:off x="357893" y="1608243"/>
            <a:ext cx="6969346" cy="141510"/>
            <a:chOff x="357893" y="1608243"/>
            <a:chExt cx="6969346" cy="141510"/>
          </a:xfrm>
        </p:grpSpPr>
        <p:sp>
          <p:nvSpPr>
            <p:cNvPr id="224" name="Google Shape;224;p15"/>
            <p:cNvSpPr txBox="1"/>
            <p:nvPr/>
          </p:nvSpPr>
          <p:spPr>
            <a:xfrm>
              <a:off x="1784491" y="1611153"/>
              <a:ext cx="1493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Email: 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x.winchester@email.com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25" name="Google Shape;225;p15"/>
            <p:cNvSpPr txBox="1"/>
            <p:nvPr/>
          </p:nvSpPr>
          <p:spPr>
            <a:xfrm>
              <a:off x="357893" y="1608243"/>
              <a:ext cx="1270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Phone: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+1 (555) 123-4567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cxnSp>
          <p:nvCxnSpPr>
            <p:cNvPr id="226" name="Google Shape;226;p15"/>
            <p:cNvCxnSpPr/>
            <p:nvPr/>
          </p:nvCxnSpPr>
          <p:spPr>
            <a:xfrm>
              <a:off x="1661500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7" name="Google Shape;227;p15"/>
            <p:cNvCxnSpPr/>
            <p:nvPr/>
          </p:nvCxnSpPr>
          <p:spPr>
            <a:xfrm>
              <a:off x="3320850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28" name="Google Shape;228;p15"/>
            <p:cNvSpPr txBox="1"/>
            <p:nvPr/>
          </p:nvSpPr>
          <p:spPr>
            <a:xfrm>
              <a:off x="3433404" y="1611150"/>
              <a:ext cx="2064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LinkedIn: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linkedin.com/in/xanderwinchester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cxnSp>
          <p:nvCxnSpPr>
            <p:cNvPr id="229" name="Google Shape;229;p15"/>
            <p:cNvCxnSpPr/>
            <p:nvPr/>
          </p:nvCxnSpPr>
          <p:spPr>
            <a:xfrm>
              <a:off x="5565475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30" name="Google Shape;230;p15"/>
            <p:cNvSpPr txBox="1"/>
            <p:nvPr/>
          </p:nvSpPr>
          <p:spPr>
            <a:xfrm>
              <a:off x="5688939" y="1611150"/>
              <a:ext cx="1638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GitHub: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github.com/xwinchester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231" name="Google Shape;231;p15"/>
          <p:cNvGrpSpPr/>
          <p:nvPr/>
        </p:nvGrpSpPr>
        <p:grpSpPr>
          <a:xfrm>
            <a:off x="0" y="1927150"/>
            <a:ext cx="7560600" cy="282300"/>
            <a:chOff x="0" y="1927150"/>
            <a:chExt cx="7560600" cy="282300"/>
          </a:xfrm>
        </p:grpSpPr>
        <p:sp>
          <p:nvSpPr>
            <p:cNvPr id="232" name="Google Shape;232;p15"/>
            <p:cNvSpPr/>
            <p:nvPr/>
          </p:nvSpPr>
          <p:spPr>
            <a:xfrm>
              <a:off x="0" y="1927150"/>
              <a:ext cx="7560600" cy="282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5"/>
            <p:cNvSpPr txBox="1"/>
            <p:nvPr/>
          </p:nvSpPr>
          <p:spPr>
            <a:xfrm>
              <a:off x="2614975" y="1952800"/>
              <a:ext cx="23301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COVER LETTER: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234" name="Google Shape;234;p15"/>
          <p:cNvGrpSpPr/>
          <p:nvPr/>
        </p:nvGrpSpPr>
        <p:grpSpPr>
          <a:xfrm>
            <a:off x="357907" y="2394050"/>
            <a:ext cx="2520300" cy="1473694"/>
            <a:chOff x="357907" y="2394050"/>
            <a:chExt cx="2520300" cy="1473694"/>
          </a:xfrm>
        </p:grpSpPr>
        <p:sp>
          <p:nvSpPr>
            <p:cNvPr id="235" name="Google Shape;235;p15"/>
            <p:cNvSpPr txBox="1"/>
            <p:nvPr/>
          </p:nvSpPr>
          <p:spPr>
            <a:xfrm>
              <a:off x="357907" y="2394050"/>
              <a:ext cx="252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Mr. Nick Nelson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36" name="Google Shape;236;p15"/>
            <p:cNvSpPr txBox="1"/>
            <p:nvPr/>
          </p:nvSpPr>
          <p:spPr>
            <a:xfrm>
              <a:off x="357907" y="2611466"/>
              <a:ext cx="252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Hiring Manager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37" name="Google Shape;237;p15"/>
            <p:cNvSpPr txBox="1"/>
            <p:nvPr/>
          </p:nvSpPr>
          <p:spPr>
            <a:xfrm>
              <a:off x="357907" y="2828881"/>
              <a:ext cx="252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Biotech Solutions Inc.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38" name="Google Shape;238;p15"/>
            <p:cNvSpPr txBox="1"/>
            <p:nvPr/>
          </p:nvSpPr>
          <p:spPr>
            <a:xfrm>
              <a:off x="357907" y="3046297"/>
              <a:ext cx="252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456 Innovation Avenue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39" name="Google Shape;239;p15"/>
            <p:cNvSpPr txBox="1"/>
            <p:nvPr/>
          </p:nvSpPr>
          <p:spPr>
            <a:xfrm>
              <a:off x="357907" y="3263712"/>
              <a:ext cx="252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Scienceville, Labland, 56789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40" name="Google Shape;240;p15"/>
            <p:cNvSpPr txBox="1"/>
            <p:nvPr/>
          </p:nvSpPr>
          <p:spPr>
            <a:xfrm>
              <a:off x="357907" y="3481128"/>
              <a:ext cx="252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nnelson@biotechsolutions.com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41" name="Google Shape;241;p15"/>
            <p:cNvSpPr txBox="1"/>
            <p:nvPr/>
          </p:nvSpPr>
          <p:spPr>
            <a:xfrm>
              <a:off x="357907" y="3698544"/>
              <a:ext cx="252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+1 (555) 987-6543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242" name="Google Shape;242;p15"/>
          <p:cNvGrpSpPr/>
          <p:nvPr/>
        </p:nvGrpSpPr>
        <p:grpSpPr>
          <a:xfrm>
            <a:off x="357888" y="4117759"/>
            <a:ext cx="6842100" cy="5355109"/>
            <a:chOff x="357888" y="4117759"/>
            <a:chExt cx="6842100" cy="5355109"/>
          </a:xfrm>
        </p:grpSpPr>
        <p:sp>
          <p:nvSpPr>
            <p:cNvPr id="243" name="Google Shape;243;p15"/>
            <p:cNvSpPr txBox="1"/>
            <p:nvPr/>
          </p:nvSpPr>
          <p:spPr>
            <a:xfrm>
              <a:off x="357907" y="4117759"/>
              <a:ext cx="252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Dear </a:t>
              </a:r>
              <a:r>
                <a:rPr b="1"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Mr. Nelson,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44" name="Google Shape;244;p15"/>
            <p:cNvSpPr txBox="1"/>
            <p:nvPr/>
          </p:nvSpPr>
          <p:spPr>
            <a:xfrm>
              <a:off x="357888" y="4536940"/>
              <a:ext cx="6842100" cy="457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I am writing to express my interest in the Biochemist position advertised on your company's website. With a Ph.D. in Biochemistry and extensive experience in molecular biology, protein engineering, and enzymology, I am excited about the opportunity to contribute my skills and expertise to Biotech Solutions Inc.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During my doctoral and postdoctoral research, I developed a deep understanding of protein structure-function relationships and enzyme kinetics. My research has been published in reputable scientific journals, and I have presented my findings at international conferences. I am proficient in a wide range of experimental techniques, including molecular cloning, protein expression and purification, X-ray crystallography, and molecular dynamics simulations.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In my previous roles, I have demonstrated leadership abilities as a Senior Scientist at Biomedical Innovations Ltd., where I led a team in the development of novel biotechnological solutions. I have also collaborated effectively with interdisciplinary teams and have experience in project management and product development. Additionally, my experience as a laboratory technician and teaching assistant has equipped me with strong communication and mentoring skills.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I am particularly impressed by Biotech Solutions Inc.'s commitment to innovative research and its dedication to advancing biotechnology. I am enthusiastic about the opportunity to contribute to your company's mission and to work alongside talented professionals in the field.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I am confident that my background and skills make me a strong candidate for the Biochemist position. I am eager to further discuss how my qualifications align with the needs of your team. Thank you for considering my application. I look forward to the possibility of contributing to Biotech Solutions Inc.'s success.</a:t>
              </a:r>
              <a:endParaRPr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45" name="Google Shape;245;p15"/>
            <p:cNvSpPr txBox="1"/>
            <p:nvPr/>
          </p:nvSpPr>
          <p:spPr>
            <a:xfrm>
              <a:off x="357907" y="9303667"/>
              <a:ext cx="252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Sincerely,</a:t>
              </a:r>
              <a:endParaRPr b="1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sp>
        <p:nvSpPr>
          <p:cNvPr id="246" name="Google Shape;246;p15"/>
          <p:cNvSpPr txBox="1"/>
          <p:nvPr/>
        </p:nvSpPr>
        <p:spPr>
          <a:xfrm>
            <a:off x="357907" y="9732817"/>
            <a:ext cx="25203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1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rPr>
              <a:t>Xander Winchester</a:t>
            </a:r>
            <a:endParaRPr b="1" sz="1100">
              <a:solidFill>
                <a:srgbClr val="383838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" name="Google Shape;251;p16"/>
          <p:cNvGrpSpPr/>
          <p:nvPr/>
        </p:nvGrpSpPr>
        <p:grpSpPr>
          <a:xfrm>
            <a:off x="0" y="0"/>
            <a:ext cx="7560000" cy="1253775"/>
            <a:chOff x="0" y="0"/>
            <a:chExt cx="7560000" cy="1253775"/>
          </a:xfrm>
        </p:grpSpPr>
        <p:sp>
          <p:nvSpPr>
            <p:cNvPr id="252" name="Google Shape;252;p16"/>
            <p:cNvSpPr/>
            <p:nvPr/>
          </p:nvSpPr>
          <p:spPr>
            <a:xfrm>
              <a:off x="0" y="0"/>
              <a:ext cx="7560000" cy="7200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6"/>
            <p:cNvSpPr txBox="1"/>
            <p:nvPr/>
          </p:nvSpPr>
          <p:spPr>
            <a:xfrm>
              <a:off x="1239000" y="519205"/>
              <a:ext cx="5082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6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XANDER WINCHESTER</a:t>
              </a:r>
              <a:endParaRPr sz="26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54" name="Google Shape;254;p16"/>
            <p:cNvSpPr txBox="1"/>
            <p:nvPr/>
          </p:nvSpPr>
          <p:spPr>
            <a:xfrm>
              <a:off x="2637775" y="1022775"/>
              <a:ext cx="22845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Molecular Biologist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cxnSp>
        <p:nvCxnSpPr>
          <p:cNvPr id="255" name="Google Shape;255;p16"/>
          <p:cNvCxnSpPr/>
          <p:nvPr/>
        </p:nvCxnSpPr>
        <p:spPr>
          <a:xfrm>
            <a:off x="0" y="1437625"/>
            <a:ext cx="7560600" cy="0"/>
          </a:xfrm>
          <a:prstGeom prst="straightConnector1">
            <a:avLst/>
          </a:prstGeom>
          <a:noFill/>
          <a:ln cap="flat" cmpd="sng" w="19050">
            <a:solidFill>
              <a:srgbClr val="EEEEEE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56" name="Google Shape;256;p16"/>
          <p:cNvGrpSpPr/>
          <p:nvPr/>
        </p:nvGrpSpPr>
        <p:grpSpPr>
          <a:xfrm>
            <a:off x="357893" y="1608243"/>
            <a:ext cx="6969346" cy="141510"/>
            <a:chOff x="357893" y="1608243"/>
            <a:chExt cx="6969346" cy="141510"/>
          </a:xfrm>
        </p:grpSpPr>
        <p:sp>
          <p:nvSpPr>
            <p:cNvPr id="257" name="Google Shape;257;p16"/>
            <p:cNvSpPr txBox="1"/>
            <p:nvPr/>
          </p:nvSpPr>
          <p:spPr>
            <a:xfrm>
              <a:off x="1784491" y="1611153"/>
              <a:ext cx="1493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Email: 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x.winchester@email.com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258" name="Google Shape;258;p16"/>
            <p:cNvSpPr txBox="1"/>
            <p:nvPr/>
          </p:nvSpPr>
          <p:spPr>
            <a:xfrm>
              <a:off x="357893" y="1608243"/>
              <a:ext cx="1270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Phone: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+1 (555) 123-4567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cxnSp>
          <p:nvCxnSpPr>
            <p:cNvPr id="259" name="Google Shape;259;p16"/>
            <p:cNvCxnSpPr/>
            <p:nvPr/>
          </p:nvCxnSpPr>
          <p:spPr>
            <a:xfrm>
              <a:off x="1661500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0" name="Google Shape;260;p16"/>
            <p:cNvCxnSpPr/>
            <p:nvPr/>
          </p:nvCxnSpPr>
          <p:spPr>
            <a:xfrm>
              <a:off x="3320850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1" name="Google Shape;261;p16"/>
            <p:cNvSpPr txBox="1"/>
            <p:nvPr/>
          </p:nvSpPr>
          <p:spPr>
            <a:xfrm>
              <a:off x="3433404" y="1611150"/>
              <a:ext cx="2064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LinkedIn: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linkedin.com/in/xanderwinchester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cxnSp>
          <p:nvCxnSpPr>
            <p:cNvPr id="262" name="Google Shape;262;p16"/>
            <p:cNvCxnSpPr/>
            <p:nvPr/>
          </p:nvCxnSpPr>
          <p:spPr>
            <a:xfrm>
              <a:off x="5565475" y="1622103"/>
              <a:ext cx="0" cy="116700"/>
            </a:xfrm>
            <a:prstGeom prst="straightConnector1">
              <a:avLst/>
            </a:prstGeom>
            <a:noFill/>
            <a:ln cap="flat" cmpd="sng" w="9525">
              <a:solidFill>
                <a:srgbClr val="38383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3" name="Google Shape;263;p16"/>
            <p:cNvSpPr txBox="1"/>
            <p:nvPr/>
          </p:nvSpPr>
          <p:spPr>
            <a:xfrm>
              <a:off x="5688939" y="1611150"/>
              <a:ext cx="1638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GitHub:</a:t>
              </a:r>
              <a:r>
                <a:rPr lang="uk" sz="9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 github.com/xwinchester</a:t>
              </a:r>
              <a:endParaRPr sz="9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264" name="Google Shape;264;p16"/>
          <p:cNvGrpSpPr/>
          <p:nvPr/>
        </p:nvGrpSpPr>
        <p:grpSpPr>
          <a:xfrm>
            <a:off x="0" y="1927150"/>
            <a:ext cx="7560600" cy="282300"/>
            <a:chOff x="0" y="1927150"/>
            <a:chExt cx="7560600" cy="282300"/>
          </a:xfrm>
        </p:grpSpPr>
        <p:sp>
          <p:nvSpPr>
            <p:cNvPr id="265" name="Google Shape;265;p16"/>
            <p:cNvSpPr/>
            <p:nvPr/>
          </p:nvSpPr>
          <p:spPr>
            <a:xfrm>
              <a:off x="0" y="1927150"/>
              <a:ext cx="7560600" cy="282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16"/>
            <p:cNvSpPr txBox="1"/>
            <p:nvPr/>
          </p:nvSpPr>
          <p:spPr>
            <a:xfrm>
              <a:off x="2614975" y="1952800"/>
              <a:ext cx="23301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rPr>
                <a:t>REFERENCES:</a:t>
              </a:r>
              <a:endParaRPr sz="1500">
                <a:solidFill>
                  <a:srgbClr val="383838"/>
                </a:solidFill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  <p:grpSp>
        <p:nvGrpSpPr>
          <p:cNvPr id="267" name="Google Shape;267;p16"/>
          <p:cNvGrpSpPr/>
          <p:nvPr/>
        </p:nvGrpSpPr>
        <p:grpSpPr>
          <a:xfrm>
            <a:off x="357896" y="2394075"/>
            <a:ext cx="6842190" cy="7520626"/>
            <a:chOff x="357896" y="2394075"/>
            <a:chExt cx="6842190" cy="7520626"/>
          </a:xfrm>
        </p:grpSpPr>
        <p:grpSp>
          <p:nvGrpSpPr>
            <p:cNvPr id="268" name="Google Shape;268;p16"/>
            <p:cNvGrpSpPr/>
            <p:nvPr/>
          </p:nvGrpSpPr>
          <p:grpSpPr>
            <a:xfrm>
              <a:off x="357896" y="2394079"/>
              <a:ext cx="3447266" cy="1038862"/>
              <a:chOff x="357907" y="2394050"/>
              <a:chExt cx="2520300" cy="1038862"/>
            </a:xfrm>
          </p:grpSpPr>
          <p:sp>
            <p:nvSpPr>
              <p:cNvPr id="269" name="Google Shape;269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Dr. Samantha Carter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70" name="Google Shape;270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Professor of Biochemistry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71" name="Google Shape;271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Institution: University of Science, Scienceville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72" name="Google Shape;272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sam.carter@scienceville.edu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73" name="Google Shape;273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789-0123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274" name="Google Shape;274;p16"/>
            <p:cNvGrpSpPr/>
            <p:nvPr/>
          </p:nvGrpSpPr>
          <p:grpSpPr>
            <a:xfrm>
              <a:off x="357899" y="3687646"/>
              <a:ext cx="3447266" cy="1038862"/>
              <a:chOff x="357907" y="2394050"/>
              <a:chExt cx="2520300" cy="1038862"/>
            </a:xfrm>
          </p:grpSpPr>
          <p:sp>
            <p:nvSpPr>
              <p:cNvPr id="275" name="Google Shape;275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Dr. Michael Johnson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76" name="Google Shape;276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Chief Scientist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77" name="Google Shape;277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Company: Biotech Innovations Ltd., Scienceville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78" name="Google Shape;278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michael.johnson@biotechinnovations.com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79" name="Google Shape;279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234-5678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280" name="Google Shape;280;p16"/>
            <p:cNvGrpSpPr/>
            <p:nvPr/>
          </p:nvGrpSpPr>
          <p:grpSpPr>
            <a:xfrm>
              <a:off x="357899" y="4988329"/>
              <a:ext cx="3447266" cy="1038862"/>
              <a:chOff x="357907" y="2394050"/>
              <a:chExt cx="2520300" cy="1038862"/>
            </a:xfrm>
          </p:grpSpPr>
          <p:sp>
            <p:nvSpPr>
              <p:cNvPr id="281" name="Google Shape;281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Dr. Emily Patel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82" name="Google Shape;282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Director of Research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83" name="Google Shape;283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Company: Pharmaceutical Research Institute, Scienceville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84" name="Google Shape;284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michael.johnson@biotechinnovations.com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85" name="Google Shape;285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234-5678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286" name="Google Shape;286;p16"/>
            <p:cNvGrpSpPr/>
            <p:nvPr/>
          </p:nvGrpSpPr>
          <p:grpSpPr>
            <a:xfrm>
              <a:off x="357899" y="6289029"/>
              <a:ext cx="3447266" cy="1038862"/>
              <a:chOff x="357907" y="2394050"/>
              <a:chExt cx="2520300" cy="1038862"/>
            </a:xfrm>
          </p:grpSpPr>
          <p:sp>
            <p:nvSpPr>
              <p:cNvPr id="287" name="Google Shape;287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Prof. David Brown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88" name="Google Shape;288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Head of Department, Biochemistry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89" name="Google Shape;289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Institution: University of Science, Scienceville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90" name="Google Shape;290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david.brown@scienceville.edu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91" name="Google Shape;291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321-0987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292" name="Google Shape;292;p16"/>
            <p:cNvGrpSpPr/>
            <p:nvPr/>
          </p:nvGrpSpPr>
          <p:grpSpPr>
            <a:xfrm>
              <a:off x="357899" y="7589729"/>
              <a:ext cx="3447266" cy="1038862"/>
              <a:chOff x="357907" y="2394050"/>
              <a:chExt cx="2520300" cy="1038862"/>
            </a:xfrm>
          </p:grpSpPr>
          <p:sp>
            <p:nvSpPr>
              <p:cNvPr id="293" name="Google Shape;293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Dr. Sarah Adams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94" name="Google Shape;294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Research Manager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95" name="Google Shape;295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Company: Biomedical Diagnostics Inc., Scienceville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96" name="Google Shape;296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sarah.adams@biomedicaldiag.com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297" name="Google Shape;297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876-5432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298" name="Google Shape;298;p16"/>
            <p:cNvGrpSpPr/>
            <p:nvPr/>
          </p:nvGrpSpPr>
          <p:grpSpPr>
            <a:xfrm>
              <a:off x="357899" y="8875839"/>
              <a:ext cx="3447266" cy="1038862"/>
              <a:chOff x="357907" y="2394050"/>
              <a:chExt cx="2520300" cy="1038862"/>
            </a:xfrm>
          </p:grpSpPr>
          <p:sp>
            <p:nvSpPr>
              <p:cNvPr id="299" name="Google Shape;299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Dr. Benjamin Garcia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00" name="Google Shape;300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Principal Investigator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01" name="Google Shape;301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Institution: Institute of Biochemistry, Scienceville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02" name="Google Shape;302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ben.garcia@biocheminstitute.edu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03" name="Google Shape;303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543-2109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304" name="Google Shape;304;p16"/>
            <p:cNvGrpSpPr/>
            <p:nvPr/>
          </p:nvGrpSpPr>
          <p:grpSpPr>
            <a:xfrm>
              <a:off x="4167911" y="2394075"/>
              <a:ext cx="3032173" cy="1038862"/>
              <a:chOff x="357907" y="2394050"/>
              <a:chExt cx="2520300" cy="1038862"/>
            </a:xfrm>
          </p:grpSpPr>
          <p:sp>
            <p:nvSpPr>
              <p:cNvPr id="305" name="Google Shape;305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Dr. Sarah Adams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06" name="Google Shape;306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Research Manager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07" name="Google Shape;307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Company: Biomedical Diagnostics Inc., Scienceville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08" name="Google Shape;308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sarah.adams@biomedicaldiag.com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09" name="Google Shape;309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876-5432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310" name="Google Shape;310;p16"/>
            <p:cNvGrpSpPr/>
            <p:nvPr/>
          </p:nvGrpSpPr>
          <p:grpSpPr>
            <a:xfrm>
              <a:off x="4167913" y="3687643"/>
              <a:ext cx="3032173" cy="1038862"/>
              <a:chOff x="357907" y="2394050"/>
              <a:chExt cx="2520300" cy="1038862"/>
            </a:xfrm>
          </p:grpSpPr>
          <p:sp>
            <p:nvSpPr>
              <p:cNvPr id="311" name="Google Shape;311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Dr. Benjamin Garcia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12" name="Google Shape;312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Principal Investigator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13" name="Google Shape;313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Institution: Institute of Biochemistry, Scienceville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14" name="Google Shape;314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ben.garcia@biocheminstitute.edu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15" name="Google Shape;315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543-2109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316" name="Google Shape;316;p16"/>
            <p:cNvGrpSpPr/>
            <p:nvPr/>
          </p:nvGrpSpPr>
          <p:grpSpPr>
            <a:xfrm>
              <a:off x="4167913" y="4988326"/>
              <a:ext cx="3032173" cy="1038862"/>
              <a:chOff x="357907" y="2394050"/>
              <a:chExt cx="2520300" cy="1038862"/>
            </a:xfrm>
          </p:grpSpPr>
          <p:sp>
            <p:nvSpPr>
              <p:cNvPr id="317" name="Google Shape;317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Prof. Laura Williams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18" name="Google Shape;318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Chair of Biochemistry Department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19" name="Google Shape;319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Institution: University of Science, Scienceville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20" name="Google Shape;320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laura.williams@scienceville.edu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21" name="Google Shape;321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678-9012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322" name="Google Shape;322;p16"/>
            <p:cNvGrpSpPr/>
            <p:nvPr/>
          </p:nvGrpSpPr>
          <p:grpSpPr>
            <a:xfrm>
              <a:off x="4167913" y="6289026"/>
              <a:ext cx="3032173" cy="1038862"/>
              <a:chOff x="357907" y="2394050"/>
              <a:chExt cx="2520300" cy="1038862"/>
            </a:xfrm>
          </p:grpSpPr>
          <p:sp>
            <p:nvSpPr>
              <p:cNvPr id="323" name="Google Shape;323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Dr. Thomas Jackson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24" name="Google Shape;324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Research Supervisor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25" name="Google Shape;325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Company: BioPharmaceutical Research Institute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26" name="Google Shape;326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thomas.jackson@biopharmaresearch.com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27" name="Google Shape;327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890-1234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328" name="Google Shape;328;p16"/>
            <p:cNvGrpSpPr/>
            <p:nvPr/>
          </p:nvGrpSpPr>
          <p:grpSpPr>
            <a:xfrm>
              <a:off x="4167913" y="7589727"/>
              <a:ext cx="3032173" cy="1038862"/>
              <a:chOff x="357907" y="2394050"/>
              <a:chExt cx="2520300" cy="1038862"/>
            </a:xfrm>
          </p:grpSpPr>
          <p:sp>
            <p:nvSpPr>
              <p:cNvPr id="329" name="Google Shape;329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Prof. Jessica White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30" name="Google Shape;330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Director of Graduate Studies, Biochemistry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31" name="Google Shape;331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Institution: University of Science, Scienceville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32" name="Google Shape;332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jessica.white@scienceville.edu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33" name="Google Shape;333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456-7890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grpSp>
          <p:nvGrpSpPr>
            <p:cNvPr id="334" name="Google Shape;334;p16"/>
            <p:cNvGrpSpPr/>
            <p:nvPr/>
          </p:nvGrpSpPr>
          <p:grpSpPr>
            <a:xfrm>
              <a:off x="4167913" y="8875837"/>
              <a:ext cx="3032173" cy="1038862"/>
              <a:chOff x="357907" y="2394050"/>
              <a:chExt cx="2520300" cy="1038862"/>
            </a:xfrm>
          </p:grpSpPr>
          <p:sp>
            <p:nvSpPr>
              <p:cNvPr id="335" name="Google Shape;335;p16"/>
              <p:cNvSpPr txBox="1"/>
              <p:nvPr/>
            </p:nvSpPr>
            <p:spPr>
              <a:xfrm>
                <a:off x="357907" y="2394050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Dr. Daniel Lee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36" name="Google Shape;336;p16"/>
              <p:cNvSpPr txBox="1"/>
              <p:nvPr/>
            </p:nvSpPr>
            <p:spPr>
              <a:xfrm>
                <a:off x="357907" y="2611466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Position: Senior Scientist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37" name="Google Shape;337;p16"/>
              <p:cNvSpPr txBox="1"/>
              <p:nvPr/>
            </p:nvSpPr>
            <p:spPr>
              <a:xfrm>
                <a:off x="357907" y="2828881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Company: BioTech Solutions Inc., Scienceville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38" name="Google Shape;338;p16"/>
              <p:cNvSpPr txBox="1"/>
              <p:nvPr/>
            </p:nvSpPr>
            <p:spPr>
              <a:xfrm>
                <a:off x="357907" y="3046297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Email: daniel.lee@biotechsolutions.com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339" name="Google Shape;339;p16"/>
              <p:cNvSpPr txBox="1"/>
              <p:nvPr/>
            </p:nvSpPr>
            <p:spPr>
              <a:xfrm>
                <a:off x="357907" y="3263712"/>
                <a:ext cx="252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383838"/>
                    </a:solidFill>
                    <a:latin typeface="EB Garamond"/>
                    <a:ea typeface="EB Garamond"/>
                    <a:cs typeface="EB Garamond"/>
                    <a:sym typeface="EB Garamond"/>
                  </a:rPr>
                  <a:t>Phone: +1 (555) 234-5678</a:t>
                </a:r>
                <a:endParaRPr sz="1100">
                  <a:solidFill>
                    <a:srgbClr val="383838"/>
                  </a:solidFill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