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692000" cx="7560000"/>
  <p:notesSz cx="6858000" cy="9144000"/>
  <p:embeddedFontLst>
    <p:embeddedFont>
      <p:font typeface="EB Garamond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27">
          <p15:clr>
            <a:srgbClr val="747775"/>
          </p15:clr>
        </p15:guide>
        <p15:guide id="2" pos="4483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27"/>
        <p:guide pos="448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EBGaramond-bold.fntdata"/><Relationship Id="rId10" Type="http://schemas.openxmlformats.org/officeDocument/2006/relationships/font" Target="fonts/EBGaramond-regular.fntdata"/><Relationship Id="rId13" Type="http://schemas.openxmlformats.org/officeDocument/2006/relationships/font" Target="fonts/EBGaramond-boldItalic.fntdata"/><Relationship Id="rId12" Type="http://schemas.openxmlformats.org/officeDocument/2006/relationships/font" Target="fonts/EBGaramond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c4674cc1d3_0_118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c4674cc1d3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2c4674cc1d3_0_267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2c4674cc1d3_0_2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2c4674cc1d3_0_388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2c4674cc1d3_0_3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0"/>
            <a:ext cx="7560000" cy="1253775"/>
            <a:chOff x="0" y="0"/>
            <a:chExt cx="7560000" cy="1253775"/>
          </a:xfrm>
        </p:grpSpPr>
        <p:sp>
          <p:nvSpPr>
            <p:cNvPr id="55" name="Google Shape;55;p13"/>
            <p:cNvSpPr/>
            <p:nvPr/>
          </p:nvSpPr>
          <p:spPr>
            <a:xfrm>
              <a:off x="0" y="0"/>
              <a:ext cx="7560000" cy="7200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3"/>
            <p:cNvSpPr txBox="1"/>
            <p:nvPr/>
          </p:nvSpPr>
          <p:spPr>
            <a:xfrm>
              <a:off x="1239000" y="519205"/>
              <a:ext cx="50820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6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XANDER WINCHESTER</a:t>
              </a:r>
              <a:endParaRPr sz="26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  <p:sp>
          <p:nvSpPr>
            <p:cNvPr id="57" name="Google Shape;57;p13"/>
            <p:cNvSpPr txBox="1"/>
            <p:nvPr/>
          </p:nvSpPr>
          <p:spPr>
            <a:xfrm>
              <a:off x="2637775" y="1022775"/>
              <a:ext cx="22845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5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Molecular Biologist</a:t>
              </a:r>
              <a:endParaRPr sz="15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</p:grpSp>
      <p:cxnSp>
        <p:nvCxnSpPr>
          <p:cNvPr id="58" name="Google Shape;58;p13"/>
          <p:cNvCxnSpPr/>
          <p:nvPr/>
        </p:nvCxnSpPr>
        <p:spPr>
          <a:xfrm>
            <a:off x="0" y="1437625"/>
            <a:ext cx="7560600" cy="0"/>
          </a:xfrm>
          <a:prstGeom prst="straightConnector1">
            <a:avLst/>
          </a:prstGeom>
          <a:noFill/>
          <a:ln cap="flat" cmpd="sng" w="19050">
            <a:solidFill>
              <a:srgbClr val="EEEEEE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59" name="Google Shape;59;p13"/>
          <p:cNvGrpSpPr/>
          <p:nvPr/>
        </p:nvGrpSpPr>
        <p:grpSpPr>
          <a:xfrm>
            <a:off x="357893" y="1608243"/>
            <a:ext cx="6969346" cy="141510"/>
            <a:chOff x="357893" y="1608243"/>
            <a:chExt cx="6969346" cy="141510"/>
          </a:xfrm>
        </p:grpSpPr>
        <p:sp>
          <p:nvSpPr>
            <p:cNvPr id="60" name="Google Shape;60;p13"/>
            <p:cNvSpPr txBox="1"/>
            <p:nvPr/>
          </p:nvSpPr>
          <p:spPr>
            <a:xfrm>
              <a:off x="1784491" y="1611153"/>
              <a:ext cx="14931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Email: </a:t>
              </a:r>
              <a:r>
                <a:rPr lang="uk" sz="9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x.winchester@email.com</a:t>
              </a:r>
              <a:endParaRPr sz="9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  <p:sp>
          <p:nvSpPr>
            <p:cNvPr id="61" name="Google Shape;61;p13"/>
            <p:cNvSpPr txBox="1"/>
            <p:nvPr/>
          </p:nvSpPr>
          <p:spPr>
            <a:xfrm>
              <a:off x="357893" y="1608243"/>
              <a:ext cx="1270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Phone:</a:t>
              </a:r>
              <a:r>
                <a:rPr lang="uk" sz="9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 +1 (555) 123-4567</a:t>
              </a:r>
              <a:endParaRPr sz="9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  <p:cxnSp>
          <p:nvCxnSpPr>
            <p:cNvPr id="62" name="Google Shape;62;p13"/>
            <p:cNvCxnSpPr/>
            <p:nvPr/>
          </p:nvCxnSpPr>
          <p:spPr>
            <a:xfrm>
              <a:off x="1661500" y="1622103"/>
              <a:ext cx="0" cy="116700"/>
            </a:xfrm>
            <a:prstGeom prst="straightConnector1">
              <a:avLst/>
            </a:prstGeom>
            <a:noFill/>
            <a:ln cap="flat" cmpd="sng" w="9525">
              <a:solidFill>
                <a:srgbClr val="38383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" name="Google Shape;63;p13"/>
            <p:cNvCxnSpPr/>
            <p:nvPr/>
          </p:nvCxnSpPr>
          <p:spPr>
            <a:xfrm>
              <a:off x="3320850" y="1622103"/>
              <a:ext cx="0" cy="116700"/>
            </a:xfrm>
            <a:prstGeom prst="straightConnector1">
              <a:avLst/>
            </a:prstGeom>
            <a:noFill/>
            <a:ln cap="flat" cmpd="sng" w="9525">
              <a:solidFill>
                <a:srgbClr val="38383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4" name="Google Shape;64;p13"/>
            <p:cNvSpPr txBox="1"/>
            <p:nvPr/>
          </p:nvSpPr>
          <p:spPr>
            <a:xfrm>
              <a:off x="3433404" y="1611150"/>
              <a:ext cx="2064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LinkedIn:</a:t>
              </a:r>
              <a:r>
                <a:rPr lang="uk" sz="9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 linkedin.com/in/xanderwinchester</a:t>
              </a:r>
              <a:endParaRPr sz="9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  <p:cxnSp>
          <p:nvCxnSpPr>
            <p:cNvPr id="65" name="Google Shape;65;p13"/>
            <p:cNvCxnSpPr/>
            <p:nvPr/>
          </p:nvCxnSpPr>
          <p:spPr>
            <a:xfrm>
              <a:off x="5565475" y="1622103"/>
              <a:ext cx="0" cy="116700"/>
            </a:xfrm>
            <a:prstGeom prst="straightConnector1">
              <a:avLst/>
            </a:prstGeom>
            <a:noFill/>
            <a:ln cap="flat" cmpd="sng" w="9525">
              <a:solidFill>
                <a:srgbClr val="38383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6" name="Google Shape;66;p13"/>
            <p:cNvSpPr txBox="1"/>
            <p:nvPr/>
          </p:nvSpPr>
          <p:spPr>
            <a:xfrm>
              <a:off x="5688939" y="1611150"/>
              <a:ext cx="16383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GitHub:</a:t>
              </a:r>
              <a:r>
                <a:rPr lang="uk" sz="9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 github.com/xwinchester</a:t>
              </a:r>
              <a:endParaRPr sz="9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</p:grpSp>
      <p:grpSp>
        <p:nvGrpSpPr>
          <p:cNvPr id="67" name="Google Shape;67;p13"/>
          <p:cNvGrpSpPr/>
          <p:nvPr/>
        </p:nvGrpSpPr>
        <p:grpSpPr>
          <a:xfrm>
            <a:off x="0" y="1927150"/>
            <a:ext cx="7560600" cy="282300"/>
            <a:chOff x="0" y="1927150"/>
            <a:chExt cx="7560600" cy="282300"/>
          </a:xfrm>
        </p:grpSpPr>
        <p:sp>
          <p:nvSpPr>
            <p:cNvPr id="68" name="Google Shape;68;p13"/>
            <p:cNvSpPr/>
            <p:nvPr/>
          </p:nvSpPr>
          <p:spPr>
            <a:xfrm>
              <a:off x="0" y="1927150"/>
              <a:ext cx="7560600" cy="2823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 txBox="1"/>
            <p:nvPr/>
          </p:nvSpPr>
          <p:spPr>
            <a:xfrm>
              <a:off x="3030075" y="1952800"/>
              <a:ext cx="15000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5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PROFILE:</a:t>
              </a:r>
              <a:endParaRPr sz="15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</p:grpSp>
      <p:sp>
        <p:nvSpPr>
          <p:cNvPr id="70" name="Google Shape;70;p13"/>
          <p:cNvSpPr txBox="1"/>
          <p:nvPr/>
        </p:nvSpPr>
        <p:spPr>
          <a:xfrm>
            <a:off x="357931" y="2389750"/>
            <a:ext cx="6842100" cy="8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rPr>
              <a:t>Dedicated and innovative biochemist with a passion for unraveling the intricacies of molecular mechanisms. Possesses extensive experience in protein engineering, molecular biology, and enzymology. Proficient in a wide range of experimental techniques </a:t>
            </a:r>
            <a:endParaRPr sz="1100">
              <a:solidFill>
                <a:srgbClr val="383838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rPr>
              <a:t>and computational methods. Adept at leading interdisciplinary research teams and fostering collaborative environments. Committed to advancing scientific knowledge and translating discoveries into real-world applications.</a:t>
            </a:r>
            <a:endParaRPr sz="1100">
              <a:solidFill>
                <a:srgbClr val="383838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  <p:grpSp>
        <p:nvGrpSpPr>
          <p:cNvPr id="71" name="Google Shape;71;p13"/>
          <p:cNvGrpSpPr/>
          <p:nvPr/>
        </p:nvGrpSpPr>
        <p:grpSpPr>
          <a:xfrm>
            <a:off x="0" y="3505426"/>
            <a:ext cx="7560600" cy="282300"/>
            <a:chOff x="0" y="1927150"/>
            <a:chExt cx="7560600" cy="282300"/>
          </a:xfrm>
        </p:grpSpPr>
        <p:sp>
          <p:nvSpPr>
            <p:cNvPr id="72" name="Google Shape;72;p13"/>
            <p:cNvSpPr/>
            <p:nvPr/>
          </p:nvSpPr>
          <p:spPr>
            <a:xfrm>
              <a:off x="0" y="1927150"/>
              <a:ext cx="7560600" cy="2823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3"/>
            <p:cNvSpPr txBox="1"/>
            <p:nvPr/>
          </p:nvSpPr>
          <p:spPr>
            <a:xfrm>
              <a:off x="3030075" y="1952800"/>
              <a:ext cx="15000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5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EDUCATION:</a:t>
              </a:r>
              <a:endParaRPr sz="15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</p:grpSp>
      <p:grpSp>
        <p:nvGrpSpPr>
          <p:cNvPr id="74" name="Google Shape;74;p13"/>
          <p:cNvGrpSpPr/>
          <p:nvPr/>
        </p:nvGrpSpPr>
        <p:grpSpPr>
          <a:xfrm>
            <a:off x="357931" y="3968026"/>
            <a:ext cx="6842100" cy="612237"/>
            <a:chOff x="357931" y="3968026"/>
            <a:chExt cx="6842100" cy="612237"/>
          </a:xfrm>
        </p:grpSpPr>
        <p:sp>
          <p:nvSpPr>
            <p:cNvPr id="75" name="Google Shape;75;p13"/>
            <p:cNvSpPr txBox="1"/>
            <p:nvPr/>
          </p:nvSpPr>
          <p:spPr>
            <a:xfrm>
              <a:off x="357931" y="3968026"/>
              <a:ext cx="6842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Ph.D. in Biochemistry</a:t>
              </a:r>
              <a:r>
                <a:rPr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, University of Science, Scienceville....................................................................................................</a:t>
              </a:r>
              <a:r>
                <a:rPr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.</a:t>
              </a:r>
              <a:r>
                <a:rPr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...</a:t>
              </a:r>
              <a:r>
                <a:rPr b="1"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2018</a:t>
              </a:r>
              <a:endParaRPr b="1"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  <p:sp>
          <p:nvSpPr>
            <p:cNvPr id="76" name="Google Shape;76;p13"/>
            <p:cNvSpPr txBox="1"/>
            <p:nvPr/>
          </p:nvSpPr>
          <p:spPr>
            <a:xfrm>
              <a:off x="357931" y="4189538"/>
              <a:ext cx="6842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M.Sc. in Molecular Biology, </a:t>
              </a:r>
              <a:r>
                <a:rPr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University of Science, Scienceville, ..............................................................................................</a:t>
              </a:r>
              <a:r>
                <a:rPr b="1"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2017</a:t>
              </a:r>
              <a:endParaRPr b="1"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  <p:sp>
          <p:nvSpPr>
            <p:cNvPr id="77" name="Google Shape;77;p13"/>
            <p:cNvSpPr txBox="1"/>
            <p:nvPr/>
          </p:nvSpPr>
          <p:spPr>
            <a:xfrm>
              <a:off x="357931" y="4411063"/>
              <a:ext cx="6842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B.Sc. in Biotechnology, </a:t>
              </a:r>
              <a:r>
                <a:rPr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University of Science, Scienceville, ......................................................................................................</a:t>
              </a:r>
              <a:r>
                <a:rPr b="1"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2013</a:t>
              </a:r>
              <a:endParaRPr b="1"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</p:grpSp>
      <p:grpSp>
        <p:nvGrpSpPr>
          <p:cNvPr id="78" name="Google Shape;78;p13"/>
          <p:cNvGrpSpPr/>
          <p:nvPr/>
        </p:nvGrpSpPr>
        <p:grpSpPr>
          <a:xfrm>
            <a:off x="0" y="4834501"/>
            <a:ext cx="7560600" cy="282300"/>
            <a:chOff x="0" y="1927150"/>
            <a:chExt cx="7560600" cy="282300"/>
          </a:xfrm>
        </p:grpSpPr>
        <p:sp>
          <p:nvSpPr>
            <p:cNvPr id="79" name="Google Shape;79;p13"/>
            <p:cNvSpPr/>
            <p:nvPr/>
          </p:nvSpPr>
          <p:spPr>
            <a:xfrm>
              <a:off x="0" y="1927150"/>
              <a:ext cx="7560600" cy="2823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3"/>
            <p:cNvSpPr txBox="1"/>
            <p:nvPr/>
          </p:nvSpPr>
          <p:spPr>
            <a:xfrm>
              <a:off x="3030075" y="1952800"/>
              <a:ext cx="15000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5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PUBLICATIONS:</a:t>
              </a:r>
              <a:endParaRPr sz="15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</p:grpSp>
      <p:grpSp>
        <p:nvGrpSpPr>
          <p:cNvPr id="81" name="Google Shape;81;p13"/>
          <p:cNvGrpSpPr/>
          <p:nvPr/>
        </p:nvGrpSpPr>
        <p:grpSpPr>
          <a:xfrm>
            <a:off x="554442" y="5308176"/>
            <a:ext cx="6645434" cy="389400"/>
            <a:chOff x="554442" y="5308176"/>
            <a:chExt cx="6645434" cy="389400"/>
          </a:xfrm>
        </p:grpSpPr>
        <p:sp>
          <p:nvSpPr>
            <p:cNvPr id="82" name="Google Shape;82;p13"/>
            <p:cNvSpPr txBox="1"/>
            <p:nvPr/>
          </p:nvSpPr>
          <p:spPr>
            <a:xfrm>
              <a:off x="670075" y="5308176"/>
              <a:ext cx="6529800" cy="38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Winchester, X., Smith, J., &amp; Jones, R. (Year). "Engineering Novel Enzymes for Industrial Applications." Journal of Biochemistry, 25(3), 123-135.</a:t>
              </a:r>
              <a:endParaRPr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  <p:sp>
          <p:nvSpPr>
            <p:cNvPr id="83" name="Google Shape;83;p13"/>
            <p:cNvSpPr txBox="1"/>
            <p:nvPr/>
          </p:nvSpPr>
          <p:spPr>
            <a:xfrm>
              <a:off x="554442" y="5314368"/>
              <a:ext cx="1197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•</a:t>
              </a:r>
              <a:endParaRPr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</p:grpSp>
      <p:grpSp>
        <p:nvGrpSpPr>
          <p:cNvPr id="84" name="Google Shape;84;p13"/>
          <p:cNvGrpSpPr/>
          <p:nvPr/>
        </p:nvGrpSpPr>
        <p:grpSpPr>
          <a:xfrm>
            <a:off x="554442" y="5743223"/>
            <a:ext cx="6645434" cy="389400"/>
            <a:chOff x="554442" y="5308176"/>
            <a:chExt cx="6645434" cy="389400"/>
          </a:xfrm>
        </p:grpSpPr>
        <p:sp>
          <p:nvSpPr>
            <p:cNvPr id="85" name="Google Shape;85;p13"/>
            <p:cNvSpPr txBox="1"/>
            <p:nvPr/>
          </p:nvSpPr>
          <p:spPr>
            <a:xfrm>
              <a:off x="670075" y="5308176"/>
              <a:ext cx="6529800" cy="38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Jones, R., Winchester, X., &amp; Williams, S. (Year). "Understanding Protein Dynamics: Insights from Molecular </a:t>
              </a:r>
              <a:endParaRPr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Simulations." Biophysical Journal, 40(2), 67-78.</a:t>
              </a:r>
              <a:endParaRPr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554442" y="5314368"/>
              <a:ext cx="1197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•</a:t>
              </a:r>
              <a:endParaRPr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</p:grpSp>
      <p:grpSp>
        <p:nvGrpSpPr>
          <p:cNvPr id="87" name="Google Shape;87;p13"/>
          <p:cNvGrpSpPr/>
          <p:nvPr/>
        </p:nvGrpSpPr>
        <p:grpSpPr>
          <a:xfrm>
            <a:off x="554442" y="6178270"/>
            <a:ext cx="6645434" cy="389400"/>
            <a:chOff x="554442" y="5308176"/>
            <a:chExt cx="6645434" cy="389400"/>
          </a:xfrm>
        </p:grpSpPr>
        <p:sp>
          <p:nvSpPr>
            <p:cNvPr id="88" name="Google Shape;88;p13"/>
            <p:cNvSpPr txBox="1"/>
            <p:nvPr/>
          </p:nvSpPr>
          <p:spPr>
            <a:xfrm>
              <a:off x="670075" y="5308176"/>
              <a:ext cx="6529800" cy="38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Winchester, X., Brown, A., &amp; Davis, C. (Year). "Exploring Protein-Protein Interactions in Signal Transduction Pathways." Journal of Molecular Biology, 15(4), 210-225.</a:t>
              </a:r>
              <a:endParaRPr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  <p:sp>
          <p:nvSpPr>
            <p:cNvPr id="89" name="Google Shape;89;p13"/>
            <p:cNvSpPr txBox="1"/>
            <p:nvPr/>
          </p:nvSpPr>
          <p:spPr>
            <a:xfrm>
              <a:off x="554442" y="5314368"/>
              <a:ext cx="1197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•</a:t>
              </a:r>
              <a:endParaRPr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</p:grpSp>
      <p:grpSp>
        <p:nvGrpSpPr>
          <p:cNvPr id="90" name="Google Shape;90;p13"/>
          <p:cNvGrpSpPr/>
          <p:nvPr/>
        </p:nvGrpSpPr>
        <p:grpSpPr>
          <a:xfrm>
            <a:off x="0" y="6798551"/>
            <a:ext cx="7560600" cy="282300"/>
            <a:chOff x="0" y="1927150"/>
            <a:chExt cx="7560600" cy="282300"/>
          </a:xfrm>
        </p:grpSpPr>
        <p:sp>
          <p:nvSpPr>
            <p:cNvPr id="91" name="Google Shape;91;p13"/>
            <p:cNvSpPr/>
            <p:nvPr/>
          </p:nvSpPr>
          <p:spPr>
            <a:xfrm>
              <a:off x="0" y="1927150"/>
              <a:ext cx="7560600" cy="2823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13"/>
            <p:cNvSpPr txBox="1"/>
            <p:nvPr/>
          </p:nvSpPr>
          <p:spPr>
            <a:xfrm flipH="1">
              <a:off x="2629950" y="1952799"/>
              <a:ext cx="23004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5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HONORS AND AWARDS:</a:t>
              </a:r>
              <a:endParaRPr sz="15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</p:grpSp>
      <p:grpSp>
        <p:nvGrpSpPr>
          <p:cNvPr id="93" name="Google Shape;93;p13"/>
          <p:cNvGrpSpPr/>
          <p:nvPr/>
        </p:nvGrpSpPr>
        <p:grpSpPr>
          <a:xfrm>
            <a:off x="554442" y="7272226"/>
            <a:ext cx="6645434" cy="175393"/>
            <a:chOff x="554442" y="5308176"/>
            <a:chExt cx="6645434" cy="175393"/>
          </a:xfrm>
        </p:grpSpPr>
        <p:sp>
          <p:nvSpPr>
            <p:cNvPr id="94" name="Google Shape;94;p13"/>
            <p:cNvSpPr txBox="1"/>
            <p:nvPr/>
          </p:nvSpPr>
          <p:spPr>
            <a:xfrm>
              <a:off x="670075" y="5308176"/>
              <a:ext cx="65298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Outstanding Research Award, Institute of Biochemistry, Scienceville, .............................................................................</a:t>
              </a:r>
              <a:r>
                <a:rPr b="1"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2020</a:t>
              </a:r>
              <a:endParaRPr b="1"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554442" y="5314368"/>
              <a:ext cx="1197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•</a:t>
              </a:r>
              <a:endParaRPr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</p:grpSp>
      <p:grpSp>
        <p:nvGrpSpPr>
          <p:cNvPr id="96" name="Google Shape;96;p13"/>
          <p:cNvGrpSpPr/>
          <p:nvPr/>
        </p:nvGrpSpPr>
        <p:grpSpPr>
          <a:xfrm>
            <a:off x="554442" y="7491639"/>
            <a:ext cx="6645434" cy="175393"/>
            <a:chOff x="554442" y="5308176"/>
            <a:chExt cx="6645434" cy="175393"/>
          </a:xfrm>
        </p:grpSpPr>
        <p:sp>
          <p:nvSpPr>
            <p:cNvPr id="97" name="Google Shape;97;p13"/>
            <p:cNvSpPr txBox="1"/>
            <p:nvPr/>
          </p:nvSpPr>
          <p:spPr>
            <a:xfrm>
              <a:off x="670075" y="5308176"/>
              <a:ext cx="65298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Best Poster Presentation, International Conference on Molecular Biology, ......................................................................</a:t>
              </a:r>
              <a:r>
                <a:rPr b="1"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2017</a:t>
              </a:r>
              <a:endParaRPr b="1"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554442" y="5314368"/>
              <a:ext cx="1197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•</a:t>
              </a:r>
              <a:endParaRPr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</p:grpSp>
      <p:grpSp>
        <p:nvGrpSpPr>
          <p:cNvPr id="99" name="Google Shape;99;p13"/>
          <p:cNvGrpSpPr/>
          <p:nvPr/>
        </p:nvGrpSpPr>
        <p:grpSpPr>
          <a:xfrm>
            <a:off x="0" y="7911223"/>
            <a:ext cx="7560600" cy="282300"/>
            <a:chOff x="0" y="1927150"/>
            <a:chExt cx="7560600" cy="282300"/>
          </a:xfrm>
        </p:grpSpPr>
        <p:sp>
          <p:nvSpPr>
            <p:cNvPr id="100" name="Google Shape;100;p13"/>
            <p:cNvSpPr/>
            <p:nvPr/>
          </p:nvSpPr>
          <p:spPr>
            <a:xfrm>
              <a:off x="0" y="1927150"/>
              <a:ext cx="7560600" cy="2823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3"/>
            <p:cNvSpPr txBox="1"/>
            <p:nvPr/>
          </p:nvSpPr>
          <p:spPr>
            <a:xfrm flipH="1">
              <a:off x="2629950" y="1952799"/>
              <a:ext cx="23004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5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RESEARCH EXPERIENCE:</a:t>
              </a:r>
              <a:endParaRPr sz="15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</p:grpSp>
      <p:grpSp>
        <p:nvGrpSpPr>
          <p:cNvPr id="102" name="Google Shape;102;p13"/>
          <p:cNvGrpSpPr/>
          <p:nvPr/>
        </p:nvGrpSpPr>
        <p:grpSpPr>
          <a:xfrm>
            <a:off x="360000" y="8384900"/>
            <a:ext cx="6839875" cy="828060"/>
            <a:chOff x="360000" y="8384900"/>
            <a:chExt cx="6839875" cy="828060"/>
          </a:xfrm>
        </p:grpSpPr>
        <p:sp>
          <p:nvSpPr>
            <p:cNvPr id="103" name="Google Shape;103;p13"/>
            <p:cNvSpPr txBox="1"/>
            <p:nvPr/>
          </p:nvSpPr>
          <p:spPr>
            <a:xfrm>
              <a:off x="360000" y="8384900"/>
              <a:ext cx="68397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Postdoctoral Researcher,</a:t>
              </a:r>
              <a:r>
                <a:rPr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 Institute of Biochemistry, Scienceville,..............................................................................</a:t>
              </a:r>
              <a:r>
                <a:rPr b="1"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2017-Present</a:t>
              </a:r>
              <a:endParaRPr b="1"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  <p:grpSp>
          <p:nvGrpSpPr>
            <p:cNvPr id="104" name="Google Shape;104;p13"/>
            <p:cNvGrpSpPr/>
            <p:nvPr/>
          </p:nvGrpSpPr>
          <p:grpSpPr>
            <a:xfrm>
              <a:off x="554442" y="8604310"/>
              <a:ext cx="6645434" cy="175393"/>
              <a:chOff x="554442" y="5308176"/>
              <a:chExt cx="6645434" cy="175393"/>
            </a:xfrm>
          </p:grpSpPr>
          <p:sp>
            <p:nvSpPr>
              <p:cNvPr id="105" name="Google Shape;105;p13"/>
              <p:cNvSpPr txBox="1"/>
              <p:nvPr/>
            </p:nvSpPr>
            <p:spPr>
              <a:xfrm>
                <a:off x="670075" y="5308176"/>
                <a:ext cx="6529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Mentored undergraduate students in laboratory techniques and experimental design.</a:t>
                </a:r>
                <a:endParaRPr b="1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106" name="Google Shape;106;p13"/>
              <p:cNvSpPr txBox="1"/>
              <p:nvPr/>
            </p:nvSpPr>
            <p:spPr>
              <a:xfrm>
                <a:off x="554442" y="5314368"/>
                <a:ext cx="1197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•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  <p:grpSp>
          <p:nvGrpSpPr>
            <p:cNvPr id="107" name="Google Shape;107;p13"/>
            <p:cNvGrpSpPr/>
            <p:nvPr/>
          </p:nvGrpSpPr>
          <p:grpSpPr>
            <a:xfrm>
              <a:off x="554442" y="8820796"/>
              <a:ext cx="6645434" cy="175393"/>
              <a:chOff x="554442" y="5308176"/>
              <a:chExt cx="6645434" cy="175393"/>
            </a:xfrm>
          </p:grpSpPr>
          <p:sp>
            <p:nvSpPr>
              <p:cNvPr id="108" name="Google Shape;108;p13"/>
              <p:cNvSpPr txBox="1"/>
              <p:nvPr/>
            </p:nvSpPr>
            <p:spPr>
              <a:xfrm>
                <a:off x="670075" y="5308176"/>
                <a:ext cx="6529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Supervising graduate and undergraduate students in laboratory techniques.</a:t>
                </a:r>
                <a:endParaRPr b="1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109" name="Google Shape;109;p13"/>
              <p:cNvSpPr txBox="1"/>
              <p:nvPr/>
            </p:nvSpPr>
            <p:spPr>
              <a:xfrm>
                <a:off x="554442" y="5314368"/>
                <a:ext cx="1197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•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  <p:grpSp>
          <p:nvGrpSpPr>
            <p:cNvPr id="110" name="Google Shape;110;p13"/>
            <p:cNvGrpSpPr/>
            <p:nvPr/>
          </p:nvGrpSpPr>
          <p:grpSpPr>
            <a:xfrm>
              <a:off x="554442" y="9037568"/>
              <a:ext cx="6645434" cy="175393"/>
              <a:chOff x="554442" y="5308176"/>
              <a:chExt cx="6645434" cy="175393"/>
            </a:xfrm>
          </p:grpSpPr>
          <p:sp>
            <p:nvSpPr>
              <p:cNvPr id="111" name="Google Shape;111;p13"/>
              <p:cNvSpPr txBox="1"/>
              <p:nvPr/>
            </p:nvSpPr>
            <p:spPr>
              <a:xfrm>
                <a:off x="670075" y="5308176"/>
                <a:ext cx="6529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Collaborating with interdisciplinary teams to develop novel therapeutic targets.</a:t>
                </a:r>
                <a:endParaRPr b="1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112" name="Google Shape;112;p13"/>
              <p:cNvSpPr txBox="1"/>
              <p:nvPr/>
            </p:nvSpPr>
            <p:spPr>
              <a:xfrm>
                <a:off x="554442" y="5314368"/>
                <a:ext cx="1197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•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</p:grpSp>
      <p:grpSp>
        <p:nvGrpSpPr>
          <p:cNvPr id="113" name="Google Shape;113;p13"/>
          <p:cNvGrpSpPr/>
          <p:nvPr/>
        </p:nvGrpSpPr>
        <p:grpSpPr>
          <a:xfrm>
            <a:off x="360000" y="9461100"/>
            <a:ext cx="6839875" cy="828060"/>
            <a:chOff x="360000" y="8384900"/>
            <a:chExt cx="6839875" cy="828060"/>
          </a:xfrm>
        </p:grpSpPr>
        <p:sp>
          <p:nvSpPr>
            <p:cNvPr id="114" name="Google Shape;114;p13"/>
            <p:cNvSpPr txBox="1"/>
            <p:nvPr/>
          </p:nvSpPr>
          <p:spPr>
            <a:xfrm>
              <a:off x="360000" y="8384900"/>
              <a:ext cx="68397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Graduate Research Assistant, </a:t>
              </a:r>
              <a:r>
                <a:rPr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Department of Molecular Biology, University of Science, Scienceville,.......................</a:t>
              </a:r>
              <a:r>
                <a:rPr b="1"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2014-2017</a:t>
              </a:r>
              <a:endParaRPr b="1"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  <p:grpSp>
          <p:nvGrpSpPr>
            <p:cNvPr id="115" name="Google Shape;115;p13"/>
            <p:cNvGrpSpPr/>
            <p:nvPr/>
          </p:nvGrpSpPr>
          <p:grpSpPr>
            <a:xfrm>
              <a:off x="554442" y="8604310"/>
              <a:ext cx="6645434" cy="175393"/>
              <a:chOff x="554442" y="5308176"/>
              <a:chExt cx="6645434" cy="175393"/>
            </a:xfrm>
          </p:grpSpPr>
          <p:sp>
            <p:nvSpPr>
              <p:cNvPr id="116" name="Google Shape;116;p13"/>
              <p:cNvSpPr txBox="1"/>
              <p:nvPr/>
            </p:nvSpPr>
            <p:spPr>
              <a:xfrm>
                <a:off x="670075" y="5308176"/>
                <a:ext cx="6529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Investigated the catalytic mechanisms of enzymes using kinetic analyzes and computer modeling.</a:t>
                </a:r>
                <a:endParaRPr b="1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117" name="Google Shape;117;p13"/>
              <p:cNvSpPr txBox="1"/>
              <p:nvPr/>
            </p:nvSpPr>
            <p:spPr>
              <a:xfrm>
                <a:off x="554442" y="5314368"/>
                <a:ext cx="1197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•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  <p:grpSp>
          <p:nvGrpSpPr>
            <p:cNvPr id="118" name="Google Shape;118;p13"/>
            <p:cNvGrpSpPr/>
            <p:nvPr/>
          </p:nvGrpSpPr>
          <p:grpSpPr>
            <a:xfrm>
              <a:off x="554442" y="8820796"/>
              <a:ext cx="6645434" cy="175393"/>
              <a:chOff x="554442" y="5308176"/>
              <a:chExt cx="6645434" cy="175393"/>
            </a:xfrm>
          </p:grpSpPr>
          <p:sp>
            <p:nvSpPr>
              <p:cNvPr id="119" name="Google Shape;119;p13"/>
              <p:cNvSpPr txBox="1"/>
              <p:nvPr/>
            </p:nvSpPr>
            <p:spPr>
              <a:xfrm>
                <a:off x="670075" y="5308176"/>
                <a:ext cx="6529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Published findings in peer-reviewed journals and presented at international conferences.</a:t>
                </a:r>
                <a:endParaRPr b="1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120" name="Google Shape;120;p13"/>
              <p:cNvSpPr txBox="1"/>
              <p:nvPr/>
            </p:nvSpPr>
            <p:spPr>
              <a:xfrm>
                <a:off x="554442" y="5314368"/>
                <a:ext cx="1197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•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  <p:grpSp>
          <p:nvGrpSpPr>
            <p:cNvPr id="121" name="Google Shape;121;p13"/>
            <p:cNvGrpSpPr/>
            <p:nvPr/>
          </p:nvGrpSpPr>
          <p:grpSpPr>
            <a:xfrm>
              <a:off x="554442" y="9037568"/>
              <a:ext cx="6645434" cy="175393"/>
              <a:chOff x="554442" y="5308176"/>
              <a:chExt cx="6645434" cy="175393"/>
            </a:xfrm>
          </p:grpSpPr>
          <p:sp>
            <p:nvSpPr>
              <p:cNvPr id="122" name="Google Shape;122;p13"/>
              <p:cNvSpPr txBox="1"/>
              <p:nvPr/>
            </p:nvSpPr>
            <p:spPr>
              <a:xfrm>
                <a:off x="670075" y="5308176"/>
                <a:ext cx="6529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Mentored undergraduate students in laboratory techniques and experimental design.</a:t>
                </a:r>
                <a:endParaRPr b="1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123" name="Google Shape;123;p13"/>
              <p:cNvSpPr txBox="1"/>
              <p:nvPr/>
            </p:nvSpPr>
            <p:spPr>
              <a:xfrm>
                <a:off x="554442" y="5314368"/>
                <a:ext cx="1197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•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14"/>
          <p:cNvGrpSpPr/>
          <p:nvPr/>
        </p:nvGrpSpPr>
        <p:grpSpPr>
          <a:xfrm>
            <a:off x="0" y="0"/>
            <a:ext cx="7560000" cy="1253775"/>
            <a:chOff x="0" y="0"/>
            <a:chExt cx="7560000" cy="1253775"/>
          </a:xfrm>
        </p:grpSpPr>
        <p:sp>
          <p:nvSpPr>
            <p:cNvPr id="129" name="Google Shape;129;p14"/>
            <p:cNvSpPr/>
            <p:nvPr/>
          </p:nvSpPr>
          <p:spPr>
            <a:xfrm>
              <a:off x="0" y="0"/>
              <a:ext cx="7560000" cy="7200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14"/>
            <p:cNvSpPr txBox="1"/>
            <p:nvPr/>
          </p:nvSpPr>
          <p:spPr>
            <a:xfrm>
              <a:off x="1239000" y="519205"/>
              <a:ext cx="50820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6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XANDER WINCHESTER</a:t>
              </a:r>
              <a:endParaRPr sz="26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  <p:sp>
          <p:nvSpPr>
            <p:cNvPr id="131" name="Google Shape;131;p14"/>
            <p:cNvSpPr txBox="1"/>
            <p:nvPr/>
          </p:nvSpPr>
          <p:spPr>
            <a:xfrm>
              <a:off x="2637775" y="1022775"/>
              <a:ext cx="22845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5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M</a:t>
              </a:r>
              <a:r>
                <a:rPr lang="uk" sz="15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olecular Biologist</a:t>
              </a:r>
              <a:endParaRPr sz="15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</p:grpSp>
      <p:cxnSp>
        <p:nvCxnSpPr>
          <p:cNvPr id="132" name="Google Shape;132;p14"/>
          <p:cNvCxnSpPr/>
          <p:nvPr/>
        </p:nvCxnSpPr>
        <p:spPr>
          <a:xfrm>
            <a:off x="0" y="1437625"/>
            <a:ext cx="7560600" cy="0"/>
          </a:xfrm>
          <a:prstGeom prst="straightConnector1">
            <a:avLst/>
          </a:prstGeom>
          <a:noFill/>
          <a:ln cap="flat" cmpd="sng" w="19050">
            <a:solidFill>
              <a:srgbClr val="EEEEEE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33" name="Google Shape;133;p14"/>
          <p:cNvGrpSpPr/>
          <p:nvPr/>
        </p:nvGrpSpPr>
        <p:grpSpPr>
          <a:xfrm>
            <a:off x="357893" y="1608243"/>
            <a:ext cx="6969346" cy="141510"/>
            <a:chOff x="357893" y="1608243"/>
            <a:chExt cx="6969346" cy="141510"/>
          </a:xfrm>
        </p:grpSpPr>
        <p:sp>
          <p:nvSpPr>
            <p:cNvPr id="134" name="Google Shape;134;p14"/>
            <p:cNvSpPr txBox="1"/>
            <p:nvPr/>
          </p:nvSpPr>
          <p:spPr>
            <a:xfrm>
              <a:off x="1784491" y="1611153"/>
              <a:ext cx="14931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Email: </a:t>
              </a:r>
              <a:r>
                <a:rPr lang="uk" sz="9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x.winchester@email.com</a:t>
              </a:r>
              <a:endParaRPr sz="9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  <p:sp>
          <p:nvSpPr>
            <p:cNvPr id="135" name="Google Shape;135;p14"/>
            <p:cNvSpPr txBox="1"/>
            <p:nvPr/>
          </p:nvSpPr>
          <p:spPr>
            <a:xfrm>
              <a:off x="357893" y="1608243"/>
              <a:ext cx="1270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Phone:</a:t>
              </a:r>
              <a:r>
                <a:rPr lang="uk" sz="9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 +1 (555) 123-4567</a:t>
              </a:r>
              <a:endParaRPr sz="9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  <p:cxnSp>
          <p:nvCxnSpPr>
            <p:cNvPr id="136" name="Google Shape;136;p14"/>
            <p:cNvCxnSpPr/>
            <p:nvPr/>
          </p:nvCxnSpPr>
          <p:spPr>
            <a:xfrm>
              <a:off x="1661500" y="1622103"/>
              <a:ext cx="0" cy="116700"/>
            </a:xfrm>
            <a:prstGeom prst="straightConnector1">
              <a:avLst/>
            </a:prstGeom>
            <a:noFill/>
            <a:ln cap="flat" cmpd="sng" w="9525">
              <a:solidFill>
                <a:srgbClr val="38383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7" name="Google Shape;137;p14"/>
            <p:cNvCxnSpPr/>
            <p:nvPr/>
          </p:nvCxnSpPr>
          <p:spPr>
            <a:xfrm>
              <a:off x="3320850" y="1622103"/>
              <a:ext cx="0" cy="116700"/>
            </a:xfrm>
            <a:prstGeom prst="straightConnector1">
              <a:avLst/>
            </a:prstGeom>
            <a:noFill/>
            <a:ln cap="flat" cmpd="sng" w="9525">
              <a:solidFill>
                <a:srgbClr val="38383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38" name="Google Shape;138;p14"/>
            <p:cNvSpPr txBox="1"/>
            <p:nvPr/>
          </p:nvSpPr>
          <p:spPr>
            <a:xfrm>
              <a:off x="3433404" y="1611150"/>
              <a:ext cx="2064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LinkedIn:</a:t>
              </a:r>
              <a:r>
                <a:rPr lang="uk" sz="9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 linkedin.com/in/xanderwinchester</a:t>
              </a:r>
              <a:endParaRPr sz="9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  <p:cxnSp>
          <p:nvCxnSpPr>
            <p:cNvPr id="139" name="Google Shape;139;p14"/>
            <p:cNvCxnSpPr/>
            <p:nvPr/>
          </p:nvCxnSpPr>
          <p:spPr>
            <a:xfrm>
              <a:off x="5565475" y="1622103"/>
              <a:ext cx="0" cy="116700"/>
            </a:xfrm>
            <a:prstGeom prst="straightConnector1">
              <a:avLst/>
            </a:prstGeom>
            <a:noFill/>
            <a:ln cap="flat" cmpd="sng" w="9525">
              <a:solidFill>
                <a:srgbClr val="38383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40" name="Google Shape;140;p14"/>
            <p:cNvSpPr txBox="1"/>
            <p:nvPr/>
          </p:nvSpPr>
          <p:spPr>
            <a:xfrm>
              <a:off x="5688939" y="1611150"/>
              <a:ext cx="16383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GitHub:</a:t>
              </a:r>
              <a:r>
                <a:rPr lang="uk" sz="9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 github.com/xwinchester</a:t>
              </a:r>
              <a:endParaRPr sz="9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</p:grpSp>
      <p:grpSp>
        <p:nvGrpSpPr>
          <p:cNvPr id="141" name="Google Shape;141;p14"/>
          <p:cNvGrpSpPr/>
          <p:nvPr/>
        </p:nvGrpSpPr>
        <p:grpSpPr>
          <a:xfrm>
            <a:off x="0" y="1927150"/>
            <a:ext cx="7560600" cy="282300"/>
            <a:chOff x="0" y="1927150"/>
            <a:chExt cx="7560600" cy="282300"/>
          </a:xfrm>
        </p:grpSpPr>
        <p:sp>
          <p:nvSpPr>
            <p:cNvPr id="142" name="Google Shape;142;p14"/>
            <p:cNvSpPr/>
            <p:nvPr/>
          </p:nvSpPr>
          <p:spPr>
            <a:xfrm>
              <a:off x="0" y="1927150"/>
              <a:ext cx="7560600" cy="2823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14"/>
            <p:cNvSpPr txBox="1"/>
            <p:nvPr/>
          </p:nvSpPr>
          <p:spPr>
            <a:xfrm>
              <a:off x="3030075" y="1952800"/>
              <a:ext cx="15000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5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PROFILE:</a:t>
              </a:r>
              <a:endParaRPr sz="15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</p:grpSp>
      <p:sp>
        <p:nvSpPr>
          <p:cNvPr id="144" name="Google Shape;144;p14"/>
          <p:cNvSpPr txBox="1"/>
          <p:nvPr/>
        </p:nvSpPr>
        <p:spPr>
          <a:xfrm>
            <a:off x="357931" y="2389750"/>
            <a:ext cx="6842100" cy="8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rPr>
              <a:t>Dedicated and innovative biochemist with a passion for unraveling the intricacies of molecular mechanisms. Possesses extensive experience in protein engineering, molecular biology, and enzymology. Proficient in a wide range of experimental techniques </a:t>
            </a:r>
            <a:endParaRPr sz="1100">
              <a:solidFill>
                <a:srgbClr val="383838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rPr>
              <a:t>and computational methods. Adept at leading interdisciplinary research teams and fostering collaborative environments. Committed to advancing scientific knowledge and translating discoveries into real-world applications.</a:t>
            </a:r>
            <a:endParaRPr sz="1100">
              <a:solidFill>
                <a:srgbClr val="383838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  <p:grpSp>
        <p:nvGrpSpPr>
          <p:cNvPr id="145" name="Google Shape;145;p14"/>
          <p:cNvGrpSpPr/>
          <p:nvPr/>
        </p:nvGrpSpPr>
        <p:grpSpPr>
          <a:xfrm>
            <a:off x="0" y="3496423"/>
            <a:ext cx="7560600" cy="282300"/>
            <a:chOff x="0" y="1927150"/>
            <a:chExt cx="7560600" cy="282300"/>
          </a:xfrm>
        </p:grpSpPr>
        <p:sp>
          <p:nvSpPr>
            <p:cNvPr id="146" name="Google Shape;146;p14"/>
            <p:cNvSpPr/>
            <p:nvPr/>
          </p:nvSpPr>
          <p:spPr>
            <a:xfrm>
              <a:off x="0" y="1927150"/>
              <a:ext cx="7560600" cy="2823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14"/>
            <p:cNvSpPr txBox="1"/>
            <p:nvPr/>
          </p:nvSpPr>
          <p:spPr>
            <a:xfrm flipH="1">
              <a:off x="2289000" y="1952802"/>
              <a:ext cx="29823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5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RESEARCH EXPERIENCE:</a:t>
              </a:r>
              <a:endParaRPr sz="15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</p:grpSp>
      <p:grpSp>
        <p:nvGrpSpPr>
          <p:cNvPr id="148" name="Google Shape;148;p14"/>
          <p:cNvGrpSpPr/>
          <p:nvPr/>
        </p:nvGrpSpPr>
        <p:grpSpPr>
          <a:xfrm>
            <a:off x="360000" y="3970100"/>
            <a:ext cx="6839875" cy="828060"/>
            <a:chOff x="360000" y="8384900"/>
            <a:chExt cx="6839875" cy="828060"/>
          </a:xfrm>
        </p:grpSpPr>
        <p:sp>
          <p:nvSpPr>
            <p:cNvPr id="149" name="Google Shape;149;p14"/>
            <p:cNvSpPr txBox="1"/>
            <p:nvPr/>
          </p:nvSpPr>
          <p:spPr>
            <a:xfrm>
              <a:off x="360000" y="8384900"/>
              <a:ext cx="68397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Senior Scientist, </a:t>
              </a:r>
              <a:r>
                <a:rPr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Biotech Innovations Ltd., Scienceville, ................................................................................................</a:t>
              </a:r>
              <a:r>
                <a:rPr b="1"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2018-2022</a:t>
              </a:r>
              <a:endParaRPr b="1"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  <p:grpSp>
          <p:nvGrpSpPr>
            <p:cNvPr id="150" name="Google Shape;150;p14"/>
            <p:cNvGrpSpPr/>
            <p:nvPr/>
          </p:nvGrpSpPr>
          <p:grpSpPr>
            <a:xfrm>
              <a:off x="554442" y="8604310"/>
              <a:ext cx="6645434" cy="175393"/>
              <a:chOff x="554442" y="5308176"/>
              <a:chExt cx="6645434" cy="175393"/>
            </a:xfrm>
          </p:grpSpPr>
          <p:sp>
            <p:nvSpPr>
              <p:cNvPr id="151" name="Google Shape;151;p14"/>
              <p:cNvSpPr txBox="1"/>
              <p:nvPr/>
            </p:nvSpPr>
            <p:spPr>
              <a:xfrm>
                <a:off x="670075" y="5308176"/>
                <a:ext cx="6529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Led a team of researchers in the development of novel biotechnological solutions for industrial applications.</a:t>
                </a:r>
                <a:endParaRPr b="1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152" name="Google Shape;152;p14"/>
              <p:cNvSpPr txBox="1"/>
              <p:nvPr/>
            </p:nvSpPr>
            <p:spPr>
              <a:xfrm>
                <a:off x="554442" y="5314368"/>
                <a:ext cx="1197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•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  <p:grpSp>
          <p:nvGrpSpPr>
            <p:cNvPr id="153" name="Google Shape;153;p14"/>
            <p:cNvGrpSpPr/>
            <p:nvPr/>
          </p:nvGrpSpPr>
          <p:grpSpPr>
            <a:xfrm>
              <a:off x="554442" y="8820796"/>
              <a:ext cx="6645434" cy="175393"/>
              <a:chOff x="554442" y="5308176"/>
              <a:chExt cx="6645434" cy="175393"/>
            </a:xfrm>
          </p:grpSpPr>
          <p:sp>
            <p:nvSpPr>
              <p:cNvPr id="154" name="Google Shape;154;p14"/>
              <p:cNvSpPr txBox="1"/>
              <p:nvPr/>
            </p:nvSpPr>
            <p:spPr>
              <a:xfrm>
                <a:off x="670075" y="5308176"/>
                <a:ext cx="6529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Designed and executed experiments to optimize enzyme performance and stability for use in biocatalysis.</a:t>
                </a:r>
                <a:endParaRPr b="1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155" name="Google Shape;155;p14"/>
              <p:cNvSpPr txBox="1"/>
              <p:nvPr/>
            </p:nvSpPr>
            <p:spPr>
              <a:xfrm>
                <a:off x="554442" y="5314368"/>
                <a:ext cx="1197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•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  <p:grpSp>
          <p:nvGrpSpPr>
            <p:cNvPr id="156" name="Google Shape;156;p14"/>
            <p:cNvGrpSpPr/>
            <p:nvPr/>
          </p:nvGrpSpPr>
          <p:grpSpPr>
            <a:xfrm>
              <a:off x="554442" y="9037568"/>
              <a:ext cx="6645434" cy="175393"/>
              <a:chOff x="554442" y="5308176"/>
              <a:chExt cx="6645434" cy="175393"/>
            </a:xfrm>
          </p:grpSpPr>
          <p:sp>
            <p:nvSpPr>
              <p:cNvPr id="157" name="Google Shape;157;p14"/>
              <p:cNvSpPr txBox="1"/>
              <p:nvPr/>
            </p:nvSpPr>
            <p:spPr>
              <a:xfrm>
                <a:off x="670075" y="5308176"/>
                <a:ext cx="6529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Collaborated with engineering and marketing teams to bring products from concept to market.</a:t>
                </a:r>
                <a:endParaRPr b="1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158" name="Google Shape;158;p14"/>
              <p:cNvSpPr txBox="1"/>
              <p:nvPr/>
            </p:nvSpPr>
            <p:spPr>
              <a:xfrm>
                <a:off x="554442" y="5314368"/>
                <a:ext cx="1197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•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</p:grpSp>
      <p:grpSp>
        <p:nvGrpSpPr>
          <p:cNvPr id="159" name="Google Shape;159;p14"/>
          <p:cNvGrpSpPr/>
          <p:nvPr/>
        </p:nvGrpSpPr>
        <p:grpSpPr>
          <a:xfrm>
            <a:off x="360000" y="5046300"/>
            <a:ext cx="6839875" cy="828060"/>
            <a:chOff x="360000" y="8384900"/>
            <a:chExt cx="6839875" cy="828060"/>
          </a:xfrm>
        </p:grpSpPr>
        <p:sp>
          <p:nvSpPr>
            <p:cNvPr id="160" name="Google Shape;160;p14"/>
            <p:cNvSpPr txBox="1"/>
            <p:nvPr/>
          </p:nvSpPr>
          <p:spPr>
            <a:xfrm>
              <a:off x="360000" y="8384900"/>
              <a:ext cx="68397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Research Associate, </a:t>
              </a:r>
              <a:r>
                <a:rPr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Pharmaceutical Research Institute, Scienceville, ...........................................................................</a:t>
              </a:r>
              <a:r>
                <a:rPr b="1"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2016-2018</a:t>
              </a:r>
              <a:endParaRPr b="1"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  <p:grpSp>
          <p:nvGrpSpPr>
            <p:cNvPr id="161" name="Google Shape;161;p14"/>
            <p:cNvGrpSpPr/>
            <p:nvPr/>
          </p:nvGrpSpPr>
          <p:grpSpPr>
            <a:xfrm>
              <a:off x="554442" y="8604310"/>
              <a:ext cx="6645434" cy="175393"/>
              <a:chOff x="554442" y="5308176"/>
              <a:chExt cx="6645434" cy="175393"/>
            </a:xfrm>
          </p:grpSpPr>
          <p:sp>
            <p:nvSpPr>
              <p:cNvPr id="162" name="Google Shape;162;p14"/>
              <p:cNvSpPr txBox="1"/>
              <p:nvPr/>
            </p:nvSpPr>
            <p:spPr>
              <a:xfrm>
                <a:off x="670075" y="5308176"/>
                <a:ext cx="6529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Conducted drug discovery research focused on targeting protein-protein interactions implicated in disease pathways.</a:t>
                </a:r>
                <a:endParaRPr b="1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163" name="Google Shape;163;p14"/>
              <p:cNvSpPr txBox="1"/>
              <p:nvPr/>
            </p:nvSpPr>
            <p:spPr>
              <a:xfrm>
                <a:off x="554442" y="5314368"/>
                <a:ext cx="1197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•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  <p:grpSp>
          <p:nvGrpSpPr>
            <p:cNvPr id="164" name="Google Shape;164;p14"/>
            <p:cNvGrpSpPr/>
            <p:nvPr/>
          </p:nvGrpSpPr>
          <p:grpSpPr>
            <a:xfrm>
              <a:off x="554442" y="8820796"/>
              <a:ext cx="6645434" cy="175393"/>
              <a:chOff x="554442" y="5308176"/>
              <a:chExt cx="6645434" cy="175393"/>
            </a:xfrm>
          </p:grpSpPr>
          <p:sp>
            <p:nvSpPr>
              <p:cNvPr id="165" name="Google Shape;165;p14"/>
              <p:cNvSpPr txBox="1"/>
              <p:nvPr/>
            </p:nvSpPr>
            <p:spPr>
              <a:xfrm>
                <a:off x="670075" y="5308176"/>
                <a:ext cx="6529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Utilized high-throughput screening assays and computational modeling to identify lead compounds.</a:t>
                </a:r>
                <a:endParaRPr b="1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166" name="Google Shape;166;p14"/>
              <p:cNvSpPr txBox="1"/>
              <p:nvPr/>
            </p:nvSpPr>
            <p:spPr>
              <a:xfrm>
                <a:off x="554442" y="5314368"/>
                <a:ext cx="1197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•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  <p:grpSp>
          <p:nvGrpSpPr>
            <p:cNvPr id="167" name="Google Shape;167;p14"/>
            <p:cNvGrpSpPr/>
            <p:nvPr/>
          </p:nvGrpSpPr>
          <p:grpSpPr>
            <a:xfrm>
              <a:off x="554442" y="9037568"/>
              <a:ext cx="6645434" cy="175393"/>
              <a:chOff x="554442" y="5308176"/>
              <a:chExt cx="6645434" cy="175393"/>
            </a:xfrm>
          </p:grpSpPr>
          <p:sp>
            <p:nvSpPr>
              <p:cNvPr id="168" name="Google Shape;168;p14"/>
              <p:cNvSpPr txBox="1"/>
              <p:nvPr/>
            </p:nvSpPr>
            <p:spPr>
              <a:xfrm>
                <a:off x="670075" y="5308176"/>
                <a:ext cx="6529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Contributed to patent applications and research publications aimed at advancing therapeutic development.</a:t>
                </a:r>
                <a:endParaRPr b="1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169" name="Google Shape;169;p14"/>
              <p:cNvSpPr txBox="1"/>
              <p:nvPr/>
            </p:nvSpPr>
            <p:spPr>
              <a:xfrm>
                <a:off x="554442" y="5314368"/>
                <a:ext cx="1197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•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</p:grpSp>
      <p:grpSp>
        <p:nvGrpSpPr>
          <p:cNvPr id="170" name="Google Shape;170;p14"/>
          <p:cNvGrpSpPr/>
          <p:nvPr/>
        </p:nvGrpSpPr>
        <p:grpSpPr>
          <a:xfrm>
            <a:off x="360000" y="6123577"/>
            <a:ext cx="6839875" cy="828060"/>
            <a:chOff x="360000" y="8384900"/>
            <a:chExt cx="6839875" cy="828060"/>
          </a:xfrm>
        </p:grpSpPr>
        <p:sp>
          <p:nvSpPr>
            <p:cNvPr id="171" name="Google Shape;171;p14"/>
            <p:cNvSpPr txBox="1"/>
            <p:nvPr/>
          </p:nvSpPr>
          <p:spPr>
            <a:xfrm>
              <a:off x="360000" y="8384900"/>
              <a:ext cx="68397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Laboratory Technician, </a:t>
              </a:r>
              <a:r>
                <a:rPr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Biomedical Diagnostics Inc., Scienceville, ..............................................................................</a:t>
              </a:r>
              <a:r>
                <a:rPr b="1"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2014-2016</a:t>
              </a:r>
              <a:endParaRPr b="1"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  <p:grpSp>
          <p:nvGrpSpPr>
            <p:cNvPr id="172" name="Google Shape;172;p14"/>
            <p:cNvGrpSpPr/>
            <p:nvPr/>
          </p:nvGrpSpPr>
          <p:grpSpPr>
            <a:xfrm>
              <a:off x="554442" y="8604310"/>
              <a:ext cx="6645434" cy="175393"/>
              <a:chOff x="554442" y="5308176"/>
              <a:chExt cx="6645434" cy="175393"/>
            </a:xfrm>
          </p:grpSpPr>
          <p:sp>
            <p:nvSpPr>
              <p:cNvPr id="173" name="Google Shape;173;p14"/>
              <p:cNvSpPr txBox="1"/>
              <p:nvPr/>
            </p:nvSpPr>
            <p:spPr>
              <a:xfrm>
                <a:off x="670075" y="5308176"/>
                <a:ext cx="6529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Conducted quality control testing on diagnostic reagents and medical devices.</a:t>
                </a:r>
                <a:endParaRPr b="1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174" name="Google Shape;174;p14"/>
              <p:cNvSpPr txBox="1"/>
              <p:nvPr/>
            </p:nvSpPr>
            <p:spPr>
              <a:xfrm>
                <a:off x="554442" y="5314368"/>
                <a:ext cx="1197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•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  <p:grpSp>
          <p:nvGrpSpPr>
            <p:cNvPr id="175" name="Google Shape;175;p14"/>
            <p:cNvGrpSpPr/>
            <p:nvPr/>
          </p:nvGrpSpPr>
          <p:grpSpPr>
            <a:xfrm>
              <a:off x="554442" y="8820796"/>
              <a:ext cx="6645434" cy="175393"/>
              <a:chOff x="554442" y="5308176"/>
              <a:chExt cx="6645434" cy="175393"/>
            </a:xfrm>
          </p:grpSpPr>
          <p:sp>
            <p:nvSpPr>
              <p:cNvPr id="176" name="Google Shape;176;p14"/>
              <p:cNvSpPr txBox="1"/>
              <p:nvPr/>
            </p:nvSpPr>
            <p:spPr>
              <a:xfrm>
                <a:off x="670075" y="5308176"/>
                <a:ext cx="6529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Assisted in the development and optimization of new assay protocols.</a:t>
                </a:r>
                <a:endParaRPr b="1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177" name="Google Shape;177;p14"/>
              <p:cNvSpPr txBox="1"/>
              <p:nvPr/>
            </p:nvSpPr>
            <p:spPr>
              <a:xfrm>
                <a:off x="554442" y="5314368"/>
                <a:ext cx="1197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•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  <p:grpSp>
          <p:nvGrpSpPr>
            <p:cNvPr id="178" name="Google Shape;178;p14"/>
            <p:cNvGrpSpPr/>
            <p:nvPr/>
          </p:nvGrpSpPr>
          <p:grpSpPr>
            <a:xfrm>
              <a:off x="554442" y="9037568"/>
              <a:ext cx="6645434" cy="175393"/>
              <a:chOff x="554442" y="5308176"/>
              <a:chExt cx="6645434" cy="175393"/>
            </a:xfrm>
          </p:grpSpPr>
          <p:sp>
            <p:nvSpPr>
              <p:cNvPr id="179" name="Google Shape;179;p14"/>
              <p:cNvSpPr txBox="1"/>
              <p:nvPr/>
            </p:nvSpPr>
            <p:spPr>
              <a:xfrm>
                <a:off x="670075" y="5308176"/>
                <a:ext cx="6529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Maintained laboratory equipment and ensured compliance with safety regulations.</a:t>
                </a:r>
                <a:endParaRPr b="1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180" name="Google Shape;180;p14"/>
              <p:cNvSpPr txBox="1"/>
              <p:nvPr/>
            </p:nvSpPr>
            <p:spPr>
              <a:xfrm>
                <a:off x="554442" y="5314368"/>
                <a:ext cx="1197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•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</p:grpSp>
      <p:grpSp>
        <p:nvGrpSpPr>
          <p:cNvPr id="181" name="Google Shape;181;p14"/>
          <p:cNvGrpSpPr/>
          <p:nvPr/>
        </p:nvGrpSpPr>
        <p:grpSpPr>
          <a:xfrm>
            <a:off x="360000" y="7199777"/>
            <a:ext cx="6839875" cy="828060"/>
            <a:chOff x="360000" y="8384900"/>
            <a:chExt cx="6839875" cy="828060"/>
          </a:xfrm>
        </p:grpSpPr>
        <p:sp>
          <p:nvSpPr>
            <p:cNvPr id="182" name="Google Shape;182;p14"/>
            <p:cNvSpPr txBox="1"/>
            <p:nvPr/>
          </p:nvSpPr>
          <p:spPr>
            <a:xfrm>
              <a:off x="360000" y="8384900"/>
              <a:ext cx="68397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Teaching Assistant, </a:t>
              </a:r>
              <a:r>
                <a:rPr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Department of Biochemistry, University of Science, Scienceville, ................................................</a:t>
              </a:r>
              <a:r>
                <a:rPr b="1"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2012-2014</a:t>
              </a:r>
              <a:endParaRPr b="1"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  <p:grpSp>
          <p:nvGrpSpPr>
            <p:cNvPr id="183" name="Google Shape;183;p14"/>
            <p:cNvGrpSpPr/>
            <p:nvPr/>
          </p:nvGrpSpPr>
          <p:grpSpPr>
            <a:xfrm>
              <a:off x="554442" y="8604310"/>
              <a:ext cx="6645434" cy="175393"/>
              <a:chOff x="554442" y="5308176"/>
              <a:chExt cx="6645434" cy="175393"/>
            </a:xfrm>
          </p:grpSpPr>
          <p:sp>
            <p:nvSpPr>
              <p:cNvPr id="184" name="Google Shape;184;p14"/>
              <p:cNvSpPr txBox="1"/>
              <p:nvPr/>
            </p:nvSpPr>
            <p:spPr>
              <a:xfrm>
                <a:off x="670075" y="5308176"/>
                <a:ext cx="6529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Assisted faculty members in laboratory courses, providing guidance to undergraduate students in experimental techniques.</a:t>
                </a:r>
                <a:endParaRPr b="1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185" name="Google Shape;185;p14"/>
              <p:cNvSpPr txBox="1"/>
              <p:nvPr/>
            </p:nvSpPr>
            <p:spPr>
              <a:xfrm>
                <a:off x="554442" y="5314368"/>
                <a:ext cx="1197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•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  <p:grpSp>
          <p:nvGrpSpPr>
            <p:cNvPr id="186" name="Google Shape;186;p14"/>
            <p:cNvGrpSpPr/>
            <p:nvPr/>
          </p:nvGrpSpPr>
          <p:grpSpPr>
            <a:xfrm>
              <a:off x="554442" y="8820796"/>
              <a:ext cx="6645434" cy="175393"/>
              <a:chOff x="554442" y="5308176"/>
              <a:chExt cx="6645434" cy="175393"/>
            </a:xfrm>
          </p:grpSpPr>
          <p:sp>
            <p:nvSpPr>
              <p:cNvPr id="187" name="Google Shape;187;p14"/>
              <p:cNvSpPr txBox="1"/>
              <p:nvPr/>
            </p:nvSpPr>
            <p:spPr>
              <a:xfrm>
                <a:off x="670075" y="5308176"/>
                <a:ext cx="6529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Graded assignments and exams, providing constructive feedback to students.</a:t>
                </a:r>
                <a:endParaRPr b="1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188" name="Google Shape;188;p14"/>
              <p:cNvSpPr txBox="1"/>
              <p:nvPr/>
            </p:nvSpPr>
            <p:spPr>
              <a:xfrm>
                <a:off x="554442" y="5314368"/>
                <a:ext cx="1197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•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  <p:grpSp>
          <p:nvGrpSpPr>
            <p:cNvPr id="189" name="Google Shape;189;p14"/>
            <p:cNvGrpSpPr/>
            <p:nvPr/>
          </p:nvGrpSpPr>
          <p:grpSpPr>
            <a:xfrm>
              <a:off x="554442" y="9037568"/>
              <a:ext cx="6645434" cy="175393"/>
              <a:chOff x="554442" y="5308176"/>
              <a:chExt cx="6645434" cy="175393"/>
            </a:xfrm>
          </p:grpSpPr>
          <p:sp>
            <p:nvSpPr>
              <p:cNvPr id="190" name="Google Shape;190;p14"/>
              <p:cNvSpPr txBox="1"/>
              <p:nvPr/>
            </p:nvSpPr>
            <p:spPr>
              <a:xfrm>
                <a:off x="670075" y="5308176"/>
                <a:ext cx="6529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Facilitated discussions and review sessions to enhance student understanding of course material.</a:t>
                </a:r>
                <a:endParaRPr b="1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191" name="Google Shape;191;p14"/>
              <p:cNvSpPr txBox="1"/>
              <p:nvPr/>
            </p:nvSpPr>
            <p:spPr>
              <a:xfrm>
                <a:off x="554442" y="5314368"/>
                <a:ext cx="1197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•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</p:grpSp>
      <p:grpSp>
        <p:nvGrpSpPr>
          <p:cNvPr id="192" name="Google Shape;192;p14"/>
          <p:cNvGrpSpPr/>
          <p:nvPr/>
        </p:nvGrpSpPr>
        <p:grpSpPr>
          <a:xfrm>
            <a:off x="360000" y="8275977"/>
            <a:ext cx="6839875" cy="828060"/>
            <a:chOff x="360000" y="8384900"/>
            <a:chExt cx="6839875" cy="828060"/>
          </a:xfrm>
        </p:grpSpPr>
        <p:sp>
          <p:nvSpPr>
            <p:cNvPr id="193" name="Google Shape;193;p14"/>
            <p:cNvSpPr txBox="1"/>
            <p:nvPr/>
          </p:nvSpPr>
          <p:spPr>
            <a:xfrm>
              <a:off x="360000" y="8384900"/>
              <a:ext cx="68397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Intern, </a:t>
              </a:r>
              <a:r>
                <a:rPr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Biopharmaceutical Research Institute, Scienceville, ............................................................................</a:t>
              </a:r>
              <a:r>
                <a:rPr b="1"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Summer</a:t>
              </a:r>
              <a:r>
                <a:rPr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 </a:t>
              </a:r>
              <a:r>
                <a:rPr b="1"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2011-2012</a:t>
              </a:r>
              <a:endParaRPr b="1"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  <p:grpSp>
          <p:nvGrpSpPr>
            <p:cNvPr id="194" name="Google Shape;194;p14"/>
            <p:cNvGrpSpPr/>
            <p:nvPr/>
          </p:nvGrpSpPr>
          <p:grpSpPr>
            <a:xfrm>
              <a:off x="554442" y="8604310"/>
              <a:ext cx="6645434" cy="175393"/>
              <a:chOff x="554442" y="5308176"/>
              <a:chExt cx="6645434" cy="175393"/>
            </a:xfrm>
          </p:grpSpPr>
          <p:sp>
            <p:nvSpPr>
              <p:cNvPr id="195" name="Google Shape;195;p14"/>
              <p:cNvSpPr txBox="1"/>
              <p:nvPr/>
            </p:nvSpPr>
            <p:spPr>
              <a:xfrm>
                <a:off x="670075" y="5308176"/>
                <a:ext cx="6529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Conducted literature searches to support experimental design and troubleshooting efforts.</a:t>
                </a:r>
                <a:endParaRPr b="1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196" name="Google Shape;196;p14"/>
              <p:cNvSpPr txBox="1"/>
              <p:nvPr/>
            </p:nvSpPr>
            <p:spPr>
              <a:xfrm>
                <a:off x="554442" y="5314368"/>
                <a:ext cx="1197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•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  <p:grpSp>
          <p:nvGrpSpPr>
            <p:cNvPr id="197" name="Google Shape;197;p14"/>
            <p:cNvGrpSpPr/>
            <p:nvPr/>
          </p:nvGrpSpPr>
          <p:grpSpPr>
            <a:xfrm>
              <a:off x="554442" y="8820796"/>
              <a:ext cx="6645434" cy="175393"/>
              <a:chOff x="554442" y="5308176"/>
              <a:chExt cx="6645434" cy="175393"/>
            </a:xfrm>
          </p:grpSpPr>
          <p:sp>
            <p:nvSpPr>
              <p:cNvPr id="198" name="Google Shape;198;p14"/>
              <p:cNvSpPr txBox="1"/>
              <p:nvPr/>
            </p:nvSpPr>
            <p:spPr>
              <a:xfrm>
                <a:off x="670075" y="5308176"/>
                <a:ext cx="6529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Maintained laboratory equipment and ensured compliance with safety protocols.</a:t>
                </a:r>
                <a:endParaRPr b="1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199" name="Google Shape;199;p14"/>
              <p:cNvSpPr txBox="1"/>
              <p:nvPr/>
            </p:nvSpPr>
            <p:spPr>
              <a:xfrm>
                <a:off x="554442" y="5314368"/>
                <a:ext cx="1197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•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  <p:grpSp>
          <p:nvGrpSpPr>
            <p:cNvPr id="200" name="Google Shape;200;p14"/>
            <p:cNvGrpSpPr/>
            <p:nvPr/>
          </p:nvGrpSpPr>
          <p:grpSpPr>
            <a:xfrm>
              <a:off x="554442" y="9037568"/>
              <a:ext cx="6645434" cy="175393"/>
              <a:chOff x="554442" y="5308176"/>
              <a:chExt cx="6645434" cy="175393"/>
            </a:xfrm>
          </p:grpSpPr>
          <p:sp>
            <p:nvSpPr>
              <p:cNvPr id="201" name="Google Shape;201;p14"/>
              <p:cNvSpPr txBox="1"/>
              <p:nvPr/>
            </p:nvSpPr>
            <p:spPr>
              <a:xfrm>
                <a:off x="670075" y="5308176"/>
                <a:ext cx="6529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Analyzed experimental data and prepared reports for presentation to research team.</a:t>
                </a:r>
                <a:endParaRPr b="1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202" name="Google Shape;202;p14"/>
              <p:cNvSpPr txBox="1"/>
              <p:nvPr/>
            </p:nvSpPr>
            <p:spPr>
              <a:xfrm>
                <a:off x="554442" y="5314368"/>
                <a:ext cx="1197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•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</p:grpSp>
      <p:grpSp>
        <p:nvGrpSpPr>
          <p:cNvPr id="203" name="Google Shape;203;p14"/>
          <p:cNvGrpSpPr/>
          <p:nvPr/>
        </p:nvGrpSpPr>
        <p:grpSpPr>
          <a:xfrm>
            <a:off x="360000" y="9364537"/>
            <a:ext cx="6839875" cy="828060"/>
            <a:chOff x="360000" y="8384900"/>
            <a:chExt cx="6839875" cy="828060"/>
          </a:xfrm>
        </p:grpSpPr>
        <p:sp>
          <p:nvSpPr>
            <p:cNvPr id="204" name="Google Shape;204;p14"/>
            <p:cNvSpPr txBox="1"/>
            <p:nvPr/>
          </p:nvSpPr>
          <p:spPr>
            <a:xfrm>
              <a:off x="360000" y="8384900"/>
              <a:ext cx="68397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Intern, </a:t>
              </a:r>
              <a:r>
                <a:rPr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Biopharmaceutical Research Institute, Scienceville, ............................................................................</a:t>
              </a:r>
              <a:r>
                <a:rPr b="1"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Summer 2010-2011</a:t>
              </a:r>
              <a:endParaRPr b="1"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  <p:grpSp>
          <p:nvGrpSpPr>
            <p:cNvPr id="205" name="Google Shape;205;p14"/>
            <p:cNvGrpSpPr/>
            <p:nvPr/>
          </p:nvGrpSpPr>
          <p:grpSpPr>
            <a:xfrm>
              <a:off x="554442" y="8604310"/>
              <a:ext cx="6645434" cy="175393"/>
              <a:chOff x="554442" y="5308176"/>
              <a:chExt cx="6645434" cy="175393"/>
            </a:xfrm>
          </p:grpSpPr>
          <p:sp>
            <p:nvSpPr>
              <p:cNvPr id="206" name="Google Shape;206;p14"/>
              <p:cNvSpPr txBox="1"/>
              <p:nvPr/>
            </p:nvSpPr>
            <p:spPr>
              <a:xfrm>
                <a:off x="670075" y="5308176"/>
                <a:ext cx="6529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Assisted faculty members in laboratory courses, providing guidance to undergraduate students in experimental techniques.</a:t>
                </a:r>
                <a:endParaRPr b="1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207" name="Google Shape;207;p14"/>
              <p:cNvSpPr txBox="1"/>
              <p:nvPr/>
            </p:nvSpPr>
            <p:spPr>
              <a:xfrm>
                <a:off x="554442" y="5314368"/>
                <a:ext cx="1197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•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  <p:grpSp>
          <p:nvGrpSpPr>
            <p:cNvPr id="208" name="Google Shape;208;p14"/>
            <p:cNvGrpSpPr/>
            <p:nvPr/>
          </p:nvGrpSpPr>
          <p:grpSpPr>
            <a:xfrm>
              <a:off x="554442" y="8820796"/>
              <a:ext cx="6645434" cy="175393"/>
              <a:chOff x="554442" y="5308176"/>
              <a:chExt cx="6645434" cy="175393"/>
            </a:xfrm>
          </p:grpSpPr>
          <p:sp>
            <p:nvSpPr>
              <p:cNvPr id="209" name="Google Shape;209;p14"/>
              <p:cNvSpPr txBox="1"/>
              <p:nvPr/>
            </p:nvSpPr>
            <p:spPr>
              <a:xfrm>
                <a:off x="670075" y="5308176"/>
                <a:ext cx="6529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Conducted literature reviews and data analysis to support ongoing experiments.</a:t>
                </a:r>
                <a:endParaRPr b="1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210" name="Google Shape;210;p14"/>
              <p:cNvSpPr txBox="1"/>
              <p:nvPr/>
            </p:nvSpPr>
            <p:spPr>
              <a:xfrm>
                <a:off x="554442" y="5314368"/>
                <a:ext cx="1197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•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  <p:grpSp>
          <p:nvGrpSpPr>
            <p:cNvPr id="211" name="Google Shape;211;p14"/>
            <p:cNvGrpSpPr/>
            <p:nvPr/>
          </p:nvGrpSpPr>
          <p:grpSpPr>
            <a:xfrm>
              <a:off x="554442" y="9037568"/>
              <a:ext cx="6645434" cy="175393"/>
              <a:chOff x="554442" y="5308176"/>
              <a:chExt cx="6645434" cy="175393"/>
            </a:xfrm>
          </p:grpSpPr>
          <p:sp>
            <p:nvSpPr>
              <p:cNvPr id="212" name="Google Shape;212;p14"/>
              <p:cNvSpPr txBox="1"/>
              <p:nvPr/>
            </p:nvSpPr>
            <p:spPr>
              <a:xfrm>
                <a:off x="670075" y="5308176"/>
                <a:ext cx="6529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Presented findings to research teams and participated in group discussions to brainstorm new research ideas.</a:t>
                </a:r>
                <a:endParaRPr b="1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213" name="Google Shape;213;p14"/>
              <p:cNvSpPr txBox="1"/>
              <p:nvPr/>
            </p:nvSpPr>
            <p:spPr>
              <a:xfrm>
                <a:off x="554442" y="5314368"/>
                <a:ext cx="1197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•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" name="Google Shape;218;p15"/>
          <p:cNvGrpSpPr/>
          <p:nvPr/>
        </p:nvGrpSpPr>
        <p:grpSpPr>
          <a:xfrm>
            <a:off x="0" y="0"/>
            <a:ext cx="7560000" cy="1253775"/>
            <a:chOff x="0" y="0"/>
            <a:chExt cx="7560000" cy="1253775"/>
          </a:xfrm>
        </p:grpSpPr>
        <p:sp>
          <p:nvSpPr>
            <p:cNvPr id="219" name="Google Shape;219;p15"/>
            <p:cNvSpPr/>
            <p:nvPr/>
          </p:nvSpPr>
          <p:spPr>
            <a:xfrm>
              <a:off x="0" y="0"/>
              <a:ext cx="7560000" cy="7200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15"/>
            <p:cNvSpPr txBox="1"/>
            <p:nvPr/>
          </p:nvSpPr>
          <p:spPr>
            <a:xfrm>
              <a:off x="1239000" y="519205"/>
              <a:ext cx="50820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6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XANDER WINCHESTER</a:t>
              </a:r>
              <a:endParaRPr sz="26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  <p:sp>
          <p:nvSpPr>
            <p:cNvPr id="221" name="Google Shape;221;p15"/>
            <p:cNvSpPr txBox="1"/>
            <p:nvPr/>
          </p:nvSpPr>
          <p:spPr>
            <a:xfrm>
              <a:off x="2637775" y="1022775"/>
              <a:ext cx="22845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5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Molecular Biologist</a:t>
              </a:r>
              <a:endParaRPr sz="15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</p:grpSp>
      <p:cxnSp>
        <p:nvCxnSpPr>
          <p:cNvPr id="222" name="Google Shape;222;p15"/>
          <p:cNvCxnSpPr/>
          <p:nvPr/>
        </p:nvCxnSpPr>
        <p:spPr>
          <a:xfrm>
            <a:off x="0" y="1437625"/>
            <a:ext cx="7560600" cy="0"/>
          </a:xfrm>
          <a:prstGeom prst="straightConnector1">
            <a:avLst/>
          </a:prstGeom>
          <a:noFill/>
          <a:ln cap="flat" cmpd="sng" w="19050">
            <a:solidFill>
              <a:srgbClr val="EEEEEE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223" name="Google Shape;223;p15"/>
          <p:cNvGrpSpPr/>
          <p:nvPr/>
        </p:nvGrpSpPr>
        <p:grpSpPr>
          <a:xfrm>
            <a:off x="357893" y="1608243"/>
            <a:ext cx="6969346" cy="141510"/>
            <a:chOff x="357893" y="1608243"/>
            <a:chExt cx="6969346" cy="141510"/>
          </a:xfrm>
        </p:grpSpPr>
        <p:sp>
          <p:nvSpPr>
            <p:cNvPr id="224" name="Google Shape;224;p15"/>
            <p:cNvSpPr txBox="1"/>
            <p:nvPr/>
          </p:nvSpPr>
          <p:spPr>
            <a:xfrm>
              <a:off x="1784491" y="1611153"/>
              <a:ext cx="14931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Email: </a:t>
              </a:r>
              <a:r>
                <a:rPr lang="uk" sz="9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x.winchester@email.com</a:t>
              </a:r>
              <a:endParaRPr sz="9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  <p:sp>
          <p:nvSpPr>
            <p:cNvPr id="225" name="Google Shape;225;p15"/>
            <p:cNvSpPr txBox="1"/>
            <p:nvPr/>
          </p:nvSpPr>
          <p:spPr>
            <a:xfrm>
              <a:off x="357893" y="1608243"/>
              <a:ext cx="1270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Phone:</a:t>
              </a:r>
              <a:r>
                <a:rPr lang="uk" sz="9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 +1 (555) 123-4567</a:t>
              </a:r>
              <a:endParaRPr sz="9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  <p:cxnSp>
          <p:nvCxnSpPr>
            <p:cNvPr id="226" name="Google Shape;226;p15"/>
            <p:cNvCxnSpPr/>
            <p:nvPr/>
          </p:nvCxnSpPr>
          <p:spPr>
            <a:xfrm>
              <a:off x="1661500" y="1622103"/>
              <a:ext cx="0" cy="116700"/>
            </a:xfrm>
            <a:prstGeom prst="straightConnector1">
              <a:avLst/>
            </a:prstGeom>
            <a:noFill/>
            <a:ln cap="flat" cmpd="sng" w="9525">
              <a:solidFill>
                <a:srgbClr val="38383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27" name="Google Shape;227;p15"/>
            <p:cNvCxnSpPr/>
            <p:nvPr/>
          </p:nvCxnSpPr>
          <p:spPr>
            <a:xfrm>
              <a:off x="3320850" y="1622103"/>
              <a:ext cx="0" cy="116700"/>
            </a:xfrm>
            <a:prstGeom prst="straightConnector1">
              <a:avLst/>
            </a:prstGeom>
            <a:noFill/>
            <a:ln cap="flat" cmpd="sng" w="9525">
              <a:solidFill>
                <a:srgbClr val="38383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28" name="Google Shape;228;p15"/>
            <p:cNvSpPr txBox="1"/>
            <p:nvPr/>
          </p:nvSpPr>
          <p:spPr>
            <a:xfrm>
              <a:off x="3433404" y="1611150"/>
              <a:ext cx="2064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LinkedIn:</a:t>
              </a:r>
              <a:r>
                <a:rPr lang="uk" sz="9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 linkedin.com/in/xanderwinchester</a:t>
              </a:r>
              <a:endParaRPr sz="9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  <p:cxnSp>
          <p:nvCxnSpPr>
            <p:cNvPr id="229" name="Google Shape;229;p15"/>
            <p:cNvCxnSpPr/>
            <p:nvPr/>
          </p:nvCxnSpPr>
          <p:spPr>
            <a:xfrm>
              <a:off x="5565475" y="1622103"/>
              <a:ext cx="0" cy="116700"/>
            </a:xfrm>
            <a:prstGeom prst="straightConnector1">
              <a:avLst/>
            </a:prstGeom>
            <a:noFill/>
            <a:ln cap="flat" cmpd="sng" w="9525">
              <a:solidFill>
                <a:srgbClr val="38383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30" name="Google Shape;230;p15"/>
            <p:cNvSpPr txBox="1"/>
            <p:nvPr/>
          </p:nvSpPr>
          <p:spPr>
            <a:xfrm>
              <a:off x="5688939" y="1611150"/>
              <a:ext cx="16383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GitHub:</a:t>
              </a:r>
              <a:r>
                <a:rPr lang="uk" sz="9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 github.com/xwinchester</a:t>
              </a:r>
              <a:endParaRPr sz="9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</p:grpSp>
      <p:grpSp>
        <p:nvGrpSpPr>
          <p:cNvPr id="231" name="Google Shape;231;p15"/>
          <p:cNvGrpSpPr/>
          <p:nvPr/>
        </p:nvGrpSpPr>
        <p:grpSpPr>
          <a:xfrm>
            <a:off x="0" y="1927150"/>
            <a:ext cx="7560600" cy="282300"/>
            <a:chOff x="0" y="1927150"/>
            <a:chExt cx="7560600" cy="282300"/>
          </a:xfrm>
        </p:grpSpPr>
        <p:sp>
          <p:nvSpPr>
            <p:cNvPr id="232" name="Google Shape;232;p15"/>
            <p:cNvSpPr/>
            <p:nvPr/>
          </p:nvSpPr>
          <p:spPr>
            <a:xfrm>
              <a:off x="0" y="1927150"/>
              <a:ext cx="7560600" cy="2823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15"/>
            <p:cNvSpPr txBox="1"/>
            <p:nvPr/>
          </p:nvSpPr>
          <p:spPr>
            <a:xfrm>
              <a:off x="2614975" y="1952800"/>
              <a:ext cx="23301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5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COVER LETTER:</a:t>
              </a:r>
              <a:endParaRPr sz="15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</p:grpSp>
      <p:grpSp>
        <p:nvGrpSpPr>
          <p:cNvPr id="234" name="Google Shape;234;p15"/>
          <p:cNvGrpSpPr/>
          <p:nvPr/>
        </p:nvGrpSpPr>
        <p:grpSpPr>
          <a:xfrm>
            <a:off x="357907" y="2394050"/>
            <a:ext cx="2520300" cy="1473694"/>
            <a:chOff x="357907" y="2394050"/>
            <a:chExt cx="2520300" cy="1473694"/>
          </a:xfrm>
        </p:grpSpPr>
        <p:sp>
          <p:nvSpPr>
            <p:cNvPr id="235" name="Google Shape;235;p15"/>
            <p:cNvSpPr txBox="1"/>
            <p:nvPr/>
          </p:nvSpPr>
          <p:spPr>
            <a:xfrm>
              <a:off x="357907" y="2394050"/>
              <a:ext cx="2520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Mr. Nick Nelson</a:t>
              </a:r>
              <a:endParaRPr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  <p:sp>
          <p:nvSpPr>
            <p:cNvPr id="236" name="Google Shape;236;p15"/>
            <p:cNvSpPr txBox="1"/>
            <p:nvPr/>
          </p:nvSpPr>
          <p:spPr>
            <a:xfrm>
              <a:off x="357907" y="2611466"/>
              <a:ext cx="2520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Hiring Manager</a:t>
              </a:r>
              <a:endParaRPr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  <p:sp>
          <p:nvSpPr>
            <p:cNvPr id="237" name="Google Shape;237;p15"/>
            <p:cNvSpPr txBox="1"/>
            <p:nvPr/>
          </p:nvSpPr>
          <p:spPr>
            <a:xfrm>
              <a:off x="357907" y="2828881"/>
              <a:ext cx="2520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Biotech Solutions Inc.</a:t>
              </a:r>
              <a:endParaRPr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  <p:sp>
          <p:nvSpPr>
            <p:cNvPr id="238" name="Google Shape;238;p15"/>
            <p:cNvSpPr txBox="1"/>
            <p:nvPr/>
          </p:nvSpPr>
          <p:spPr>
            <a:xfrm>
              <a:off x="357907" y="3046297"/>
              <a:ext cx="2520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456 Innovation Avenue</a:t>
              </a:r>
              <a:endParaRPr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  <p:sp>
          <p:nvSpPr>
            <p:cNvPr id="239" name="Google Shape;239;p15"/>
            <p:cNvSpPr txBox="1"/>
            <p:nvPr/>
          </p:nvSpPr>
          <p:spPr>
            <a:xfrm>
              <a:off x="357907" y="3263712"/>
              <a:ext cx="2520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Scienceville, Labland, 56789</a:t>
              </a:r>
              <a:endParaRPr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  <p:sp>
          <p:nvSpPr>
            <p:cNvPr id="240" name="Google Shape;240;p15"/>
            <p:cNvSpPr txBox="1"/>
            <p:nvPr/>
          </p:nvSpPr>
          <p:spPr>
            <a:xfrm>
              <a:off x="357907" y="3481128"/>
              <a:ext cx="2520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nnelson@biotechsolutions.com</a:t>
              </a:r>
              <a:endParaRPr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  <p:sp>
          <p:nvSpPr>
            <p:cNvPr id="241" name="Google Shape;241;p15"/>
            <p:cNvSpPr txBox="1"/>
            <p:nvPr/>
          </p:nvSpPr>
          <p:spPr>
            <a:xfrm>
              <a:off x="357907" y="3698544"/>
              <a:ext cx="2520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+1 (555) 987-6543</a:t>
              </a:r>
              <a:endParaRPr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</p:grpSp>
      <p:grpSp>
        <p:nvGrpSpPr>
          <p:cNvPr id="242" name="Google Shape;242;p15"/>
          <p:cNvGrpSpPr/>
          <p:nvPr/>
        </p:nvGrpSpPr>
        <p:grpSpPr>
          <a:xfrm>
            <a:off x="357888" y="4117759"/>
            <a:ext cx="6842100" cy="5355109"/>
            <a:chOff x="357888" y="4117759"/>
            <a:chExt cx="6842100" cy="5355109"/>
          </a:xfrm>
        </p:grpSpPr>
        <p:sp>
          <p:nvSpPr>
            <p:cNvPr id="243" name="Google Shape;243;p15"/>
            <p:cNvSpPr txBox="1"/>
            <p:nvPr/>
          </p:nvSpPr>
          <p:spPr>
            <a:xfrm>
              <a:off x="357907" y="4117759"/>
              <a:ext cx="2520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Dear </a:t>
              </a:r>
              <a:r>
                <a:rPr b="1"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Mr. Nelson,</a:t>
              </a:r>
              <a:endParaRPr b="1"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  <p:sp>
          <p:nvSpPr>
            <p:cNvPr id="244" name="Google Shape;244;p15"/>
            <p:cNvSpPr txBox="1"/>
            <p:nvPr/>
          </p:nvSpPr>
          <p:spPr>
            <a:xfrm>
              <a:off x="357888" y="4536940"/>
              <a:ext cx="6842100" cy="457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I am writing to express my interest in the Biochemist position advertised on your company's website. With a Ph.D. in Biochemistry and extensive experience in molecular biology, protein engineering, and enzymology, I am excited about the opportunity to contribute my skills and expertise to Biotech Solutions Inc.</a:t>
              </a:r>
              <a:endParaRPr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During my doctoral and postdoctoral research, I developed a deep understanding of protein structure-function relationships and enzyme kinetics. My research has been published in reputable scientific journals, and I have presented my findings at international conferences. I am proficient in a wide range of experimental techniques, including molecular cloning, protein expression and purification, X-ray crystallography, and molecular dynamics simulations.</a:t>
              </a:r>
              <a:endParaRPr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In my previous roles, I have demonstrated leadership abilities as a Senior Scientist at Biomedical Innovations Ltd., where I led a team in the development of novel biotechnological solutions. I have also collaborated effectively with interdisciplinary teams and have experience in project management and product development. Additionally, my experience as a laboratory technician and teaching assistant has equipped me with strong communication and mentoring skills.</a:t>
              </a:r>
              <a:endParaRPr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I am particularly impressed by Biotech Solutions Inc.'s commitment to innovative research and its dedication to advancing biotechnology. I am enthusiastic about the opportunity to contribute to your company's mission and to work alongside talented professionals in the field.</a:t>
              </a:r>
              <a:endParaRPr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I am confident that my background and skills make me a strong candidate for the Biochemist position. I am eager to further discuss how my qualifications align with the needs of your team. Thank you for considering my application. I look forward to the possibility of contributing to Biotech Solutions Inc.'s success.</a:t>
              </a:r>
              <a:endParaRPr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  <p:sp>
          <p:nvSpPr>
            <p:cNvPr id="245" name="Google Shape;245;p15"/>
            <p:cNvSpPr txBox="1"/>
            <p:nvPr/>
          </p:nvSpPr>
          <p:spPr>
            <a:xfrm>
              <a:off x="357907" y="9303667"/>
              <a:ext cx="2520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Sincerely,</a:t>
              </a:r>
              <a:endParaRPr b="1"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</p:grpSp>
      <p:sp>
        <p:nvSpPr>
          <p:cNvPr id="246" name="Google Shape;246;p15"/>
          <p:cNvSpPr txBox="1"/>
          <p:nvPr/>
        </p:nvSpPr>
        <p:spPr>
          <a:xfrm>
            <a:off x="357907" y="9732817"/>
            <a:ext cx="25203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1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rPr>
              <a:t>Xander Winchester</a:t>
            </a:r>
            <a:endParaRPr b="1" sz="1100">
              <a:solidFill>
                <a:srgbClr val="383838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1" name="Google Shape;251;p16"/>
          <p:cNvGrpSpPr/>
          <p:nvPr/>
        </p:nvGrpSpPr>
        <p:grpSpPr>
          <a:xfrm>
            <a:off x="0" y="0"/>
            <a:ext cx="7560000" cy="1253775"/>
            <a:chOff x="0" y="0"/>
            <a:chExt cx="7560000" cy="1253775"/>
          </a:xfrm>
        </p:grpSpPr>
        <p:sp>
          <p:nvSpPr>
            <p:cNvPr id="252" name="Google Shape;252;p16"/>
            <p:cNvSpPr/>
            <p:nvPr/>
          </p:nvSpPr>
          <p:spPr>
            <a:xfrm>
              <a:off x="0" y="0"/>
              <a:ext cx="7560000" cy="7200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16"/>
            <p:cNvSpPr txBox="1"/>
            <p:nvPr/>
          </p:nvSpPr>
          <p:spPr>
            <a:xfrm>
              <a:off x="1239000" y="519205"/>
              <a:ext cx="50820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6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XANDER WINCHESTER</a:t>
              </a:r>
              <a:endParaRPr sz="26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  <p:sp>
          <p:nvSpPr>
            <p:cNvPr id="254" name="Google Shape;254;p16"/>
            <p:cNvSpPr txBox="1"/>
            <p:nvPr/>
          </p:nvSpPr>
          <p:spPr>
            <a:xfrm>
              <a:off x="2637775" y="1022775"/>
              <a:ext cx="22845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5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Molecular Biologist</a:t>
              </a:r>
              <a:endParaRPr sz="15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</p:grpSp>
      <p:cxnSp>
        <p:nvCxnSpPr>
          <p:cNvPr id="255" name="Google Shape;255;p16"/>
          <p:cNvCxnSpPr/>
          <p:nvPr/>
        </p:nvCxnSpPr>
        <p:spPr>
          <a:xfrm>
            <a:off x="0" y="1437625"/>
            <a:ext cx="7560600" cy="0"/>
          </a:xfrm>
          <a:prstGeom prst="straightConnector1">
            <a:avLst/>
          </a:prstGeom>
          <a:noFill/>
          <a:ln cap="flat" cmpd="sng" w="19050">
            <a:solidFill>
              <a:srgbClr val="EEEEEE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256" name="Google Shape;256;p16"/>
          <p:cNvGrpSpPr/>
          <p:nvPr/>
        </p:nvGrpSpPr>
        <p:grpSpPr>
          <a:xfrm>
            <a:off x="357893" y="1608243"/>
            <a:ext cx="6969346" cy="141510"/>
            <a:chOff x="357893" y="1608243"/>
            <a:chExt cx="6969346" cy="141510"/>
          </a:xfrm>
        </p:grpSpPr>
        <p:sp>
          <p:nvSpPr>
            <p:cNvPr id="257" name="Google Shape;257;p16"/>
            <p:cNvSpPr txBox="1"/>
            <p:nvPr/>
          </p:nvSpPr>
          <p:spPr>
            <a:xfrm>
              <a:off x="1784491" y="1611153"/>
              <a:ext cx="14931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Email: </a:t>
              </a:r>
              <a:r>
                <a:rPr lang="uk" sz="9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x.winchester@email.com</a:t>
              </a:r>
              <a:endParaRPr sz="9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  <p:sp>
          <p:nvSpPr>
            <p:cNvPr id="258" name="Google Shape;258;p16"/>
            <p:cNvSpPr txBox="1"/>
            <p:nvPr/>
          </p:nvSpPr>
          <p:spPr>
            <a:xfrm>
              <a:off x="357893" y="1608243"/>
              <a:ext cx="1270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Phone:</a:t>
              </a:r>
              <a:r>
                <a:rPr lang="uk" sz="9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 +1 (555) 123-4567</a:t>
              </a:r>
              <a:endParaRPr sz="9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  <p:cxnSp>
          <p:nvCxnSpPr>
            <p:cNvPr id="259" name="Google Shape;259;p16"/>
            <p:cNvCxnSpPr/>
            <p:nvPr/>
          </p:nvCxnSpPr>
          <p:spPr>
            <a:xfrm>
              <a:off x="1661500" y="1622103"/>
              <a:ext cx="0" cy="116700"/>
            </a:xfrm>
            <a:prstGeom prst="straightConnector1">
              <a:avLst/>
            </a:prstGeom>
            <a:noFill/>
            <a:ln cap="flat" cmpd="sng" w="9525">
              <a:solidFill>
                <a:srgbClr val="38383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0" name="Google Shape;260;p16"/>
            <p:cNvCxnSpPr/>
            <p:nvPr/>
          </p:nvCxnSpPr>
          <p:spPr>
            <a:xfrm>
              <a:off x="3320850" y="1622103"/>
              <a:ext cx="0" cy="116700"/>
            </a:xfrm>
            <a:prstGeom prst="straightConnector1">
              <a:avLst/>
            </a:prstGeom>
            <a:noFill/>
            <a:ln cap="flat" cmpd="sng" w="9525">
              <a:solidFill>
                <a:srgbClr val="38383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61" name="Google Shape;261;p16"/>
            <p:cNvSpPr txBox="1"/>
            <p:nvPr/>
          </p:nvSpPr>
          <p:spPr>
            <a:xfrm>
              <a:off x="3433404" y="1611150"/>
              <a:ext cx="2064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LinkedIn:</a:t>
              </a:r>
              <a:r>
                <a:rPr lang="uk" sz="9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 linkedin.com/in/xanderwinchester</a:t>
              </a:r>
              <a:endParaRPr sz="9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  <p:cxnSp>
          <p:nvCxnSpPr>
            <p:cNvPr id="262" name="Google Shape;262;p16"/>
            <p:cNvCxnSpPr/>
            <p:nvPr/>
          </p:nvCxnSpPr>
          <p:spPr>
            <a:xfrm>
              <a:off x="5565475" y="1622103"/>
              <a:ext cx="0" cy="116700"/>
            </a:xfrm>
            <a:prstGeom prst="straightConnector1">
              <a:avLst/>
            </a:prstGeom>
            <a:noFill/>
            <a:ln cap="flat" cmpd="sng" w="9525">
              <a:solidFill>
                <a:srgbClr val="38383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63" name="Google Shape;263;p16"/>
            <p:cNvSpPr txBox="1"/>
            <p:nvPr/>
          </p:nvSpPr>
          <p:spPr>
            <a:xfrm>
              <a:off x="5688939" y="1611150"/>
              <a:ext cx="16383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GitHub:</a:t>
              </a:r>
              <a:r>
                <a:rPr lang="uk" sz="9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 github.com/xwinchester</a:t>
              </a:r>
              <a:endParaRPr sz="9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</p:grpSp>
      <p:grpSp>
        <p:nvGrpSpPr>
          <p:cNvPr id="264" name="Google Shape;264;p16"/>
          <p:cNvGrpSpPr/>
          <p:nvPr/>
        </p:nvGrpSpPr>
        <p:grpSpPr>
          <a:xfrm>
            <a:off x="0" y="1927150"/>
            <a:ext cx="7560600" cy="282300"/>
            <a:chOff x="0" y="1927150"/>
            <a:chExt cx="7560600" cy="282300"/>
          </a:xfrm>
        </p:grpSpPr>
        <p:sp>
          <p:nvSpPr>
            <p:cNvPr id="265" name="Google Shape;265;p16"/>
            <p:cNvSpPr/>
            <p:nvPr/>
          </p:nvSpPr>
          <p:spPr>
            <a:xfrm>
              <a:off x="0" y="1927150"/>
              <a:ext cx="7560600" cy="2823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16"/>
            <p:cNvSpPr txBox="1"/>
            <p:nvPr/>
          </p:nvSpPr>
          <p:spPr>
            <a:xfrm>
              <a:off x="2614975" y="1952800"/>
              <a:ext cx="23301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5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rPr>
                <a:t>REFERENCES:</a:t>
              </a:r>
              <a:endParaRPr sz="1500">
                <a:solidFill>
                  <a:srgbClr val="383838"/>
                </a:solidFill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</p:grpSp>
      <p:grpSp>
        <p:nvGrpSpPr>
          <p:cNvPr id="267" name="Google Shape;267;p16"/>
          <p:cNvGrpSpPr/>
          <p:nvPr/>
        </p:nvGrpSpPr>
        <p:grpSpPr>
          <a:xfrm>
            <a:off x="357896" y="2394075"/>
            <a:ext cx="6842190" cy="7520626"/>
            <a:chOff x="357896" y="2394075"/>
            <a:chExt cx="6842190" cy="7520626"/>
          </a:xfrm>
        </p:grpSpPr>
        <p:grpSp>
          <p:nvGrpSpPr>
            <p:cNvPr id="268" name="Google Shape;268;p16"/>
            <p:cNvGrpSpPr/>
            <p:nvPr/>
          </p:nvGrpSpPr>
          <p:grpSpPr>
            <a:xfrm>
              <a:off x="357896" y="2394079"/>
              <a:ext cx="3447266" cy="1038862"/>
              <a:chOff x="357907" y="2394050"/>
              <a:chExt cx="2520300" cy="1038862"/>
            </a:xfrm>
          </p:grpSpPr>
          <p:sp>
            <p:nvSpPr>
              <p:cNvPr id="269" name="Google Shape;269;p16"/>
              <p:cNvSpPr txBox="1"/>
              <p:nvPr/>
            </p:nvSpPr>
            <p:spPr>
              <a:xfrm>
                <a:off x="357907" y="2394050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Dr. Samantha Carter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270" name="Google Shape;270;p16"/>
              <p:cNvSpPr txBox="1"/>
              <p:nvPr/>
            </p:nvSpPr>
            <p:spPr>
              <a:xfrm>
                <a:off x="357907" y="2611466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Position: Professor of Biochemistry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271" name="Google Shape;271;p16"/>
              <p:cNvSpPr txBox="1"/>
              <p:nvPr/>
            </p:nvSpPr>
            <p:spPr>
              <a:xfrm>
                <a:off x="357907" y="2828881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Institution: University of Science, Scienceville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272" name="Google Shape;272;p16"/>
              <p:cNvSpPr txBox="1"/>
              <p:nvPr/>
            </p:nvSpPr>
            <p:spPr>
              <a:xfrm>
                <a:off x="357907" y="3046297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Email: sam.carter@scienceville.edu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273" name="Google Shape;273;p16"/>
              <p:cNvSpPr txBox="1"/>
              <p:nvPr/>
            </p:nvSpPr>
            <p:spPr>
              <a:xfrm>
                <a:off x="357907" y="3263712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Phone: +1 (555) 789-0123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  <p:grpSp>
          <p:nvGrpSpPr>
            <p:cNvPr id="274" name="Google Shape;274;p16"/>
            <p:cNvGrpSpPr/>
            <p:nvPr/>
          </p:nvGrpSpPr>
          <p:grpSpPr>
            <a:xfrm>
              <a:off x="357899" y="3687646"/>
              <a:ext cx="3447266" cy="1038862"/>
              <a:chOff x="357907" y="2394050"/>
              <a:chExt cx="2520300" cy="1038862"/>
            </a:xfrm>
          </p:grpSpPr>
          <p:sp>
            <p:nvSpPr>
              <p:cNvPr id="275" name="Google Shape;275;p16"/>
              <p:cNvSpPr txBox="1"/>
              <p:nvPr/>
            </p:nvSpPr>
            <p:spPr>
              <a:xfrm>
                <a:off x="357907" y="2394050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Dr. Michael Johnson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276" name="Google Shape;276;p16"/>
              <p:cNvSpPr txBox="1"/>
              <p:nvPr/>
            </p:nvSpPr>
            <p:spPr>
              <a:xfrm>
                <a:off x="357907" y="2611466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Position: Chief Scientist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277" name="Google Shape;277;p16"/>
              <p:cNvSpPr txBox="1"/>
              <p:nvPr/>
            </p:nvSpPr>
            <p:spPr>
              <a:xfrm>
                <a:off x="357907" y="2828881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Company: Biotech Innovations Ltd., Scienceville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278" name="Google Shape;278;p16"/>
              <p:cNvSpPr txBox="1"/>
              <p:nvPr/>
            </p:nvSpPr>
            <p:spPr>
              <a:xfrm>
                <a:off x="357907" y="3046297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Email: michael.johnson@biotechinnovations.com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279" name="Google Shape;279;p16"/>
              <p:cNvSpPr txBox="1"/>
              <p:nvPr/>
            </p:nvSpPr>
            <p:spPr>
              <a:xfrm>
                <a:off x="357907" y="3263712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Phone: +1 (555) 234-5678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  <p:grpSp>
          <p:nvGrpSpPr>
            <p:cNvPr id="280" name="Google Shape;280;p16"/>
            <p:cNvGrpSpPr/>
            <p:nvPr/>
          </p:nvGrpSpPr>
          <p:grpSpPr>
            <a:xfrm>
              <a:off x="357899" y="4988329"/>
              <a:ext cx="3447266" cy="1038862"/>
              <a:chOff x="357907" y="2394050"/>
              <a:chExt cx="2520300" cy="1038862"/>
            </a:xfrm>
          </p:grpSpPr>
          <p:sp>
            <p:nvSpPr>
              <p:cNvPr id="281" name="Google Shape;281;p16"/>
              <p:cNvSpPr txBox="1"/>
              <p:nvPr/>
            </p:nvSpPr>
            <p:spPr>
              <a:xfrm>
                <a:off x="357907" y="2394050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Dr. Emily Patel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282" name="Google Shape;282;p16"/>
              <p:cNvSpPr txBox="1"/>
              <p:nvPr/>
            </p:nvSpPr>
            <p:spPr>
              <a:xfrm>
                <a:off x="357907" y="2611466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Position: Director of Research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283" name="Google Shape;283;p16"/>
              <p:cNvSpPr txBox="1"/>
              <p:nvPr/>
            </p:nvSpPr>
            <p:spPr>
              <a:xfrm>
                <a:off x="357907" y="2828881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Company: Pharmaceutical Research Institute, Scienceville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284" name="Google Shape;284;p16"/>
              <p:cNvSpPr txBox="1"/>
              <p:nvPr/>
            </p:nvSpPr>
            <p:spPr>
              <a:xfrm>
                <a:off x="357907" y="3046297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Email: michael.johnson@biotechinnovations.com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285" name="Google Shape;285;p16"/>
              <p:cNvSpPr txBox="1"/>
              <p:nvPr/>
            </p:nvSpPr>
            <p:spPr>
              <a:xfrm>
                <a:off x="357907" y="3263712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Phone: +1 (555) 234-5678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  <p:grpSp>
          <p:nvGrpSpPr>
            <p:cNvPr id="286" name="Google Shape;286;p16"/>
            <p:cNvGrpSpPr/>
            <p:nvPr/>
          </p:nvGrpSpPr>
          <p:grpSpPr>
            <a:xfrm>
              <a:off x="357899" y="6289029"/>
              <a:ext cx="3447266" cy="1038862"/>
              <a:chOff x="357907" y="2394050"/>
              <a:chExt cx="2520300" cy="1038862"/>
            </a:xfrm>
          </p:grpSpPr>
          <p:sp>
            <p:nvSpPr>
              <p:cNvPr id="287" name="Google Shape;287;p16"/>
              <p:cNvSpPr txBox="1"/>
              <p:nvPr/>
            </p:nvSpPr>
            <p:spPr>
              <a:xfrm>
                <a:off x="357907" y="2394050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Prof. David Brown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288" name="Google Shape;288;p16"/>
              <p:cNvSpPr txBox="1"/>
              <p:nvPr/>
            </p:nvSpPr>
            <p:spPr>
              <a:xfrm>
                <a:off x="357907" y="2611466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Position: Head of Department, Biochemistry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289" name="Google Shape;289;p16"/>
              <p:cNvSpPr txBox="1"/>
              <p:nvPr/>
            </p:nvSpPr>
            <p:spPr>
              <a:xfrm>
                <a:off x="357907" y="2828881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Institution: University of Science, Scienceville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290" name="Google Shape;290;p16"/>
              <p:cNvSpPr txBox="1"/>
              <p:nvPr/>
            </p:nvSpPr>
            <p:spPr>
              <a:xfrm>
                <a:off x="357907" y="3046297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Email: david.brown@scienceville.edu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291" name="Google Shape;291;p16"/>
              <p:cNvSpPr txBox="1"/>
              <p:nvPr/>
            </p:nvSpPr>
            <p:spPr>
              <a:xfrm>
                <a:off x="357907" y="3263712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Phone: +1 (555) 321-0987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  <p:grpSp>
          <p:nvGrpSpPr>
            <p:cNvPr id="292" name="Google Shape;292;p16"/>
            <p:cNvGrpSpPr/>
            <p:nvPr/>
          </p:nvGrpSpPr>
          <p:grpSpPr>
            <a:xfrm>
              <a:off x="357899" y="7589729"/>
              <a:ext cx="3447266" cy="1038862"/>
              <a:chOff x="357907" y="2394050"/>
              <a:chExt cx="2520300" cy="1038862"/>
            </a:xfrm>
          </p:grpSpPr>
          <p:sp>
            <p:nvSpPr>
              <p:cNvPr id="293" name="Google Shape;293;p16"/>
              <p:cNvSpPr txBox="1"/>
              <p:nvPr/>
            </p:nvSpPr>
            <p:spPr>
              <a:xfrm>
                <a:off x="357907" y="2394050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Dr. Sarah Adams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294" name="Google Shape;294;p16"/>
              <p:cNvSpPr txBox="1"/>
              <p:nvPr/>
            </p:nvSpPr>
            <p:spPr>
              <a:xfrm>
                <a:off x="357907" y="2611466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Position: Research Manager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295" name="Google Shape;295;p16"/>
              <p:cNvSpPr txBox="1"/>
              <p:nvPr/>
            </p:nvSpPr>
            <p:spPr>
              <a:xfrm>
                <a:off x="357907" y="2828881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Company: Biomedical Diagnostics Inc., Scienceville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296" name="Google Shape;296;p16"/>
              <p:cNvSpPr txBox="1"/>
              <p:nvPr/>
            </p:nvSpPr>
            <p:spPr>
              <a:xfrm>
                <a:off x="357907" y="3046297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Email: sarah.adams@biomedicaldiag.com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297" name="Google Shape;297;p16"/>
              <p:cNvSpPr txBox="1"/>
              <p:nvPr/>
            </p:nvSpPr>
            <p:spPr>
              <a:xfrm>
                <a:off x="357907" y="3263712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Phone: +1 (555) 876-5432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  <p:grpSp>
          <p:nvGrpSpPr>
            <p:cNvPr id="298" name="Google Shape;298;p16"/>
            <p:cNvGrpSpPr/>
            <p:nvPr/>
          </p:nvGrpSpPr>
          <p:grpSpPr>
            <a:xfrm>
              <a:off x="357899" y="8875839"/>
              <a:ext cx="3447266" cy="1038862"/>
              <a:chOff x="357907" y="2394050"/>
              <a:chExt cx="2520300" cy="1038862"/>
            </a:xfrm>
          </p:grpSpPr>
          <p:sp>
            <p:nvSpPr>
              <p:cNvPr id="299" name="Google Shape;299;p16"/>
              <p:cNvSpPr txBox="1"/>
              <p:nvPr/>
            </p:nvSpPr>
            <p:spPr>
              <a:xfrm>
                <a:off x="357907" y="2394050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Dr. Benjamin Garcia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300" name="Google Shape;300;p16"/>
              <p:cNvSpPr txBox="1"/>
              <p:nvPr/>
            </p:nvSpPr>
            <p:spPr>
              <a:xfrm>
                <a:off x="357907" y="2611466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Position: Principal Investigator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301" name="Google Shape;301;p16"/>
              <p:cNvSpPr txBox="1"/>
              <p:nvPr/>
            </p:nvSpPr>
            <p:spPr>
              <a:xfrm>
                <a:off x="357907" y="2828881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Institution: Institute of Biochemistry, Scienceville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302" name="Google Shape;302;p16"/>
              <p:cNvSpPr txBox="1"/>
              <p:nvPr/>
            </p:nvSpPr>
            <p:spPr>
              <a:xfrm>
                <a:off x="357907" y="3046297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Email: ben.garcia@biocheminstitute.edu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303" name="Google Shape;303;p16"/>
              <p:cNvSpPr txBox="1"/>
              <p:nvPr/>
            </p:nvSpPr>
            <p:spPr>
              <a:xfrm>
                <a:off x="357907" y="3263712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Phone: +1 (555) 543-2109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  <p:grpSp>
          <p:nvGrpSpPr>
            <p:cNvPr id="304" name="Google Shape;304;p16"/>
            <p:cNvGrpSpPr/>
            <p:nvPr/>
          </p:nvGrpSpPr>
          <p:grpSpPr>
            <a:xfrm>
              <a:off x="4167911" y="2394075"/>
              <a:ext cx="3032173" cy="1038862"/>
              <a:chOff x="357907" y="2394050"/>
              <a:chExt cx="2520300" cy="1038862"/>
            </a:xfrm>
          </p:grpSpPr>
          <p:sp>
            <p:nvSpPr>
              <p:cNvPr id="305" name="Google Shape;305;p16"/>
              <p:cNvSpPr txBox="1"/>
              <p:nvPr/>
            </p:nvSpPr>
            <p:spPr>
              <a:xfrm>
                <a:off x="357907" y="2394050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Dr. Sarah Adams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306" name="Google Shape;306;p16"/>
              <p:cNvSpPr txBox="1"/>
              <p:nvPr/>
            </p:nvSpPr>
            <p:spPr>
              <a:xfrm>
                <a:off x="357907" y="2611466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Position: Research Manager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307" name="Google Shape;307;p16"/>
              <p:cNvSpPr txBox="1"/>
              <p:nvPr/>
            </p:nvSpPr>
            <p:spPr>
              <a:xfrm>
                <a:off x="357907" y="2828881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Company: Biomedical Diagnostics Inc., Scienceville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308" name="Google Shape;308;p16"/>
              <p:cNvSpPr txBox="1"/>
              <p:nvPr/>
            </p:nvSpPr>
            <p:spPr>
              <a:xfrm>
                <a:off x="357907" y="3046297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Email: sarah.adams@biomedicaldiag.com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309" name="Google Shape;309;p16"/>
              <p:cNvSpPr txBox="1"/>
              <p:nvPr/>
            </p:nvSpPr>
            <p:spPr>
              <a:xfrm>
                <a:off x="357907" y="3263712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Phone: +1 (555) 876-5432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  <p:grpSp>
          <p:nvGrpSpPr>
            <p:cNvPr id="310" name="Google Shape;310;p16"/>
            <p:cNvGrpSpPr/>
            <p:nvPr/>
          </p:nvGrpSpPr>
          <p:grpSpPr>
            <a:xfrm>
              <a:off x="4167913" y="3687643"/>
              <a:ext cx="3032173" cy="1038862"/>
              <a:chOff x="357907" y="2394050"/>
              <a:chExt cx="2520300" cy="1038862"/>
            </a:xfrm>
          </p:grpSpPr>
          <p:sp>
            <p:nvSpPr>
              <p:cNvPr id="311" name="Google Shape;311;p16"/>
              <p:cNvSpPr txBox="1"/>
              <p:nvPr/>
            </p:nvSpPr>
            <p:spPr>
              <a:xfrm>
                <a:off x="357907" y="2394050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Dr. Benjamin Garcia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312" name="Google Shape;312;p16"/>
              <p:cNvSpPr txBox="1"/>
              <p:nvPr/>
            </p:nvSpPr>
            <p:spPr>
              <a:xfrm>
                <a:off x="357907" y="2611466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Position: Principal Investigator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313" name="Google Shape;313;p16"/>
              <p:cNvSpPr txBox="1"/>
              <p:nvPr/>
            </p:nvSpPr>
            <p:spPr>
              <a:xfrm>
                <a:off x="357907" y="2828881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Institution: Institute of Biochemistry, Scienceville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314" name="Google Shape;314;p16"/>
              <p:cNvSpPr txBox="1"/>
              <p:nvPr/>
            </p:nvSpPr>
            <p:spPr>
              <a:xfrm>
                <a:off x="357907" y="3046297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Email: ben.garcia@biocheminstitute.edu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315" name="Google Shape;315;p16"/>
              <p:cNvSpPr txBox="1"/>
              <p:nvPr/>
            </p:nvSpPr>
            <p:spPr>
              <a:xfrm>
                <a:off x="357907" y="3263712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Phone: +1 (555) 543-2109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  <p:grpSp>
          <p:nvGrpSpPr>
            <p:cNvPr id="316" name="Google Shape;316;p16"/>
            <p:cNvGrpSpPr/>
            <p:nvPr/>
          </p:nvGrpSpPr>
          <p:grpSpPr>
            <a:xfrm>
              <a:off x="4167913" y="4988326"/>
              <a:ext cx="3032173" cy="1038862"/>
              <a:chOff x="357907" y="2394050"/>
              <a:chExt cx="2520300" cy="1038862"/>
            </a:xfrm>
          </p:grpSpPr>
          <p:sp>
            <p:nvSpPr>
              <p:cNvPr id="317" name="Google Shape;317;p16"/>
              <p:cNvSpPr txBox="1"/>
              <p:nvPr/>
            </p:nvSpPr>
            <p:spPr>
              <a:xfrm>
                <a:off x="357907" y="2394050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Prof. Laura Williams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318" name="Google Shape;318;p16"/>
              <p:cNvSpPr txBox="1"/>
              <p:nvPr/>
            </p:nvSpPr>
            <p:spPr>
              <a:xfrm>
                <a:off x="357907" y="2611466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Position: Chair of Biochemistry Department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319" name="Google Shape;319;p16"/>
              <p:cNvSpPr txBox="1"/>
              <p:nvPr/>
            </p:nvSpPr>
            <p:spPr>
              <a:xfrm>
                <a:off x="357907" y="2828881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Institution: University of Science, Scienceville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320" name="Google Shape;320;p16"/>
              <p:cNvSpPr txBox="1"/>
              <p:nvPr/>
            </p:nvSpPr>
            <p:spPr>
              <a:xfrm>
                <a:off x="357907" y="3046297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Email: laura.williams@scienceville.edu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321" name="Google Shape;321;p16"/>
              <p:cNvSpPr txBox="1"/>
              <p:nvPr/>
            </p:nvSpPr>
            <p:spPr>
              <a:xfrm>
                <a:off x="357907" y="3263712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Phone: +1 (555) 678-9012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  <p:grpSp>
          <p:nvGrpSpPr>
            <p:cNvPr id="322" name="Google Shape;322;p16"/>
            <p:cNvGrpSpPr/>
            <p:nvPr/>
          </p:nvGrpSpPr>
          <p:grpSpPr>
            <a:xfrm>
              <a:off x="4167913" y="6289026"/>
              <a:ext cx="3032173" cy="1038862"/>
              <a:chOff x="357907" y="2394050"/>
              <a:chExt cx="2520300" cy="1038862"/>
            </a:xfrm>
          </p:grpSpPr>
          <p:sp>
            <p:nvSpPr>
              <p:cNvPr id="323" name="Google Shape;323;p16"/>
              <p:cNvSpPr txBox="1"/>
              <p:nvPr/>
            </p:nvSpPr>
            <p:spPr>
              <a:xfrm>
                <a:off x="357907" y="2394050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Dr. Thomas Jackson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324" name="Google Shape;324;p16"/>
              <p:cNvSpPr txBox="1"/>
              <p:nvPr/>
            </p:nvSpPr>
            <p:spPr>
              <a:xfrm>
                <a:off x="357907" y="2611466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Position: Research Supervisor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325" name="Google Shape;325;p16"/>
              <p:cNvSpPr txBox="1"/>
              <p:nvPr/>
            </p:nvSpPr>
            <p:spPr>
              <a:xfrm>
                <a:off x="357907" y="2828881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Company: BioPharmaceutical Research Institute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326" name="Google Shape;326;p16"/>
              <p:cNvSpPr txBox="1"/>
              <p:nvPr/>
            </p:nvSpPr>
            <p:spPr>
              <a:xfrm>
                <a:off x="357907" y="3046297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Email: thomas.jackson@biopharmaresearch.com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327" name="Google Shape;327;p16"/>
              <p:cNvSpPr txBox="1"/>
              <p:nvPr/>
            </p:nvSpPr>
            <p:spPr>
              <a:xfrm>
                <a:off x="357907" y="3263712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Phone: +1 (555) 890-1234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  <p:grpSp>
          <p:nvGrpSpPr>
            <p:cNvPr id="328" name="Google Shape;328;p16"/>
            <p:cNvGrpSpPr/>
            <p:nvPr/>
          </p:nvGrpSpPr>
          <p:grpSpPr>
            <a:xfrm>
              <a:off x="4167913" y="7589727"/>
              <a:ext cx="3032173" cy="1038862"/>
              <a:chOff x="357907" y="2394050"/>
              <a:chExt cx="2520300" cy="1038862"/>
            </a:xfrm>
          </p:grpSpPr>
          <p:sp>
            <p:nvSpPr>
              <p:cNvPr id="329" name="Google Shape;329;p16"/>
              <p:cNvSpPr txBox="1"/>
              <p:nvPr/>
            </p:nvSpPr>
            <p:spPr>
              <a:xfrm>
                <a:off x="357907" y="2394050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Prof. Jessica White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330" name="Google Shape;330;p16"/>
              <p:cNvSpPr txBox="1"/>
              <p:nvPr/>
            </p:nvSpPr>
            <p:spPr>
              <a:xfrm>
                <a:off x="357907" y="2611466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Position: Director of Graduate Studies, Biochemistry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331" name="Google Shape;331;p16"/>
              <p:cNvSpPr txBox="1"/>
              <p:nvPr/>
            </p:nvSpPr>
            <p:spPr>
              <a:xfrm>
                <a:off x="357907" y="2828881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Institution: University of Science, Scienceville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332" name="Google Shape;332;p16"/>
              <p:cNvSpPr txBox="1"/>
              <p:nvPr/>
            </p:nvSpPr>
            <p:spPr>
              <a:xfrm>
                <a:off x="357907" y="3046297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Email: jessica.white@scienceville.edu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333" name="Google Shape;333;p16"/>
              <p:cNvSpPr txBox="1"/>
              <p:nvPr/>
            </p:nvSpPr>
            <p:spPr>
              <a:xfrm>
                <a:off x="357907" y="3263712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Phone: +1 (555) 456-7890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  <p:grpSp>
          <p:nvGrpSpPr>
            <p:cNvPr id="334" name="Google Shape;334;p16"/>
            <p:cNvGrpSpPr/>
            <p:nvPr/>
          </p:nvGrpSpPr>
          <p:grpSpPr>
            <a:xfrm>
              <a:off x="4167913" y="8875837"/>
              <a:ext cx="3032173" cy="1038862"/>
              <a:chOff x="357907" y="2394050"/>
              <a:chExt cx="2520300" cy="1038862"/>
            </a:xfrm>
          </p:grpSpPr>
          <p:sp>
            <p:nvSpPr>
              <p:cNvPr id="335" name="Google Shape;335;p16"/>
              <p:cNvSpPr txBox="1"/>
              <p:nvPr/>
            </p:nvSpPr>
            <p:spPr>
              <a:xfrm>
                <a:off x="357907" y="2394050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Dr. Daniel Lee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336" name="Google Shape;336;p16"/>
              <p:cNvSpPr txBox="1"/>
              <p:nvPr/>
            </p:nvSpPr>
            <p:spPr>
              <a:xfrm>
                <a:off x="357907" y="2611466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Position: Senior Scientist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337" name="Google Shape;337;p16"/>
              <p:cNvSpPr txBox="1"/>
              <p:nvPr/>
            </p:nvSpPr>
            <p:spPr>
              <a:xfrm>
                <a:off x="357907" y="2828881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Company: BioTech Solutions Inc., Scienceville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338" name="Google Shape;338;p16"/>
              <p:cNvSpPr txBox="1"/>
              <p:nvPr/>
            </p:nvSpPr>
            <p:spPr>
              <a:xfrm>
                <a:off x="357907" y="3046297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Email: daniel.lee@biotechsolutions.com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339" name="Google Shape;339;p16"/>
              <p:cNvSpPr txBox="1"/>
              <p:nvPr/>
            </p:nvSpPr>
            <p:spPr>
              <a:xfrm>
                <a:off x="357907" y="3263712"/>
                <a:ext cx="252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383838"/>
                    </a:solidFill>
                    <a:latin typeface="EB Garamond"/>
                    <a:ea typeface="EB Garamond"/>
                    <a:cs typeface="EB Garamond"/>
                    <a:sym typeface="EB Garamond"/>
                  </a:rPr>
                  <a:t>Phone: +1 (555) 234-5678</a:t>
                </a:r>
                <a:endParaRPr sz="1100">
                  <a:solidFill>
                    <a:srgbClr val="383838"/>
                  </a:solidFill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