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Jost"/>
      <p:regular r:id="rId8"/>
      <p:bold r:id="rId9"/>
      <p:italic r:id="rId10"/>
      <p:boldItalic r:id="rId11"/>
    </p:embeddedFont>
    <p:embeddedFont>
      <p:font typeface="EB Garamond ExtraBold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orient="horz" pos="340">
          <p15:clr>
            <a:srgbClr val="747775"/>
          </p15:clr>
        </p15:guide>
        <p15:guide id="3" pos="4479">
          <p15:clr>
            <a:srgbClr val="747775"/>
          </p15:clr>
        </p15:guide>
        <p15:guide id="4" orient="horz" pos="6463">
          <p15:clr>
            <a:srgbClr val="747775"/>
          </p15:clr>
        </p15:guide>
        <p15:guide id="5" pos="454">
          <p15:clr>
            <a:srgbClr val="747775"/>
          </p15:clr>
        </p15:guide>
        <p15:guide id="6" pos="4365">
          <p15:clr>
            <a:srgbClr val="747775"/>
          </p15:clr>
        </p15:guide>
        <p15:guide id="7" orient="horz" pos="454">
          <p15:clr>
            <a:srgbClr val="747775"/>
          </p15:clr>
        </p15:guide>
        <p15:guide id="8" orient="horz" pos="6350">
          <p15:clr>
            <a:srgbClr val="747775"/>
          </p15:clr>
        </p15:guide>
        <p15:guide id="9" pos="850">
          <p15:clr>
            <a:srgbClr val="747775"/>
          </p15:clr>
        </p15:guide>
        <p15:guide id="10" pos="3912">
          <p15:clr>
            <a:srgbClr val="747775"/>
          </p15:clr>
        </p15:guide>
        <p15:guide id="11" orient="horz" pos="1757">
          <p15:clr>
            <a:srgbClr val="747775"/>
          </p15:clr>
        </p15:guide>
        <p15:guide id="12" orient="horz" pos="43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340" orient="horz"/>
        <p:guide pos="4479"/>
        <p:guide pos="6463" orient="horz"/>
        <p:guide pos="454"/>
        <p:guide pos="4365"/>
        <p:guide pos="454" orient="horz"/>
        <p:guide pos="6350" orient="horz"/>
        <p:guide pos="850"/>
        <p:guide pos="3912"/>
        <p:guide pos="1757" orient="horz"/>
        <p:guide pos="43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t-boldItalic.fntdata"/><Relationship Id="rId10" Type="http://schemas.openxmlformats.org/officeDocument/2006/relationships/font" Target="fonts/Jost-italic.fntdata"/><Relationship Id="rId13" Type="http://schemas.openxmlformats.org/officeDocument/2006/relationships/font" Target="fonts/EBGaramondExtraBold-boldItalic.fntdata"/><Relationship Id="rId12" Type="http://schemas.openxmlformats.org/officeDocument/2006/relationships/font" Target="fonts/EBGaramondExtra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Jos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Jos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c0dc4884d_0_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c0dc4884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15913" y="-21896"/>
            <a:ext cx="7591827" cy="10735793"/>
            <a:chOff x="1" y="-3174"/>
            <a:chExt cx="7560074" cy="10698349"/>
          </a:xfrm>
        </p:grpSpPr>
        <p:sp>
          <p:nvSpPr>
            <p:cNvPr id="55" name="Google Shape;55;p13"/>
            <p:cNvSpPr/>
            <p:nvPr/>
          </p:nvSpPr>
          <p:spPr>
            <a:xfrm>
              <a:off x="75" y="3175"/>
              <a:ext cx="7560000" cy="10692000"/>
            </a:xfrm>
            <a:prstGeom prst="rect">
              <a:avLst/>
            </a:prstGeom>
            <a:solidFill>
              <a:srgbClr val="250E1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 amt="5000"/>
            </a:blip>
            <a:srcRect b="6459" l="16084" r="30885" t="28752"/>
            <a:stretch/>
          </p:blipFill>
          <p:spPr>
            <a:xfrm>
              <a:off x="1" y="-3174"/>
              <a:ext cx="7559999" cy="10698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495750" y="486000"/>
            <a:ext cx="6568500" cy="9720000"/>
            <a:chOff x="-6845650" y="540000"/>
            <a:chExt cx="6568500" cy="9720000"/>
          </a:xfrm>
        </p:grpSpPr>
        <p:sp>
          <p:nvSpPr>
            <p:cNvPr id="58" name="Google Shape;58;p13"/>
            <p:cNvSpPr/>
            <p:nvPr/>
          </p:nvSpPr>
          <p:spPr>
            <a:xfrm>
              <a:off x="-6845650" y="540000"/>
              <a:ext cx="6568500" cy="9720000"/>
            </a:xfrm>
            <a:prstGeom prst="rect">
              <a:avLst/>
            </a:prstGeom>
            <a:solidFill>
              <a:srgbClr val="731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-6666400" y="720000"/>
              <a:ext cx="6210000" cy="936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768600" y="1219200"/>
            <a:ext cx="6022800" cy="1316250"/>
            <a:chOff x="768600" y="1219200"/>
            <a:chExt cx="6022800" cy="131625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1870200" y="1219200"/>
              <a:ext cx="3819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Celebrating the life of</a:t>
              </a:r>
              <a:endParaRPr sz="24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768600" y="1581150"/>
              <a:ext cx="60228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200">
                  <a:solidFill>
                    <a:srgbClr val="3A1B23"/>
                  </a:solidFill>
                  <a:latin typeface="EB Garamond ExtraBold"/>
                  <a:ea typeface="EB Garamond ExtraBold"/>
                  <a:cs typeface="EB Garamond ExtraBold"/>
                  <a:sym typeface="EB Garamond ExtraBold"/>
                </a:rPr>
                <a:t>David Davidson</a:t>
              </a:r>
              <a:endParaRPr sz="6200">
                <a:solidFill>
                  <a:srgbClr val="3A1B23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endParaRPr>
            </a:p>
          </p:txBody>
        </p:sp>
      </p:grpSp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000" y="2790000"/>
            <a:ext cx="4860001" cy="406853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768600" y="7162800"/>
            <a:ext cx="602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A1B23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OCTOBER 06, 1977 – MAY 07, 2025</a:t>
            </a:r>
            <a:endParaRPr sz="2600">
              <a:solidFill>
                <a:srgbClr val="3A1B23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987875" y="7972425"/>
            <a:ext cx="35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3A1B23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rPr>
              <a:t>Monday 10 May</a:t>
            </a:r>
            <a:endParaRPr sz="2600">
              <a:solidFill>
                <a:srgbClr val="3A1B23"/>
              </a:solidFill>
              <a:latin typeface="EB Garamond ExtraBold"/>
              <a:ea typeface="EB Garamond ExtraBold"/>
              <a:cs typeface="EB Garamond ExtraBold"/>
              <a:sym typeface="EB Garamond ExtraBold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3349800" y="7803356"/>
            <a:ext cx="860400" cy="0"/>
          </a:xfrm>
          <a:prstGeom prst="straightConnector1">
            <a:avLst/>
          </a:prstGeom>
          <a:noFill/>
          <a:ln cap="flat" cmpd="sng" w="28575">
            <a:solidFill>
              <a:srgbClr val="961A2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/>
          <p:nvPr/>
        </p:nvCxnSpPr>
        <p:spPr>
          <a:xfrm>
            <a:off x="3349800" y="8617756"/>
            <a:ext cx="860400" cy="0"/>
          </a:xfrm>
          <a:prstGeom prst="straightConnector1">
            <a:avLst/>
          </a:prstGeom>
          <a:noFill/>
          <a:ln cap="flat" cmpd="sng" w="28575">
            <a:solidFill>
              <a:srgbClr val="961A2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1378425" y="8834300"/>
            <a:ext cx="4803300" cy="5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rPr>
              <a:t>123 Anywhere St. Any City, ST 12345</a:t>
            </a:r>
            <a:endParaRPr sz="1800">
              <a:solidFill>
                <a:srgbClr val="3A1B23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rPr>
              <a:t>at Six o'clock in the Evening</a:t>
            </a:r>
            <a:endParaRPr sz="1800">
              <a:solidFill>
                <a:srgbClr val="3A1B23"/>
              </a:solidFill>
              <a:latin typeface="Jost"/>
              <a:ea typeface="Jost"/>
              <a:cs typeface="Jost"/>
              <a:sym typeface="Jos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4"/>
          <p:cNvGrpSpPr/>
          <p:nvPr/>
        </p:nvGrpSpPr>
        <p:grpSpPr>
          <a:xfrm>
            <a:off x="-15913" y="-21896"/>
            <a:ext cx="7591827" cy="10735793"/>
            <a:chOff x="1" y="-3174"/>
            <a:chExt cx="7560074" cy="10698349"/>
          </a:xfrm>
        </p:grpSpPr>
        <p:sp>
          <p:nvSpPr>
            <p:cNvPr id="74" name="Google Shape;74;p14"/>
            <p:cNvSpPr/>
            <p:nvPr/>
          </p:nvSpPr>
          <p:spPr>
            <a:xfrm>
              <a:off x="75" y="3175"/>
              <a:ext cx="7560000" cy="10692000"/>
            </a:xfrm>
            <a:prstGeom prst="rect">
              <a:avLst/>
            </a:prstGeom>
            <a:solidFill>
              <a:srgbClr val="250E1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5" name="Google Shape;75;p14"/>
            <p:cNvPicPr preferRelativeResize="0"/>
            <p:nvPr/>
          </p:nvPicPr>
          <p:blipFill rotWithShape="1">
            <a:blip r:embed="rId3">
              <a:alphaModFix amt="5000"/>
            </a:blip>
            <a:srcRect b="6459" l="16084" r="30885" t="28752"/>
            <a:stretch/>
          </p:blipFill>
          <p:spPr>
            <a:xfrm>
              <a:off x="1" y="-3174"/>
              <a:ext cx="7559999" cy="106983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oogle Shape;76;p14"/>
          <p:cNvGrpSpPr/>
          <p:nvPr/>
        </p:nvGrpSpPr>
        <p:grpSpPr>
          <a:xfrm>
            <a:off x="495750" y="486000"/>
            <a:ext cx="6568500" cy="9720000"/>
            <a:chOff x="-6845650" y="540000"/>
            <a:chExt cx="6568500" cy="9720000"/>
          </a:xfrm>
        </p:grpSpPr>
        <p:sp>
          <p:nvSpPr>
            <p:cNvPr id="77" name="Google Shape;77;p14"/>
            <p:cNvSpPr/>
            <p:nvPr/>
          </p:nvSpPr>
          <p:spPr>
            <a:xfrm>
              <a:off x="-6845650" y="540000"/>
              <a:ext cx="6568500" cy="9720000"/>
            </a:xfrm>
            <a:prstGeom prst="rect">
              <a:avLst/>
            </a:prstGeom>
            <a:solidFill>
              <a:srgbClr val="7314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-6666400" y="720000"/>
              <a:ext cx="6210000" cy="9360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</p:grpSp>
      <p:grpSp>
        <p:nvGrpSpPr>
          <p:cNvPr id="79" name="Google Shape;79;p14"/>
          <p:cNvGrpSpPr/>
          <p:nvPr/>
        </p:nvGrpSpPr>
        <p:grpSpPr>
          <a:xfrm>
            <a:off x="1311600" y="1304925"/>
            <a:ext cx="4936800" cy="2936325"/>
            <a:chOff x="1311600" y="1304925"/>
            <a:chExt cx="4936800" cy="2936325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1311600" y="1304925"/>
              <a:ext cx="4936800" cy="2936325"/>
              <a:chOff x="1311600" y="1304925"/>
              <a:chExt cx="4936800" cy="2936325"/>
            </a:xfrm>
          </p:grpSpPr>
          <p:sp>
            <p:nvSpPr>
              <p:cNvPr id="81" name="Google Shape;81;p14"/>
              <p:cNvSpPr txBox="1"/>
              <p:nvPr/>
            </p:nvSpPr>
            <p:spPr>
              <a:xfrm>
                <a:off x="1543050" y="2000250"/>
                <a:ext cx="1927500" cy="224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Closing </a:t>
                </a: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Remarks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Prelude Music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Invocation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Remarks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Vocal</a:t>
                </a: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 Solo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Guest Speakers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  <a:p>
                <a:pPr indent="0" lvl="0" marL="0" rtl="0" algn="r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>
                    <a:solidFill>
                      <a:srgbClr val="3A1B23"/>
                    </a:solidFill>
                    <a:latin typeface="Jost"/>
                    <a:ea typeface="Jost"/>
                    <a:cs typeface="Jost"/>
                    <a:sym typeface="Jost"/>
                  </a:rPr>
                  <a:t>Prayer in the Home</a:t>
                </a:r>
                <a:endParaRPr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1311600" y="1304925"/>
                <a:ext cx="49368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100">
                    <a:solidFill>
                      <a:srgbClr val="3A1B23"/>
                    </a:solidFill>
                    <a:latin typeface="EB Garamond ExtraBold"/>
                    <a:ea typeface="EB Garamond ExtraBold"/>
                    <a:cs typeface="EB Garamond ExtraBold"/>
                    <a:sym typeface="EB Garamond ExtraBold"/>
                  </a:rPr>
                  <a:t>ORDER OF SERVICE</a:t>
                </a:r>
                <a:endParaRPr sz="3100">
                  <a:solidFill>
                    <a:srgbClr val="3A1B23"/>
                  </a:solidFill>
                  <a:latin typeface="EB Garamond ExtraBold"/>
                  <a:ea typeface="EB Garamond ExtraBold"/>
                  <a:cs typeface="EB Garamond ExtraBold"/>
                  <a:sym typeface="EB Garamond ExtraBold"/>
                </a:endParaRPr>
              </a:p>
            </p:txBody>
          </p:sp>
        </p:grpSp>
        <p:sp>
          <p:nvSpPr>
            <p:cNvPr id="83" name="Google Shape;83;p14"/>
            <p:cNvSpPr txBox="1"/>
            <p:nvPr/>
          </p:nvSpPr>
          <p:spPr>
            <a:xfrm>
              <a:off x="4067175" y="2000250"/>
              <a:ext cx="1927500" cy="22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Kimberly Nguyen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Korina Villanueva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Lars Peeters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Neil Tran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Lorna Alvarado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Margarita Perez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Marceline Anderson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cxnSp>
        <p:nvCxnSpPr>
          <p:cNvPr id="84" name="Google Shape;84;p14"/>
          <p:cNvCxnSpPr/>
          <p:nvPr/>
        </p:nvCxnSpPr>
        <p:spPr>
          <a:xfrm>
            <a:off x="1460700" y="4724400"/>
            <a:ext cx="4638600" cy="0"/>
          </a:xfrm>
          <a:prstGeom prst="straightConnector1">
            <a:avLst/>
          </a:prstGeom>
          <a:noFill/>
          <a:ln cap="flat" cmpd="sng" w="28575">
            <a:solidFill>
              <a:srgbClr val="961A2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4"/>
          <p:cNvCxnSpPr/>
          <p:nvPr/>
        </p:nvCxnSpPr>
        <p:spPr>
          <a:xfrm>
            <a:off x="1460700" y="7267575"/>
            <a:ext cx="4638600" cy="0"/>
          </a:xfrm>
          <a:prstGeom prst="straightConnector1">
            <a:avLst/>
          </a:prstGeom>
          <a:noFill/>
          <a:ln cap="flat" cmpd="sng" w="28575">
            <a:solidFill>
              <a:srgbClr val="961A2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" name="Google Shape;86;p14"/>
          <p:cNvGrpSpPr/>
          <p:nvPr/>
        </p:nvGrpSpPr>
        <p:grpSpPr>
          <a:xfrm>
            <a:off x="1635450" y="5170425"/>
            <a:ext cx="4289100" cy="1602125"/>
            <a:chOff x="1635450" y="5170425"/>
            <a:chExt cx="4289100" cy="1602125"/>
          </a:xfrm>
        </p:grpSpPr>
        <p:sp>
          <p:nvSpPr>
            <p:cNvPr id="87" name="Google Shape;87;p14"/>
            <p:cNvSpPr txBox="1"/>
            <p:nvPr/>
          </p:nvSpPr>
          <p:spPr>
            <a:xfrm>
              <a:off x="1635450" y="5170425"/>
              <a:ext cx="428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900">
                  <a:solidFill>
                    <a:srgbClr val="3A1B23"/>
                  </a:solidFill>
                  <a:latin typeface="EB Garamond ExtraBold"/>
                  <a:ea typeface="EB Garamond ExtraBold"/>
                  <a:cs typeface="EB Garamond ExtraBold"/>
                  <a:sym typeface="EB Garamond ExtraBold"/>
                </a:rPr>
                <a:t>PALLBEARERS</a:t>
              </a:r>
              <a:endParaRPr sz="2900">
                <a:solidFill>
                  <a:srgbClr val="3A1B23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endParaRPr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2816250" y="5861450"/>
              <a:ext cx="19275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Howard Ong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Connor Hamilton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Chiaki Sato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89" name="Google Shape;89;p14"/>
          <p:cNvGrpSpPr/>
          <p:nvPr/>
        </p:nvGrpSpPr>
        <p:grpSpPr>
          <a:xfrm>
            <a:off x="1635450" y="7686400"/>
            <a:ext cx="4289100" cy="1611650"/>
            <a:chOff x="1635450" y="7686400"/>
            <a:chExt cx="4289100" cy="1611650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1635450" y="7686400"/>
              <a:ext cx="428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900">
                  <a:solidFill>
                    <a:srgbClr val="3A1B23"/>
                  </a:solidFill>
                  <a:latin typeface="EB Garamond ExtraBold"/>
                  <a:ea typeface="EB Garamond ExtraBold"/>
                  <a:cs typeface="EB Garamond ExtraBold"/>
                  <a:sym typeface="EB Garamond ExtraBold"/>
                </a:rPr>
                <a:t>FUNERAL SERVICE</a:t>
              </a:r>
              <a:endParaRPr sz="2900">
                <a:solidFill>
                  <a:srgbClr val="3A1B23"/>
                </a:solidFill>
                <a:latin typeface="EB Garamond ExtraBold"/>
                <a:ea typeface="EB Garamond ExtraBold"/>
                <a:cs typeface="EB Garamond ExtraBold"/>
                <a:sym typeface="EB Garamond ExtraBold"/>
              </a:endParaRPr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2016450" y="8386950"/>
              <a:ext cx="3527100" cy="9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Avery Davis at 123-456-7890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Main building, 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ctr">
                <a:lnSpc>
                  <a:spcPct val="13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A1B23"/>
                  </a:solidFill>
                  <a:latin typeface="Jost"/>
                  <a:ea typeface="Jost"/>
                  <a:cs typeface="Jost"/>
                  <a:sym typeface="Jost"/>
                </a:rPr>
                <a:t>123 Anywhere st., Any City</a:t>
              </a:r>
              <a:endParaRPr sz="1600">
                <a:solidFill>
                  <a:srgbClr val="3A1B23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