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0692000" cx="7560000"/>
  <p:notesSz cx="6858000" cy="9144000"/>
  <p:embeddedFontLst>
    <p:embeddedFont>
      <p:font typeface="Poppins"/>
      <p:regular r:id="rId6"/>
      <p:bold r:id="rId7"/>
      <p:italic r:id="rId8"/>
      <p:boldItalic r:id="rId9"/>
    </p:embeddedFont>
    <p:embeddedFont>
      <p:font typeface="Poppins Light"/>
      <p:regular r:id="rId10"/>
      <p:bold r:id="rId11"/>
      <p:italic r:id="rId12"/>
      <p:boldItalic r:id="rId13"/>
    </p:embeddedFont>
    <p:embeddedFont>
      <p:font typeface="Poppins Medium"/>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oppinsLight-bold.fntdata"/><Relationship Id="rId10" Type="http://schemas.openxmlformats.org/officeDocument/2006/relationships/font" Target="fonts/PoppinsLight-regular.fntdata"/><Relationship Id="rId13" Type="http://schemas.openxmlformats.org/officeDocument/2006/relationships/font" Target="fonts/PoppinsLight-boldItalic.fntdata"/><Relationship Id="rId12" Type="http://schemas.openxmlformats.org/officeDocument/2006/relationships/font" Target="fonts/Poppins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oppins-boldItalic.fntdata"/><Relationship Id="rId15" Type="http://schemas.openxmlformats.org/officeDocument/2006/relationships/font" Target="fonts/PoppinsMedium-bold.fntdata"/><Relationship Id="rId14" Type="http://schemas.openxmlformats.org/officeDocument/2006/relationships/font" Target="fonts/PoppinsMedium-regular.fntdata"/><Relationship Id="rId17" Type="http://schemas.openxmlformats.org/officeDocument/2006/relationships/font" Target="fonts/PoppinsMedium-boldItalic.fntdata"/><Relationship Id="rId16" Type="http://schemas.openxmlformats.org/officeDocument/2006/relationships/font" Target="fonts/PoppinsMedium-italic.fntdata"/><Relationship Id="rId5" Type="http://schemas.openxmlformats.org/officeDocument/2006/relationships/slide" Target="slides/slide1.xml"/><Relationship Id="rId6" Type="http://schemas.openxmlformats.org/officeDocument/2006/relationships/font" Target="fonts/Poppins-regular.fntdata"/><Relationship Id="rId7" Type="http://schemas.openxmlformats.org/officeDocument/2006/relationships/font" Target="fonts/Poppins-bold.fntdata"/><Relationship Id="rId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348455" y="400618"/>
            <a:ext cx="3463800" cy="596375"/>
            <a:chOff x="348455" y="400618"/>
            <a:chExt cx="3463800" cy="596375"/>
          </a:xfrm>
        </p:grpSpPr>
        <p:sp>
          <p:nvSpPr>
            <p:cNvPr id="55" name="Google Shape;55;p13"/>
            <p:cNvSpPr txBox="1"/>
            <p:nvPr/>
          </p:nvSpPr>
          <p:spPr>
            <a:xfrm>
              <a:off x="348455" y="400618"/>
              <a:ext cx="34638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300">
                  <a:solidFill>
                    <a:srgbClr val="394349"/>
                  </a:solidFill>
                  <a:latin typeface="Poppins"/>
                  <a:ea typeface="Poppins"/>
                  <a:cs typeface="Poppins"/>
                  <a:sym typeface="Poppins"/>
                </a:rPr>
                <a:t>ALEXANDRA SMITH</a:t>
              </a:r>
              <a:endParaRPr b="1" sz="2300">
                <a:solidFill>
                  <a:srgbClr val="394349"/>
                </a:solidFill>
                <a:latin typeface="Poppins"/>
                <a:ea typeface="Poppins"/>
                <a:cs typeface="Poppins"/>
                <a:sym typeface="Poppins"/>
              </a:endParaRPr>
            </a:p>
          </p:txBody>
        </p:sp>
        <p:sp>
          <p:nvSpPr>
            <p:cNvPr id="56" name="Google Shape;56;p13"/>
            <p:cNvSpPr txBox="1"/>
            <p:nvPr/>
          </p:nvSpPr>
          <p:spPr>
            <a:xfrm>
              <a:off x="348455" y="827793"/>
              <a:ext cx="34638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100">
                  <a:solidFill>
                    <a:srgbClr val="7798A7"/>
                  </a:solidFill>
                  <a:latin typeface="Poppins Light"/>
                  <a:ea typeface="Poppins Light"/>
                  <a:cs typeface="Poppins Light"/>
                  <a:sym typeface="Poppins Light"/>
                </a:rPr>
                <a:t>Lead Software Engineer</a:t>
              </a:r>
              <a:endParaRPr sz="1100">
                <a:solidFill>
                  <a:srgbClr val="7798A7"/>
                </a:solidFill>
                <a:latin typeface="Poppins Light"/>
                <a:ea typeface="Poppins Light"/>
                <a:cs typeface="Poppins Light"/>
                <a:sym typeface="Poppins Light"/>
              </a:endParaRPr>
            </a:p>
          </p:txBody>
        </p:sp>
      </p:grpSp>
      <p:grpSp>
        <p:nvGrpSpPr>
          <p:cNvPr id="57" name="Google Shape;57;p13"/>
          <p:cNvGrpSpPr/>
          <p:nvPr/>
        </p:nvGrpSpPr>
        <p:grpSpPr>
          <a:xfrm>
            <a:off x="348452" y="2120250"/>
            <a:ext cx="4335023" cy="1594911"/>
            <a:chOff x="348452" y="2120250"/>
            <a:chExt cx="4335023" cy="1594911"/>
          </a:xfrm>
        </p:grpSpPr>
        <p:grpSp>
          <p:nvGrpSpPr>
            <p:cNvPr id="58" name="Google Shape;58;p13"/>
            <p:cNvGrpSpPr/>
            <p:nvPr/>
          </p:nvGrpSpPr>
          <p:grpSpPr>
            <a:xfrm>
              <a:off x="348452" y="2120250"/>
              <a:ext cx="4335023" cy="404100"/>
              <a:chOff x="348452" y="2120250"/>
              <a:chExt cx="4335023" cy="404100"/>
            </a:xfrm>
          </p:grpSpPr>
          <p:sp>
            <p:nvSpPr>
              <p:cNvPr id="59" name="Google Shape;59;p13"/>
              <p:cNvSpPr txBox="1"/>
              <p:nvPr/>
            </p:nvSpPr>
            <p:spPr>
              <a:xfrm>
                <a:off x="348452" y="2120250"/>
                <a:ext cx="17301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00">
                    <a:solidFill>
                      <a:srgbClr val="394349"/>
                    </a:solidFill>
                    <a:latin typeface="Poppins Medium"/>
                    <a:ea typeface="Poppins Medium"/>
                    <a:cs typeface="Poppins Medium"/>
                    <a:sym typeface="Poppins Medium"/>
                  </a:rPr>
                  <a:t>SUMMARY</a:t>
                </a:r>
                <a:endParaRPr sz="1300">
                  <a:solidFill>
                    <a:srgbClr val="394349"/>
                  </a:solidFill>
                  <a:latin typeface="Poppins Medium"/>
                  <a:ea typeface="Poppins Medium"/>
                  <a:cs typeface="Poppins Medium"/>
                  <a:sym typeface="Poppins Medium"/>
                </a:endParaRPr>
              </a:p>
            </p:txBody>
          </p:sp>
          <p:cxnSp>
            <p:nvCxnSpPr>
              <p:cNvPr id="60" name="Google Shape;60;p13"/>
              <p:cNvCxnSpPr/>
              <p:nvPr/>
            </p:nvCxnSpPr>
            <p:spPr>
              <a:xfrm>
                <a:off x="360175" y="2524350"/>
                <a:ext cx="4323300" cy="0"/>
              </a:xfrm>
              <a:prstGeom prst="straightConnector1">
                <a:avLst/>
              </a:prstGeom>
              <a:noFill/>
              <a:ln cap="flat" cmpd="sng" w="19050">
                <a:solidFill>
                  <a:srgbClr val="7798A7"/>
                </a:solidFill>
                <a:prstDash val="solid"/>
                <a:round/>
                <a:headEnd len="med" w="med" type="none"/>
                <a:tailEnd len="med" w="med" type="none"/>
              </a:ln>
            </p:spPr>
          </p:cxnSp>
        </p:grpSp>
        <p:sp>
          <p:nvSpPr>
            <p:cNvPr id="61" name="Google Shape;61;p13"/>
            <p:cNvSpPr txBox="1"/>
            <p:nvPr/>
          </p:nvSpPr>
          <p:spPr>
            <a:xfrm>
              <a:off x="351005" y="2676261"/>
              <a:ext cx="4323300" cy="1038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Passionate Software Engineer with 10+ years of experience in developing web applications and backend systems. Skilled at writing clear, concise code that is easy to maintain and troubleshoot. Experienced working with both small and large teams across multiple projects and companies. Able to work independently of remote locations or in office environments as needed by the company.</a:t>
              </a:r>
              <a:endParaRPr sz="900">
                <a:solidFill>
                  <a:srgbClr val="394349"/>
                </a:solidFill>
                <a:latin typeface="Poppins Light"/>
                <a:ea typeface="Poppins Light"/>
                <a:cs typeface="Poppins Light"/>
                <a:sym typeface="Poppins Light"/>
              </a:endParaRPr>
            </a:p>
          </p:txBody>
        </p:sp>
      </p:grpSp>
      <p:grpSp>
        <p:nvGrpSpPr>
          <p:cNvPr id="62" name="Google Shape;62;p13"/>
          <p:cNvGrpSpPr/>
          <p:nvPr/>
        </p:nvGrpSpPr>
        <p:grpSpPr>
          <a:xfrm>
            <a:off x="348448" y="4100425"/>
            <a:ext cx="4335027" cy="6037050"/>
            <a:chOff x="348448" y="4100425"/>
            <a:chExt cx="4335027" cy="6037050"/>
          </a:xfrm>
        </p:grpSpPr>
        <p:grpSp>
          <p:nvGrpSpPr>
            <p:cNvPr id="63" name="Google Shape;63;p13"/>
            <p:cNvGrpSpPr/>
            <p:nvPr/>
          </p:nvGrpSpPr>
          <p:grpSpPr>
            <a:xfrm>
              <a:off x="348448" y="4100425"/>
              <a:ext cx="4335027" cy="404100"/>
              <a:chOff x="348448" y="4100425"/>
              <a:chExt cx="4335027" cy="404100"/>
            </a:xfrm>
          </p:grpSpPr>
          <p:sp>
            <p:nvSpPr>
              <p:cNvPr id="64" name="Google Shape;64;p13"/>
              <p:cNvSpPr txBox="1"/>
              <p:nvPr/>
            </p:nvSpPr>
            <p:spPr>
              <a:xfrm>
                <a:off x="348448" y="4100425"/>
                <a:ext cx="29175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00">
                    <a:solidFill>
                      <a:srgbClr val="394349"/>
                    </a:solidFill>
                    <a:latin typeface="Poppins Medium"/>
                    <a:ea typeface="Poppins Medium"/>
                    <a:cs typeface="Poppins Medium"/>
                    <a:sym typeface="Poppins Medium"/>
                  </a:rPr>
                  <a:t>PROFESSIONAL EXPERIENCE</a:t>
                </a:r>
                <a:endParaRPr sz="1300">
                  <a:solidFill>
                    <a:srgbClr val="394349"/>
                  </a:solidFill>
                  <a:latin typeface="Poppins Medium"/>
                  <a:ea typeface="Poppins Medium"/>
                  <a:cs typeface="Poppins Medium"/>
                  <a:sym typeface="Poppins Medium"/>
                </a:endParaRPr>
              </a:p>
            </p:txBody>
          </p:sp>
          <p:cxnSp>
            <p:nvCxnSpPr>
              <p:cNvPr id="65" name="Google Shape;65;p13"/>
              <p:cNvCxnSpPr/>
              <p:nvPr/>
            </p:nvCxnSpPr>
            <p:spPr>
              <a:xfrm>
                <a:off x="360175" y="4504525"/>
                <a:ext cx="4323300" cy="0"/>
              </a:xfrm>
              <a:prstGeom prst="straightConnector1">
                <a:avLst/>
              </a:prstGeom>
              <a:noFill/>
              <a:ln cap="flat" cmpd="sng" w="19050">
                <a:solidFill>
                  <a:srgbClr val="7798A7"/>
                </a:solidFill>
                <a:prstDash val="solid"/>
                <a:round/>
                <a:headEnd len="med" w="med" type="none"/>
                <a:tailEnd len="med" w="med" type="none"/>
              </a:ln>
            </p:spPr>
          </p:cxnSp>
        </p:grpSp>
        <p:grpSp>
          <p:nvGrpSpPr>
            <p:cNvPr id="66" name="Google Shape;66;p13"/>
            <p:cNvGrpSpPr/>
            <p:nvPr/>
          </p:nvGrpSpPr>
          <p:grpSpPr>
            <a:xfrm>
              <a:off x="348450" y="4655750"/>
              <a:ext cx="4335025" cy="1565175"/>
              <a:chOff x="348450" y="4655750"/>
              <a:chExt cx="4335025" cy="1565175"/>
            </a:xfrm>
          </p:grpSpPr>
          <p:grpSp>
            <p:nvGrpSpPr>
              <p:cNvPr id="67" name="Google Shape;67;p13"/>
              <p:cNvGrpSpPr/>
              <p:nvPr/>
            </p:nvGrpSpPr>
            <p:grpSpPr>
              <a:xfrm>
                <a:off x="348450" y="4655758"/>
                <a:ext cx="2544900" cy="321375"/>
                <a:chOff x="348450" y="4655758"/>
                <a:chExt cx="2544900" cy="321375"/>
              </a:xfrm>
            </p:grpSpPr>
            <p:sp>
              <p:nvSpPr>
                <p:cNvPr id="68" name="Google Shape;68;p13"/>
                <p:cNvSpPr txBox="1"/>
                <p:nvPr/>
              </p:nvSpPr>
              <p:spPr>
                <a:xfrm>
                  <a:off x="348450" y="4655758"/>
                  <a:ext cx="254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7798A7"/>
                      </a:solidFill>
                      <a:latin typeface="Poppins Medium"/>
                      <a:ea typeface="Poppins Medium"/>
                      <a:cs typeface="Poppins Medium"/>
                      <a:sym typeface="Poppins Medium"/>
                    </a:rPr>
                    <a:t>Lead Software Engineer </a:t>
                  </a:r>
                  <a:endParaRPr sz="900">
                    <a:solidFill>
                      <a:srgbClr val="7798A7"/>
                    </a:solidFill>
                    <a:latin typeface="Poppins Medium"/>
                    <a:ea typeface="Poppins Medium"/>
                    <a:cs typeface="Poppins Medium"/>
                    <a:sym typeface="Poppins Medium"/>
                  </a:endParaRPr>
                </a:p>
              </p:txBody>
            </p:sp>
            <p:sp>
              <p:nvSpPr>
                <p:cNvPr id="69" name="Google Shape;69;p13"/>
                <p:cNvSpPr txBox="1"/>
                <p:nvPr/>
              </p:nvSpPr>
              <p:spPr>
                <a:xfrm>
                  <a:off x="348450" y="4838533"/>
                  <a:ext cx="254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394349"/>
                      </a:solidFill>
                      <a:latin typeface="Poppins Light"/>
                      <a:ea typeface="Poppins Light"/>
                      <a:cs typeface="Poppins Light"/>
                      <a:sym typeface="Poppins Light"/>
                    </a:rPr>
                    <a:t>Blackbaud</a:t>
                  </a:r>
                  <a:endParaRPr sz="900">
                    <a:solidFill>
                      <a:srgbClr val="394349"/>
                    </a:solidFill>
                    <a:latin typeface="Poppins Light"/>
                    <a:ea typeface="Poppins Light"/>
                    <a:cs typeface="Poppins Light"/>
                    <a:sym typeface="Poppins Light"/>
                  </a:endParaRPr>
                </a:p>
              </p:txBody>
            </p:sp>
          </p:grpSp>
          <p:sp>
            <p:nvSpPr>
              <p:cNvPr id="70" name="Google Shape;70;p13"/>
              <p:cNvSpPr txBox="1"/>
              <p:nvPr/>
            </p:nvSpPr>
            <p:spPr>
              <a:xfrm>
                <a:off x="2953375" y="4655750"/>
                <a:ext cx="17301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900">
                    <a:solidFill>
                      <a:srgbClr val="394349"/>
                    </a:solidFill>
                    <a:latin typeface="Poppins Light"/>
                    <a:ea typeface="Poppins Light"/>
                    <a:cs typeface="Poppins Light"/>
                    <a:sym typeface="Poppins Light"/>
                  </a:rPr>
                  <a:t>Austin, TX | 2021 - Present</a:t>
                </a:r>
                <a:endParaRPr sz="900">
                  <a:solidFill>
                    <a:srgbClr val="394349"/>
                  </a:solidFill>
                  <a:latin typeface="Poppins Light"/>
                  <a:ea typeface="Poppins Light"/>
                  <a:cs typeface="Poppins Light"/>
                  <a:sym typeface="Poppins Light"/>
                </a:endParaRPr>
              </a:p>
            </p:txBody>
          </p:sp>
          <p:grpSp>
            <p:nvGrpSpPr>
              <p:cNvPr id="71" name="Google Shape;71;p13"/>
              <p:cNvGrpSpPr/>
              <p:nvPr/>
            </p:nvGrpSpPr>
            <p:grpSpPr>
              <a:xfrm>
                <a:off x="360175" y="5195125"/>
                <a:ext cx="4314025" cy="138600"/>
                <a:chOff x="360175" y="5195125"/>
                <a:chExt cx="4314025" cy="138600"/>
              </a:xfrm>
            </p:grpSpPr>
            <p:sp>
              <p:nvSpPr>
                <p:cNvPr id="72" name="Google Shape;72;p13"/>
                <p:cNvSpPr txBox="1"/>
                <p:nvPr/>
              </p:nvSpPr>
              <p:spPr>
                <a:xfrm>
                  <a:off x="554900" y="5195125"/>
                  <a:ext cx="4119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394349"/>
                      </a:solidFill>
                      <a:latin typeface="Poppins Light"/>
                      <a:ea typeface="Poppins Light"/>
                      <a:cs typeface="Poppins Light"/>
                      <a:sym typeface="Poppins Light"/>
                    </a:rPr>
                    <a:t>Successfully converted whole project from Python 2 to 3.8.0</a:t>
                  </a:r>
                  <a:endParaRPr sz="900">
                    <a:solidFill>
                      <a:srgbClr val="394349"/>
                    </a:solidFill>
                    <a:latin typeface="Poppins Light"/>
                    <a:ea typeface="Poppins Light"/>
                    <a:cs typeface="Poppins Light"/>
                    <a:sym typeface="Poppins Light"/>
                  </a:endParaRPr>
                </a:p>
              </p:txBody>
            </p:sp>
            <p:sp>
              <p:nvSpPr>
                <p:cNvPr id="73" name="Google Shape;73;p13"/>
                <p:cNvSpPr/>
                <p:nvPr/>
              </p:nvSpPr>
              <p:spPr>
                <a:xfrm>
                  <a:off x="360175" y="52344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4" name="Google Shape;74;p13"/>
              <p:cNvGrpSpPr/>
              <p:nvPr/>
            </p:nvGrpSpPr>
            <p:grpSpPr>
              <a:xfrm>
                <a:off x="360175" y="5368725"/>
                <a:ext cx="4314025" cy="498600"/>
                <a:chOff x="360175" y="5368725"/>
                <a:chExt cx="4314025" cy="498600"/>
              </a:xfrm>
            </p:grpSpPr>
            <p:sp>
              <p:nvSpPr>
                <p:cNvPr id="75" name="Google Shape;75;p13"/>
                <p:cNvSpPr txBox="1"/>
                <p:nvPr/>
              </p:nvSpPr>
              <p:spPr>
                <a:xfrm>
                  <a:off x="554900" y="5368725"/>
                  <a:ext cx="4119300" cy="49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uk" sz="900">
                      <a:solidFill>
                        <a:srgbClr val="394349"/>
                      </a:solidFill>
                      <a:latin typeface="Poppins Light"/>
                      <a:ea typeface="Poppins Light"/>
                      <a:cs typeface="Poppins Light"/>
                      <a:sym typeface="Poppins Light"/>
                    </a:rPr>
                    <a:t>Scripted unique test plans, test scripts, and processes to remove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Clr>
                      <a:schemeClr val="dk1"/>
                    </a:buClr>
                    <a:buSzPts val="1100"/>
                    <a:buFont typeface="Arial"/>
                    <a:buNone/>
                  </a:pPr>
                  <a:r>
                    <a:rPr lang="uk" sz="900">
                      <a:solidFill>
                        <a:srgbClr val="394349"/>
                      </a:solidFill>
                      <a:latin typeface="Poppins Light"/>
                      <a:ea typeface="Poppins Light"/>
                      <a:cs typeface="Poppins Light"/>
                      <a:sym typeface="Poppins Light"/>
                    </a:rPr>
                    <a:t>previously known redundancy by 40% and ensured predictable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outcomes</a:t>
                  </a:r>
                  <a:endParaRPr sz="900">
                    <a:solidFill>
                      <a:srgbClr val="394349"/>
                    </a:solidFill>
                    <a:latin typeface="Poppins Light"/>
                    <a:ea typeface="Poppins Light"/>
                    <a:cs typeface="Poppins Light"/>
                    <a:sym typeface="Poppins Light"/>
                  </a:endParaRPr>
                </a:p>
              </p:txBody>
            </p:sp>
            <p:sp>
              <p:nvSpPr>
                <p:cNvPr id="76" name="Google Shape;76;p13"/>
                <p:cNvSpPr/>
                <p:nvPr/>
              </p:nvSpPr>
              <p:spPr>
                <a:xfrm>
                  <a:off x="360175" y="54139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7" name="Google Shape;77;p13"/>
              <p:cNvGrpSpPr/>
              <p:nvPr/>
            </p:nvGrpSpPr>
            <p:grpSpPr>
              <a:xfrm>
                <a:off x="360175" y="5902325"/>
                <a:ext cx="4314025" cy="318600"/>
                <a:chOff x="360175" y="5195125"/>
                <a:chExt cx="4314025" cy="318600"/>
              </a:xfrm>
            </p:grpSpPr>
            <p:sp>
              <p:nvSpPr>
                <p:cNvPr id="78" name="Google Shape;78;p13"/>
                <p:cNvSpPr txBox="1"/>
                <p:nvPr/>
              </p:nvSpPr>
              <p:spPr>
                <a:xfrm>
                  <a:off x="554900" y="5195125"/>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uk" sz="900">
                      <a:solidFill>
                        <a:srgbClr val="394349"/>
                      </a:solidFill>
                      <a:latin typeface="Poppins Light"/>
                      <a:ea typeface="Poppins Light"/>
                      <a:cs typeface="Poppins Light"/>
                      <a:sym typeface="Poppins Light"/>
                    </a:rPr>
                    <a:t>Developed a desktop application to automate database testing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processes, improved efficiency by 65%</a:t>
                  </a:r>
                  <a:endParaRPr sz="900">
                    <a:solidFill>
                      <a:srgbClr val="394349"/>
                    </a:solidFill>
                    <a:latin typeface="Poppins Light"/>
                    <a:ea typeface="Poppins Light"/>
                    <a:cs typeface="Poppins Light"/>
                    <a:sym typeface="Poppins Light"/>
                  </a:endParaRPr>
                </a:p>
              </p:txBody>
            </p:sp>
            <p:sp>
              <p:nvSpPr>
                <p:cNvPr id="79" name="Google Shape;79;p13"/>
                <p:cNvSpPr/>
                <p:nvPr/>
              </p:nvSpPr>
              <p:spPr>
                <a:xfrm>
                  <a:off x="360175" y="52344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80" name="Google Shape;80;p13"/>
            <p:cNvGrpSpPr/>
            <p:nvPr/>
          </p:nvGrpSpPr>
          <p:grpSpPr>
            <a:xfrm>
              <a:off x="348450" y="6437913"/>
              <a:ext cx="4335025" cy="1741296"/>
              <a:chOff x="348450" y="6437913"/>
              <a:chExt cx="4335025" cy="1741296"/>
            </a:xfrm>
          </p:grpSpPr>
          <p:grpSp>
            <p:nvGrpSpPr>
              <p:cNvPr id="81" name="Google Shape;81;p13"/>
              <p:cNvGrpSpPr/>
              <p:nvPr/>
            </p:nvGrpSpPr>
            <p:grpSpPr>
              <a:xfrm>
                <a:off x="348450" y="6437920"/>
                <a:ext cx="2544900" cy="321375"/>
                <a:chOff x="348450" y="4655758"/>
                <a:chExt cx="2544900" cy="321375"/>
              </a:xfrm>
            </p:grpSpPr>
            <p:sp>
              <p:nvSpPr>
                <p:cNvPr id="82" name="Google Shape;82;p13"/>
                <p:cNvSpPr txBox="1"/>
                <p:nvPr/>
              </p:nvSpPr>
              <p:spPr>
                <a:xfrm>
                  <a:off x="348450" y="4655758"/>
                  <a:ext cx="254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7798A7"/>
                      </a:solidFill>
                      <a:latin typeface="Poppins Medium"/>
                      <a:ea typeface="Poppins Medium"/>
                      <a:cs typeface="Poppins Medium"/>
                      <a:sym typeface="Poppins Medium"/>
                    </a:rPr>
                    <a:t>Senior Software Engineer</a:t>
                  </a:r>
                  <a:endParaRPr sz="900">
                    <a:solidFill>
                      <a:srgbClr val="7798A7"/>
                    </a:solidFill>
                    <a:latin typeface="Poppins Medium"/>
                    <a:ea typeface="Poppins Medium"/>
                    <a:cs typeface="Poppins Medium"/>
                    <a:sym typeface="Poppins Medium"/>
                  </a:endParaRPr>
                </a:p>
              </p:txBody>
            </p:sp>
            <p:sp>
              <p:nvSpPr>
                <p:cNvPr id="83" name="Google Shape;83;p13"/>
                <p:cNvSpPr txBox="1"/>
                <p:nvPr/>
              </p:nvSpPr>
              <p:spPr>
                <a:xfrm>
                  <a:off x="348450" y="4838533"/>
                  <a:ext cx="254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394349"/>
                      </a:solidFill>
                      <a:latin typeface="Poppins Light"/>
                      <a:ea typeface="Poppins Light"/>
                      <a:cs typeface="Poppins Light"/>
                      <a:sym typeface="Poppins Light"/>
                    </a:rPr>
                    <a:t>Wayfair</a:t>
                  </a:r>
                  <a:endParaRPr sz="900">
                    <a:solidFill>
                      <a:srgbClr val="394349"/>
                    </a:solidFill>
                    <a:latin typeface="Poppins Light"/>
                    <a:ea typeface="Poppins Light"/>
                    <a:cs typeface="Poppins Light"/>
                    <a:sym typeface="Poppins Light"/>
                  </a:endParaRPr>
                </a:p>
              </p:txBody>
            </p:sp>
          </p:grpSp>
          <p:sp>
            <p:nvSpPr>
              <p:cNvPr id="84" name="Google Shape;84;p13"/>
              <p:cNvSpPr txBox="1"/>
              <p:nvPr/>
            </p:nvSpPr>
            <p:spPr>
              <a:xfrm>
                <a:off x="2953375" y="6437913"/>
                <a:ext cx="17301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900">
                    <a:solidFill>
                      <a:srgbClr val="394349"/>
                    </a:solidFill>
                    <a:latin typeface="Poppins Light"/>
                    <a:ea typeface="Poppins Light"/>
                    <a:cs typeface="Poppins Light"/>
                    <a:sym typeface="Poppins Light"/>
                  </a:rPr>
                  <a:t>Austin, TX | 2017 - 2021</a:t>
                </a:r>
                <a:endParaRPr sz="900">
                  <a:solidFill>
                    <a:srgbClr val="394349"/>
                  </a:solidFill>
                  <a:latin typeface="Poppins Light"/>
                  <a:ea typeface="Poppins Light"/>
                  <a:cs typeface="Poppins Light"/>
                  <a:sym typeface="Poppins Light"/>
                </a:endParaRPr>
              </a:p>
            </p:txBody>
          </p:sp>
          <p:grpSp>
            <p:nvGrpSpPr>
              <p:cNvPr id="85" name="Google Shape;85;p13"/>
              <p:cNvGrpSpPr/>
              <p:nvPr/>
            </p:nvGrpSpPr>
            <p:grpSpPr>
              <a:xfrm>
                <a:off x="360175" y="6977288"/>
                <a:ext cx="4314025" cy="1201921"/>
                <a:chOff x="360175" y="6977288"/>
                <a:chExt cx="4314025" cy="1201921"/>
              </a:xfrm>
            </p:grpSpPr>
            <p:grpSp>
              <p:nvGrpSpPr>
                <p:cNvPr id="86" name="Google Shape;86;p13"/>
                <p:cNvGrpSpPr/>
                <p:nvPr/>
              </p:nvGrpSpPr>
              <p:grpSpPr>
                <a:xfrm>
                  <a:off x="360175" y="6977288"/>
                  <a:ext cx="4314025" cy="138600"/>
                  <a:chOff x="360175" y="5195125"/>
                  <a:chExt cx="4314025" cy="138600"/>
                </a:xfrm>
              </p:grpSpPr>
              <p:sp>
                <p:nvSpPr>
                  <p:cNvPr id="87" name="Google Shape;87;p13"/>
                  <p:cNvSpPr txBox="1"/>
                  <p:nvPr/>
                </p:nvSpPr>
                <p:spPr>
                  <a:xfrm>
                    <a:off x="554900" y="5195125"/>
                    <a:ext cx="4119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394349"/>
                        </a:solidFill>
                        <a:latin typeface="Poppins Light"/>
                        <a:ea typeface="Poppins Light"/>
                        <a:cs typeface="Poppins Light"/>
                        <a:sym typeface="Poppins Light"/>
                      </a:rPr>
                      <a:t>Moved the automation solution into a commercial software ($60k/year)</a:t>
                    </a:r>
                    <a:endParaRPr sz="900">
                      <a:solidFill>
                        <a:srgbClr val="394349"/>
                      </a:solidFill>
                      <a:latin typeface="Poppins Light"/>
                      <a:ea typeface="Poppins Light"/>
                      <a:cs typeface="Poppins Light"/>
                      <a:sym typeface="Poppins Light"/>
                    </a:endParaRPr>
                  </a:p>
                </p:txBody>
              </p:sp>
              <p:sp>
                <p:nvSpPr>
                  <p:cNvPr id="88" name="Google Shape;88;p13"/>
                  <p:cNvSpPr/>
                  <p:nvPr/>
                </p:nvSpPr>
                <p:spPr>
                  <a:xfrm>
                    <a:off x="360175" y="52344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9" name="Google Shape;89;p13"/>
                <p:cNvGrpSpPr/>
                <p:nvPr/>
              </p:nvGrpSpPr>
              <p:grpSpPr>
                <a:xfrm>
                  <a:off x="360175" y="7151728"/>
                  <a:ext cx="4314025" cy="318600"/>
                  <a:chOff x="360175" y="5368725"/>
                  <a:chExt cx="4314025" cy="318600"/>
                </a:xfrm>
              </p:grpSpPr>
              <p:sp>
                <p:nvSpPr>
                  <p:cNvPr id="90" name="Google Shape;90;p13"/>
                  <p:cNvSpPr txBox="1"/>
                  <p:nvPr/>
                </p:nvSpPr>
                <p:spPr>
                  <a:xfrm>
                    <a:off x="554900" y="5368725"/>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Designed and developed reusable software components which used in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3 different projects with reducing development effort by 50%</a:t>
                    </a:r>
                    <a:endParaRPr sz="900">
                      <a:solidFill>
                        <a:srgbClr val="394349"/>
                      </a:solidFill>
                      <a:latin typeface="Poppins Light"/>
                      <a:ea typeface="Poppins Light"/>
                      <a:cs typeface="Poppins Light"/>
                      <a:sym typeface="Poppins Light"/>
                    </a:endParaRPr>
                  </a:p>
                </p:txBody>
              </p:sp>
              <p:sp>
                <p:nvSpPr>
                  <p:cNvPr id="91" name="Google Shape;91;p13"/>
                  <p:cNvSpPr/>
                  <p:nvPr/>
                </p:nvSpPr>
                <p:spPr>
                  <a:xfrm>
                    <a:off x="360175" y="54139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92" name="Google Shape;92;p13"/>
                <p:cNvGrpSpPr/>
                <p:nvPr/>
              </p:nvGrpSpPr>
              <p:grpSpPr>
                <a:xfrm>
                  <a:off x="360175" y="7506168"/>
                  <a:ext cx="4314025" cy="318600"/>
                  <a:chOff x="360175" y="5195125"/>
                  <a:chExt cx="4314025" cy="318600"/>
                </a:xfrm>
              </p:grpSpPr>
              <p:sp>
                <p:nvSpPr>
                  <p:cNvPr id="93" name="Google Shape;93;p13"/>
                  <p:cNvSpPr txBox="1"/>
                  <p:nvPr/>
                </p:nvSpPr>
                <p:spPr>
                  <a:xfrm>
                    <a:off x="554900" y="5195125"/>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Re-engineered critical modules within a sprint to rely on a centralized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library to optimize performance by 68%</a:t>
                    </a:r>
                    <a:endParaRPr sz="900">
                      <a:solidFill>
                        <a:srgbClr val="394349"/>
                      </a:solidFill>
                      <a:latin typeface="Poppins Light"/>
                      <a:ea typeface="Poppins Light"/>
                      <a:cs typeface="Poppins Light"/>
                      <a:sym typeface="Poppins Light"/>
                    </a:endParaRPr>
                  </a:p>
                </p:txBody>
              </p:sp>
              <p:sp>
                <p:nvSpPr>
                  <p:cNvPr id="94" name="Google Shape;94;p13"/>
                  <p:cNvSpPr/>
                  <p:nvPr/>
                </p:nvSpPr>
                <p:spPr>
                  <a:xfrm>
                    <a:off x="360175" y="52344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95" name="Google Shape;95;p13"/>
                <p:cNvGrpSpPr/>
                <p:nvPr/>
              </p:nvGrpSpPr>
              <p:grpSpPr>
                <a:xfrm>
                  <a:off x="360175" y="7860609"/>
                  <a:ext cx="4314025" cy="318600"/>
                  <a:chOff x="360175" y="5368725"/>
                  <a:chExt cx="4314025" cy="318600"/>
                </a:xfrm>
              </p:grpSpPr>
              <p:sp>
                <p:nvSpPr>
                  <p:cNvPr id="96" name="Google Shape;96;p13"/>
                  <p:cNvSpPr txBox="1"/>
                  <p:nvPr/>
                </p:nvSpPr>
                <p:spPr>
                  <a:xfrm>
                    <a:off x="554900" y="5368725"/>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Rated with the best annual performance rating for all the years during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my stint; given to top ~5% employees</a:t>
                    </a:r>
                    <a:endParaRPr sz="900">
                      <a:solidFill>
                        <a:srgbClr val="394349"/>
                      </a:solidFill>
                      <a:latin typeface="Poppins Light"/>
                      <a:ea typeface="Poppins Light"/>
                      <a:cs typeface="Poppins Light"/>
                      <a:sym typeface="Poppins Light"/>
                    </a:endParaRPr>
                  </a:p>
                </p:txBody>
              </p:sp>
              <p:sp>
                <p:nvSpPr>
                  <p:cNvPr id="97" name="Google Shape;97;p13"/>
                  <p:cNvSpPr/>
                  <p:nvPr/>
                </p:nvSpPr>
                <p:spPr>
                  <a:xfrm>
                    <a:off x="360175" y="54139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grpSp>
          <p:nvGrpSpPr>
            <p:cNvPr id="98" name="Google Shape;98;p13"/>
            <p:cNvGrpSpPr/>
            <p:nvPr/>
          </p:nvGrpSpPr>
          <p:grpSpPr>
            <a:xfrm>
              <a:off x="348450" y="8396188"/>
              <a:ext cx="4335025" cy="1741287"/>
              <a:chOff x="348450" y="6437913"/>
              <a:chExt cx="4335025" cy="1741287"/>
            </a:xfrm>
          </p:grpSpPr>
          <p:grpSp>
            <p:nvGrpSpPr>
              <p:cNvPr id="99" name="Google Shape;99;p13"/>
              <p:cNvGrpSpPr/>
              <p:nvPr/>
            </p:nvGrpSpPr>
            <p:grpSpPr>
              <a:xfrm>
                <a:off x="348450" y="6437920"/>
                <a:ext cx="2544900" cy="321375"/>
                <a:chOff x="348450" y="4655758"/>
                <a:chExt cx="2544900" cy="321375"/>
              </a:xfrm>
            </p:grpSpPr>
            <p:sp>
              <p:nvSpPr>
                <p:cNvPr id="100" name="Google Shape;100;p13"/>
                <p:cNvSpPr txBox="1"/>
                <p:nvPr/>
              </p:nvSpPr>
              <p:spPr>
                <a:xfrm>
                  <a:off x="348450" y="4655758"/>
                  <a:ext cx="254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7798A7"/>
                      </a:solidFill>
                      <a:latin typeface="Poppins Medium"/>
                      <a:ea typeface="Poppins Medium"/>
                      <a:cs typeface="Poppins Medium"/>
                      <a:sym typeface="Poppins Medium"/>
                    </a:rPr>
                    <a:t>Software Developer </a:t>
                  </a:r>
                  <a:endParaRPr sz="900">
                    <a:solidFill>
                      <a:srgbClr val="7798A7"/>
                    </a:solidFill>
                    <a:latin typeface="Poppins Medium"/>
                    <a:ea typeface="Poppins Medium"/>
                    <a:cs typeface="Poppins Medium"/>
                    <a:sym typeface="Poppins Medium"/>
                  </a:endParaRPr>
                </a:p>
              </p:txBody>
            </p:sp>
            <p:sp>
              <p:nvSpPr>
                <p:cNvPr id="101" name="Google Shape;101;p13"/>
                <p:cNvSpPr txBox="1"/>
                <p:nvPr/>
              </p:nvSpPr>
              <p:spPr>
                <a:xfrm>
                  <a:off x="348450" y="4838533"/>
                  <a:ext cx="254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394349"/>
                      </a:solidFill>
                      <a:latin typeface="Poppins Light"/>
                      <a:ea typeface="Poppins Light"/>
                      <a:cs typeface="Poppins Light"/>
                      <a:sym typeface="Poppins Light"/>
                    </a:rPr>
                    <a:t>Target</a:t>
                  </a:r>
                  <a:endParaRPr sz="900">
                    <a:solidFill>
                      <a:srgbClr val="394349"/>
                    </a:solidFill>
                    <a:latin typeface="Poppins Light"/>
                    <a:ea typeface="Poppins Light"/>
                    <a:cs typeface="Poppins Light"/>
                    <a:sym typeface="Poppins Light"/>
                  </a:endParaRPr>
                </a:p>
              </p:txBody>
            </p:sp>
          </p:grpSp>
          <p:sp>
            <p:nvSpPr>
              <p:cNvPr id="102" name="Google Shape;102;p13"/>
              <p:cNvSpPr txBox="1"/>
              <p:nvPr/>
            </p:nvSpPr>
            <p:spPr>
              <a:xfrm>
                <a:off x="2953375" y="6437913"/>
                <a:ext cx="17301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900">
                    <a:solidFill>
                      <a:srgbClr val="394349"/>
                    </a:solidFill>
                    <a:latin typeface="Poppins Light"/>
                    <a:ea typeface="Poppins Light"/>
                    <a:cs typeface="Poppins Light"/>
                    <a:sym typeface="Poppins Light"/>
                  </a:rPr>
                  <a:t>Austin, TX | 2015 - 2017</a:t>
                </a:r>
                <a:endParaRPr sz="900">
                  <a:solidFill>
                    <a:srgbClr val="394349"/>
                  </a:solidFill>
                  <a:latin typeface="Poppins Light"/>
                  <a:ea typeface="Poppins Light"/>
                  <a:cs typeface="Poppins Light"/>
                  <a:sym typeface="Poppins Light"/>
                </a:endParaRPr>
              </a:p>
            </p:txBody>
          </p:sp>
          <p:grpSp>
            <p:nvGrpSpPr>
              <p:cNvPr id="103" name="Google Shape;103;p13"/>
              <p:cNvGrpSpPr/>
              <p:nvPr/>
            </p:nvGrpSpPr>
            <p:grpSpPr>
              <a:xfrm>
                <a:off x="360175" y="6977288"/>
                <a:ext cx="4314025" cy="1201912"/>
                <a:chOff x="360175" y="6977288"/>
                <a:chExt cx="4314025" cy="1201912"/>
              </a:xfrm>
            </p:grpSpPr>
            <p:grpSp>
              <p:nvGrpSpPr>
                <p:cNvPr id="104" name="Google Shape;104;p13"/>
                <p:cNvGrpSpPr/>
                <p:nvPr/>
              </p:nvGrpSpPr>
              <p:grpSpPr>
                <a:xfrm>
                  <a:off x="360175" y="6977288"/>
                  <a:ext cx="4314025" cy="138600"/>
                  <a:chOff x="360175" y="5195125"/>
                  <a:chExt cx="4314025" cy="138600"/>
                </a:xfrm>
              </p:grpSpPr>
              <p:sp>
                <p:nvSpPr>
                  <p:cNvPr id="105" name="Google Shape;105;p13"/>
                  <p:cNvSpPr txBox="1"/>
                  <p:nvPr/>
                </p:nvSpPr>
                <p:spPr>
                  <a:xfrm>
                    <a:off x="554900" y="5195125"/>
                    <a:ext cx="4119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394349"/>
                        </a:solidFill>
                        <a:latin typeface="Poppins Light"/>
                        <a:ea typeface="Poppins Light"/>
                        <a:cs typeface="Poppins Light"/>
                        <a:sym typeface="Poppins Light"/>
                      </a:rPr>
                      <a:t>Helped to increase the accuracy of the reporting systems by 4%</a:t>
                    </a:r>
                    <a:endParaRPr sz="900">
                      <a:solidFill>
                        <a:srgbClr val="394349"/>
                      </a:solidFill>
                      <a:latin typeface="Poppins Light"/>
                      <a:ea typeface="Poppins Light"/>
                      <a:cs typeface="Poppins Light"/>
                      <a:sym typeface="Poppins Light"/>
                    </a:endParaRPr>
                  </a:p>
                </p:txBody>
              </p:sp>
              <p:sp>
                <p:nvSpPr>
                  <p:cNvPr id="106" name="Google Shape;106;p13"/>
                  <p:cNvSpPr/>
                  <p:nvPr/>
                </p:nvSpPr>
                <p:spPr>
                  <a:xfrm>
                    <a:off x="360175" y="52344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07" name="Google Shape;107;p13"/>
                <p:cNvGrpSpPr/>
                <p:nvPr/>
              </p:nvGrpSpPr>
              <p:grpSpPr>
                <a:xfrm>
                  <a:off x="360175" y="7151728"/>
                  <a:ext cx="4314025" cy="318600"/>
                  <a:chOff x="360175" y="5368725"/>
                  <a:chExt cx="4314025" cy="318600"/>
                </a:xfrm>
              </p:grpSpPr>
              <p:sp>
                <p:nvSpPr>
                  <p:cNvPr id="108" name="Google Shape;108;p13"/>
                  <p:cNvSpPr txBox="1"/>
                  <p:nvPr/>
                </p:nvSpPr>
                <p:spPr>
                  <a:xfrm>
                    <a:off x="554900" y="5368725"/>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Delivered configuration management tools to track server settings for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performance testing which saved 25% of initial machine setup</a:t>
                    </a:r>
                    <a:endParaRPr sz="900">
                      <a:solidFill>
                        <a:srgbClr val="394349"/>
                      </a:solidFill>
                      <a:latin typeface="Poppins Light"/>
                      <a:ea typeface="Poppins Light"/>
                      <a:cs typeface="Poppins Light"/>
                      <a:sym typeface="Poppins Light"/>
                    </a:endParaRPr>
                  </a:p>
                </p:txBody>
              </p:sp>
              <p:sp>
                <p:nvSpPr>
                  <p:cNvPr id="109" name="Google Shape;109;p13"/>
                  <p:cNvSpPr/>
                  <p:nvPr/>
                </p:nvSpPr>
                <p:spPr>
                  <a:xfrm>
                    <a:off x="360175" y="54139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10" name="Google Shape;110;p13"/>
                <p:cNvGrpSpPr/>
                <p:nvPr/>
              </p:nvGrpSpPr>
              <p:grpSpPr>
                <a:xfrm>
                  <a:off x="360175" y="7506168"/>
                  <a:ext cx="4314025" cy="318600"/>
                  <a:chOff x="360175" y="5195125"/>
                  <a:chExt cx="4314025" cy="318600"/>
                </a:xfrm>
              </p:grpSpPr>
              <p:sp>
                <p:nvSpPr>
                  <p:cNvPr id="111" name="Google Shape;111;p13"/>
                  <p:cNvSpPr txBox="1"/>
                  <p:nvPr/>
                </p:nvSpPr>
                <p:spPr>
                  <a:xfrm>
                    <a:off x="554900" y="5195125"/>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Developed monitor reports that are using in-memory cache, updating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the data shown to the user every 1 second</a:t>
                    </a:r>
                    <a:endParaRPr sz="900">
                      <a:solidFill>
                        <a:srgbClr val="394349"/>
                      </a:solidFill>
                      <a:latin typeface="Poppins Light"/>
                      <a:ea typeface="Poppins Light"/>
                      <a:cs typeface="Poppins Light"/>
                      <a:sym typeface="Poppins Light"/>
                    </a:endParaRPr>
                  </a:p>
                </p:txBody>
              </p:sp>
              <p:sp>
                <p:nvSpPr>
                  <p:cNvPr id="112" name="Google Shape;112;p13"/>
                  <p:cNvSpPr/>
                  <p:nvPr/>
                </p:nvSpPr>
                <p:spPr>
                  <a:xfrm>
                    <a:off x="360175" y="52344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13" name="Google Shape;113;p13"/>
                <p:cNvGrpSpPr/>
                <p:nvPr/>
              </p:nvGrpSpPr>
              <p:grpSpPr>
                <a:xfrm>
                  <a:off x="360175" y="7860600"/>
                  <a:ext cx="4314025" cy="318600"/>
                  <a:chOff x="360175" y="5368716"/>
                  <a:chExt cx="4314025" cy="318600"/>
                </a:xfrm>
              </p:grpSpPr>
              <p:sp>
                <p:nvSpPr>
                  <p:cNvPr id="114" name="Google Shape;114;p13"/>
                  <p:cNvSpPr txBox="1"/>
                  <p:nvPr/>
                </p:nvSpPr>
                <p:spPr>
                  <a:xfrm>
                    <a:off x="554900" y="5368716"/>
                    <a:ext cx="41193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Reduced the time by 75% to process 70,000 to 1,000,000 instruments </a:t>
                    </a:r>
                    <a:endParaRPr sz="900">
                      <a:solidFill>
                        <a:srgbClr val="394349"/>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rgbClr val="394349"/>
                        </a:solidFill>
                        <a:latin typeface="Poppins Light"/>
                        <a:ea typeface="Poppins Light"/>
                        <a:cs typeface="Poppins Light"/>
                        <a:sym typeface="Poppins Light"/>
                      </a:rPr>
                      <a:t>from 16+ seconds to less than 4 seconds by redesigning the algorithm</a:t>
                    </a:r>
                    <a:endParaRPr sz="900">
                      <a:solidFill>
                        <a:srgbClr val="394349"/>
                      </a:solidFill>
                      <a:latin typeface="Poppins Light"/>
                      <a:ea typeface="Poppins Light"/>
                      <a:cs typeface="Poppins Light"/>
                      <a:sym typeface="Poppins Light"/>
                    </a:endParaRPr>
                  </a:p>
                </p:txBody>
              </p:sp>
              <p:sp>
                <p:nvSpPr>
                  <p:cNvPr id="115" name="Google Shape;115;p13"/>
                  <p:cNvSpPr/>
                  <p:nvPr/>
                </p:nvSpPr>
                <p:spPr>
                  <a:xfrm>
                    <a:off x="360175" y="5413925"/>
                    <a:ext cx="60000" cy="60000"/>
                  </a:xfrm>
                  <a:prstGeom prst="roundRect">
                    <a:avLst>
                      <a:gd fmla="val 16667" name="adj"/>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grpSp>
      <p:grpSp>
        <p:nvGrpSpPr>
          <p:cNvPr id="116" name="Google Shape;116;p13"/>
          <p:cNvGrpSpPr/>
          <p:nvPr/>
        </p:nvGrpSpPr>
        <p:grpSpPr>
          <a:xfrm>
            <a:off x="5040000" y="125"/>
            <a:ext cx="2520925" cy="10692000"/>
            <a:chOff x="5040000" y="800"/>
            <a:chExt cx="2520925" cy="10692000"/>
          </a:xfrm>
        </p:grpSpPr>
        <p:sp>
          <p:nvSpPr>
            <p:cNvPr id="117" name="Google Shape;117;p13"/>
            <p:cNvSpPr/>
            <p:nvPr/>
          </p:nvSpPr>
          <p:spPr>
            <a:xfrm>
              <a:off x="5040000" y="800"/>
              <a:ext cx="2520000" cy="10692000"/>
            </a:xfrm>
            <a:prstGeom prst="rect">
              <a:avLst/>
            </a:prstGeom>
            <a:solidFill>
              <a:srgbClr val="7798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8" name="Google Shape;118;p13"/>
            <p:cNvPicPr preferRelativeResize="0"/>
            <p:nvPr/>
          </p:nvPicPr>
          <p:blipFill rotWithShape="1">
            <a:blip r:embed="rId3">
              <a:alphaModFix/>
            </a:blip>
            <a:srcRect b="0" l="10363" r="9853" t="0"/>
            <a:stretch/>
          </p:blipFill>
          <p:spPr>
            <a:xfrm>
              <a:off x="5661000" y="466150"/>
              <a:ext cx="1356300" cy="1359900"/>
            </a:xfrm>
            <a:prstGeom prst="roundRect">
              <a:avLst>
                <a:gd fmla="val 5151" name="adj"/>
              </a:avLst>
            </a:prstGeom>
            <a:noFill/>
            <a:ln>
              <a:noFill/>
            </a:ln>
          </p:spPr>
        </p:pic>
        <p:grpSp>
          <p:nvGrpSpPr>
            <p:cNvPr id="119" name="Google Shape;119;p13"/>
            <p:cNvGrpSpPr/>
            <p:nvPr/>
          </p:nvGrpSpPr>
          <p:grpSpPr>
            <a:xfrm>
              <a:off x="5400002" y="2120250"/>
              <a:ext cx="2160923" cy="2293699"/>
              <a:chOff x="5400002" y="2120250"/>
              <a:chExt cx="2160923" cy="2293699"/>
            </a:xfrm>
          </p:grpSpPr>
          <p:sp>
            <p:nvSpPr>
              <p:cNvPr id="120" name="Google Shape;120;p13"/>
              <p:cNvSpPr txBox="1"/>
              <p:nvPr/>
            </p:nvSpPr>
            <p:spPr>
              <a:xfrm>
                <a:off x="5400002" y="2120250"/>
                <a:ext cx="17301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00">
                    <a:solidFill>
                      <a:schemeClr val="lt1"/>
                    </a:solidFill>
                    <a:latin typeface="Poppins Medium"/>
                    <a:ea typeface="Poppins Medium"/>
                    <a:cs typeface="Poppins Medium"/>
                    <a:sym typeface="Poppins Medium"/>
                  </a:rPr>
                  <a:t>EDUCATION</a:t>
                </a:r>
                <a:endParaRPr sz="1300">
                  <a:solidFill>
                    <a:schemeClr val="lt1"/>
                  </a:solidFill>
                  <a:latin typeface="Poppins Medium"/>
                  <a:ea typeface="Poppins Medium"/>
                  <a:cs typeface="Poppins Medium"/>
                  <a:sym typeface="Poppins Medium"/>
                </a:endParaRPr>
              </a:p>
            </p:txBody>
          </p:sp>
          <p:cxnSp>
            <p:nvCxnSpPr>
              <p:cNvPr id="121" name="Google Shape;121;p13"/>
              <p:cNvCxnSpPr/>
              <p:nvPr/>
            </p:nvCxnSpPr>
            <p:spPr>
              <a:xfrm>
                <a:off x="5411725" y="2524350"/>
                <a:ext cx="2149200" cy="600"/>
              </a:xfrm>
              <a:prstGeom prst="straightConnector1">
                <a:avLst/>
              </a:prstGeom>
              <a:noFill/>
              <a:ln cap="flat" cmpd="sng" w="19050">
                <a:solidFill>
                  <a:schemeClr val="lt1"/>
                </a:solidFill>
                <a:prstDash val="solid"/>
                <a:round/>
                <a:headEnd len="med" w="med" type="none"/>
                <a:tailEnd len="med" w="med" type="none"/>
              </a:ln>
            </p:spPr>
          </p:cxnSp>
          <p:grpSp>
            <p:nvGrpSpPr>
              <p:cNvPr id="122" name="Google Shape;122;p13"/>
              <p:cNvGrpSpPr/>
              <p:nvPr/>
            </p:nvGrpSpPr>
            <p:grpSpPr>
              <a:xfrm>
                <a:off x="5402553" y="2676250"/>
                <a:ext cx="1977000" cy="670724"/>
                <a:chOff x="5402553" y="2676250"/>
                <a:chExt cx="1977000" cy="670724"/>
              </a:xfrm>
            </p:grpSpPr>
            <p:sp>
              <p:nvSpPr>
                <p:cNvPr id="123" name="Google Shape;123;p13"/>
                <p:cNvSpPr txBox="1"/>
                <p:nvPr/>
              </p:nvSpPr>
              <p:spPr>
                <a:xfrm>
                  <a:off x="5402553" y="2676250"/>
                  <a:ext cx="19770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Executive MBA, Engineering </a:t>
                  </a:r>
                  <a:endParaRPr sz="900">
                    <a:solidFill>
                      <a:schemeClr val="lt1"/>
                    </a:solidFill>
                    <a:latin typeface="Poppins Medium"/>
                    <a:ea typeface="Poppins Medium"/>
                    <a:cs typeface="Poppins Medium"/>
                    <a:sym typeface="Poppins Medium"/>
                  </a:endParaRPr>
                </a:p>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Management</a:t>
                  </a:r>
                  <a:endParaRPr sz="900">
                    <a:solidFill>
                      <a:schemeClr val="lt1"/>
                    </a:solidFill>
                    <a:latin typeface="Poppins Medium"/>
                    <a:ea typeface="Poppins Medium"/>
                    <a:cs typeface="Poppins Medium"/>
                    <a:sym typeface="Poppins Medium"/>
                  </a:endParaRPr>
                </a:p>
              </p:txBody>
            </p:sp>
            <p:sp>
              <p:nvSpPr>
                <p:cNvPr id="124" name="Google Shape;124;p13"/>
                <p:cNvSpPr txBox="1"/>
                <p:nvPr/>
              </p:nvSpPr>
              <p:spPr>
                <a:xfrm>
                  <a:off x="5402553" y="3032312"/>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The University of Arizona</a:t>
                  </a:r>
                  <a:endParaRPr sz="900">
                    <a:solidFill>
                      <a:schemeClr val="lt1"/>
                    </a:solidFill>
                    <a:latin typeface="Poppins Light"/>
                    <a:ea typeface="Poppins Light"/>
                    <a:cs typeface="Poppins Light"/>
                    <a:sym typeface="Poppins Light"/>
                  </a:endParaRPr>
                </a:p>
              </p:txBody>
            </p:sp>
            <p:sp>
              <p:nvSpPr>
                <p:cNvPr id="125" name="Google Shape;125;p13"/>
                <p:cNvSpPr txBox="1"/>
                <p:nvPr/>
              </p:nvSpPr>
              <p:spPr>
                <a:xfrm>
                  <a:off x="5402553" y="3208374"/>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Tucson, AZ | 2010 - 2011</a:t>
                  </a:r>
                  <a:endParaRPr sz="900">
                    <a:solidFill>
                      <a:schemeClr val="lt1"/>
                    </a:solidFill>
                    <a:latin typeface="Poppins Light"/>
                    <a:ea typeface="Poppins Light"/>
                    <a:cs typeface="Poppins Light"/>
                    <a:sym typeface="Poppins Light"/>
                  </a:endParaRPr>
                </a:p>
              </p:txBody>
            </p:sp>
          </p:grpSp>
          <p:grpSp>
            <p:nvGrpSpPr>
              <p:cNvPr id="126" name="Google Shape;126;p13"/>
              <p:cNvGrpSpPr/>
              <p:nvPr/>
            </p:nvGrpSpPr>
            <p:grpSpPr>
              <a:xfrm>
                <a:off x="5402553" y="3567436"/>
                <a:ext cx="1977000" cy="846513"/>
                <a:chOff x="5402553" y="3567436"/>
                <a:chExt cx="1977000" cy="846513"/>
              </a:xfrm>
            </p:grpSpPr>
            <p:sp>
              <p:nvSpPr>
                <p:cNvPr id="127" name="Google Shape;127;p13"/>
                <p:cNvSpPr txBox="1"/>
                <p:nvPr/>
              </p:nvSpPr>
              <p:spPr>
                <a:xfrm>
                  <a:off x="5402553" y="3567436"/>
                  <a:ext cx="19770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Bachelor of Science, </a:t>
                  </a:r>
                  <a:endParaRPr sz="900">
                    <a:solidFill>
                      <a:schemeClr val="lt1"/>
                    </a:solidFill>
                    <a:latin typeface="Poppins Medium"/>
                    <a:ea typeface="Poppins Medium"/>
                    <a:cs typeface="Poppins Medium"/>
                    <a:sym typeface="Poppins Medium"/>
                  </a:endParaRPr>
                </a:p>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Computer Science</a:t>
                  </a:r>
                  <a:endParaRPr sz="900">
                    <a:solidFill>
                      <a:schemeClr val="lt1"/>
                    </a:solidFill>
                    <a:latin typeface="Poppins Medium"/>
                    <a:ea typeface="Poppins Medium"/>
                    <a:cs typeface="Poppins Medium"/>
                    <a:sym typeface="Poppins Medium"/>
                  </a:endParaRPr>
                </a:p>
              </p:txBody>
            </p:sp>
            <p:sp>
              <p:nvSpPr>
                <p:cNvPr id="128" name="Google Shape;128;p13"/>
                <p:cNvSpPr txBox="1"/>
                <p:nvPr/>
              </p:nvSpPr>
              <p:spPr>
                <a:xfrm>
                  <a:off x="5402553" y="3921393"/>
                  <a:ext cx="19770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North Carolina Wesleyan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College</a:t>
                  </a:r>
                  <a:endParaRPr sz="900">
                    <a:solidFill>
                      <a:schemeClr val="lt1"/>
                    </a:solidFill>
                    <a:latin typeface="Poppins Light"/>
                    <a:ea typeface="Poppins Light"/>
                    <a:cs typeface="Poppins Light"/>
                    <a:sym typeface="Poppins Light"/>
                  </a:endParaRPr>
                </a:p>
              </p:txBody>
            </p:sp>
            <p:sp>
              <p:nvSpPr>
                <p:cNvPr id="129" name="Google Shape;129;p13"/>
                <p:cNvSpPr txBox="1"/>
                <p:nvPr/>
              </p:nvSpPr>
              <p:spPr>
                <a:xfrm>
                  <a:off x="5402553" y="4275349"/>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Rocky Mount, NC | 2006 - 2009</a:t>
                  </a:r>
                  <a:endParaRPr sz="900">
                    <a:solidFill>
                      <a:schemeClr val="lt1"/>
                    </a:solidFill>
                    <a:latin typeface="Poppins Light"/>
                    <a:ea typeface="Poppins Light"/>
                    <a:cs typeface="Poppins Light"/>
                    <a:sym typeface="Poppins Light"/>
                  </a:endParaRPr>
                </a:p>
              </p:txBody>
            </p:sp>
          </p:grpSp>
        </p:grpSp>
        <p:grpSp>
          <p:nvGrpSpPr>
            <p:cNvPr id="130" name="Google Shape;130;p13"/>
            <p:cNvGrpSpPr/>
            <p:nvPr/>
          </p:nvGrpSpPr>
          <p:grpSpPr>
            <a:xfrm>
              <a:off x="5400002" y="4810894"/>
              <a:ext cx="2160923" cy="1939743"/>
              <a:chOff x="5400002" y="2120250"/>
              <a:chExt cx="2160923" cy="1939743"/>
            </a:xfrm>
          </p:grpSpPr>
          <p:sp>
            <p:nvSpPr>
              <p:cNvPr id="131" name="Google Shape;131;p13"/>
              <p:cNvSpPr txBox="1"/>
              <p:nvPr/>
            </p:nvSpPr>
            <p:spPr>
              <a:xfrm>
                <a:off x="5400002" y="2120250"/>
                <a:ext cx="17301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00">
                    <a:solidFill>
                      <a:schemeClr val="lt1"/>
                    </a:solidFill>
                    <a:latin typeface="Poppins Medium"/>
                    <a:ea typeface="Poppins Medium"/>
                    <a:cs typeface="Poppins Medium"/>
                    <a:sym typeface="Poppins Medium"/>
                  </a:rPr>
                  <a:t>SKILLS</a:t>
                </a:r>
                <a:endParaRPr sz="1300">
                  <a:solidFill>
                    <a:schemeClr val="lt1"/>
                  </a:solidFill>
                  <a:latin typeface="Poppins Medium"/>
                  <a:ea typeface="Poppins Medium"/>
                  <a:cs typeface="Poppins Medium"/>
                  <a:sym typeface="Poppins Medium"/>
                </a:endParaRPr>
              </a:p>
            </p:txBody>
          </p:sp>
          <p:cxnSp>
            <p:nvCxnSpPr>
              <p:cNvPr id="132" name="Google Shape;132;p13"/>
              <p:cNvCxnSpPr/>
              <p:nvPr/>
            </p:nvCxnSpPr>
            <p:spPr>
              <a:xfrm>
                <a:off x="5411725" y="2524350"/>
                <a:ext cx="2149200" cy="600"/>
              </a:xfrm>
              <a:prstGeom prst="straightConnector1">
                <a:avLst/>
              </a:prstGeom>
              <a:noFill/>
              <a:ln cap="flat" cmpd="sng" w="19050">
                <a:solidFill>
                  <a:schemeClr val="lt1"/>
                </a:solidFill>
                <a:prstDash val="solid"/>
                <a:round/>
                <a:headEnd len="med" w="med" type="none"/>
                <a:tailEnd len="med" w="med" type="none"/>
              </a:ln>
            </p:spPr>
          </p:cxnSp>
          <p:grpSp>
            <p:nvGrpSpPr>
              <p:cNvPr id="133" name="Google Shape;133;p13"/>
              <p:cNvGrpSpPr/>
              <p:nvPr/>
            </p:nvGrpSpPr>
            <p:grpSpPr>
              <a:xfrm>
                <a:off x="5402553" y="2676250"/>
                <a:ext cx="1977000" cy="674662"/>
                <a:chOff x="5402553" y="2676250"/>
                <a:chExt cx="1977000" cy="674662"/>
              </a:xfrm>
            </p:grpSpPr>
            <p:sp>
              <p:nvSpPr>
                <p:cNvPr id="134" name="Google Shape;134;p13"/>
                <p:cNvSpPr txBox="1"/>
                <p:nvPr/>
              </p:nvSpPr>
              <p:spPr>
                <a:xfrm>
                  <a:off x="5402553" y="2676250"/>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Tools:</a:t>
                  </a:r>
                  <a:endParaRPr sz="900">
                    <a:solidFill>
                      <a:schemeClr val="lt1"/>
                    </a:solidFill>
                    <a:latin typeface="Poppins Medium"/>
                    <a:ea typeface="Poppins Medium"/>
                    <a:cs typeface="Poppins Medium"/>
                    <a:sym typeface="Poppins Medium"/>
                  </a:endParaRPr>
                </a:p>
              </p:txBody>
            </p:sp>
            <p:sp>
              <p:nvSpPr>
                <p:cNvPr id="135" name="Google Shape;135;p13"/>
                <p:cNvSpPr txBox="1"/>
                <p:nvPr/>
              </p:nvSpPr>
              <p:spPr>
                <a:xfrm>
                  <a:off x="5402553" y="3032312"/>
                  <a:ext cx="19770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 </a:t>
                  </a:r>
                  <a:r>
                    <a:rPr lang="uk" sz="900">
                      <a:solidFill>
                        <a:schemeClr val="lt1"/>
                      </a:solidFill>
                      <a:latin typeface="Poppins Light"/>
                      <a:ea typeface="Poppins Light"/>
                      <a:cs typeface="Poppins Light"/>
                      <a:sym typeface="Poppins Light"/>
                    </a:rPr>
                    <a:t>Java • C++ • Python • Perl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 MySQL • ASP.NET</a:t>
                  </a:r>
                  <a:endParaRPr sz="900">
                    <a:solidFill>
                      <a:schemeClr val="lt1"/>
                    </a:solidFill>
                    <a:latin typeface="Poppins Light"/>
                    <a:ea typeface="Poppins Light"/>
                    <a:cs typeface="Poppins Light"/>
                    <a:sym typeface="Poppins Light"/>
                  </a:endParaRPr>
                </a:p>
              </p:txBody>
            </p:sp>
          </p:grpSp>
          <p:grpSp>
            <p:nvGrpSpPr>
              <p:cNvPr id="136" name="Google Shape;136;p13"/>
              <p:cNvGrpSpPr/>
              <p:nvPr/>
            </p:nvGrpSpPr>
            <p:grpSpPr>
              <a:xfrm>
                <a:off x="5402553" y="3567436"/>
                <a:ext cx="1977000" cy="492556"/>
                <a:chOff x="5402553" y="3567436"/>
                <a:chExt cx="1977000" cy="492556"/>
              </a:xfrm>
            </p:grpSpPr>
            <p:sp>
              <p:nvSpPr>
                <p:cNvPr id="137" name="Google Shape;137;p13"/>
                <p:cNvSpPr txBox="1"/>
                <p:nvPr/>
              </p:nvSpPr>
              <p:spPr>
                <a:xfrm>
                  <a:off x="5402553" y="3567436"/>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Operating Systems:</a:t>
                  </a:r>
                  <a:endParaRPr sz="900">
                    <a:solidFill>
                      <a:schemeClr val="lt1"/>
                    </a:solidFill>
                    <a:latin typeface="Poppins Medium"/>
                    <a:ea typeface="Poppins Medium"/>
                    <a:cs typeface="Poppins Medium"/>
                    <a:sym typeface="Poppins Medium"/>
                  </a:endParaRPr>
                </a:p>
              </p:txBody>
            </p:sp>
            <p:sp>
              <p:nvSpPr>
                <p:cNvPr id="138" name="Google Shape;138;p13"/>
                <p:cNvSpPr txBox="1"/>
                <p:nvPr/>
              </p:nvSpPr>
              <p:spPr>
                <a:xfrm>
                  <a:off x="5402553" y="3921393"/>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 </a:t>
                  </a:r>
                  <a:r>
                    <a:rPr lang="uk" sz="900">
                      <a:solidFill>
                        <a:schemeClr val="lt1"/>
                      </a:solidFill>
                      <a:latin typeface="Poppins Light"/>
                      <a:ea typeface="Poppins Light"/>
                      <a:cs typeface="Poppins Light"/>
                      <a:sym typeface="Poppins Light"/>
                    </a:rPr>
                    <a:t>Unix • Solaris • Linux • Windows</a:t>
                  </a:r>
                  <a:endParaRPr sz="900">
                    <a:solidFill>
                      <a:schemeClr val="lt1"/>
                    </a:solidFill>
                    <a:latin typeface="Poppins Light"/>
                    <a:ea typeface="Poppins Light"/>
                    <a:cs typeface="Poppins Light"/>
                    <a:sym typeface="Poppins Light"/>
                  </a:endParaRPr>
                </a:p>
              </p:txBody>
            </p:sp>
          </p:grpSp>
        </p:grpSp>
        <p:grpSp>
          <p:nvGrpSpPr>
            <p:cNvPr id="139" name="Google Shape;139;p13"/>
            <p:cNvGrpSpPr/>
            <p:nvPr/>
          </p:nvGrpSpPr>
          <p:grpSpPr>
            <a:xfrm>
              <a:off x="5400002" y="7131356"/>
              <a:ext cx="2160923" cy="3018355"/>
              <a:chOff x="5400002" y="7131356"/>
              <a:chExt cx="2160923" cy="3018355"/>
            </a:xfrm>
          </p:grpSpPr>
          <p:sp>
            <p:nvSpPr>
              <p:cNvPr id="140" name="Google Shape;140;p13"/>
              <p:cNvSpPr txBox="1"/>
              <p:nvPr/>
            </p:nvSpPr>
            <p:spPr>
              <a:xfrm>
                <a:off x="5400002" y="7131356"/>
                <a:ext cx="17301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00">
                    <a:solidFill>
                      <a:schemeClr val="lt1"/>
                    </a:solidFill>
                    <a:latin typeface="Poppins Medium"/>
                    <a:ea typeface="Poppins Medium"/>
                    <a:cs typeface="Poppins Medium"/>
                    <a:sym typeface="Poppins Medium"/>
                  </a:rPr>
                  <a:t>STRENGTHS</a:t>
                </a:r>
                <a:endParaRPr sz="1300">
                  <a:solidFill>
                    <a:schemeClr val="lt1"/>
                  </a:solidFill>
                  <a:latin typeface="Poppins Medium"/>
                  <a:ea typeface="Poppins Medium"/>
                  <a:cs typeface="Poppins Medium"/>
                  <a:sym typeface="Poppins Medium"/>
                </a:endParaRPr>
              </a:p>
            </p:txBody>
          </p:sp>
          <p:cxnSp>
            <p:nvCxnSpPr>
              <p:cNvPr id="141" name="Google Shape;141;p13"/>
              <p:cNvCxnSpPr/>
              <p:nvPr/>
            </p:nvCxnSpPr>
            <p:spPr>
              <a:xfrm>
                <a:off x="5411725" y="7535456"/>
                <a:ext cx="2149200" cy="600"/>
              </a:xfrm>
              <a:prstGeom prst="straightConnector1">
                <a:avLst/>
              </a:prstGeom>
              <a:noFill/>
              <a:ln cap="flat" cmpd="sng" w="19050">
                <a:solidFill>
                  <a:schemeClr val="lt1"/>
                </a:solidFill>
                <a:prstDash val="solid"/>
                <a:round/>
                <a:headEnd len="med" w="med" type="none"/>
                <a:tailEnd len="med" w="med" type="none"/>
              </a:ln>
            </p:spPr>
          </p:cxnSp>
          <p:grpSp>
            <p:nvGrpSpPr>
              <p:cNvPr id="142" name="Google Shape;142;p13"/>
              <p:cNvGrpSpPr/>
              <p:nvPr/>
            </p:nvGrpSpPr>
            <p:grpSpPr>
              <a:xfrm>
                <a:off x="5402553" y="8756855"/>
                <a:ext cx="1977000" cy="1392856"/>
                <a:chOff x="5402553" y="3567436"/>
                <a:chExt cx="1977000" cy="1392856"/>
              </a:xfrm>
            </p:grpSpPr>
            <p:sp>
              <p:nvSpPr>
                <p:cNvPr id="143" name="Google Shape;143;p13"/>
                <p:cNvSpPr txBox="1"/>
                <p:nvPr/>
              </p:nvSpPr>
              <p:spPr>
                <a:xfrm>
                  <a:off x="5402553" y="3567436"/>
                  <a:ext cx="1977000" cy="49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uk" sz="900">
                      <a:solidFill>
                        <a:schemeClr val="lt1"/>
                      </a:solidFill>
                      <a:latin typeface="Poppins Medium"/>
                      <a:ea typeface="Poppins Medium"/>
                      <a:cs typeface="Poppins Medium"/>
                      <a:sym typeface="Poppins Medium"/>
                    </a:rPr>
                    <a:t>Corporate Social </a:t>
                  </a:r>
                  <a:endParaRPr sz="900">
                    <a:solidFill>
                      <a:schemeClr val="lt1"/>
                    </a:solidFill>
                    <a:latin typeface="Poppins Medium"/>
                    <a:ea typeface="Poppins Medium"/>
                    <a:cs typeface="Poppins Medium"/>
                    <a:sym typeface="Poppins Medium"/>
                  </a:endParaRPr>
                </a:p>
                <a:p>
                  <a:pPr indent="0" lvl="0" marL="0" rtl="0" algn="l">
                    <a:lnSpc>
                      <a:spcPct val="130000"/>
                    </a:lnSpc>
                    <a:spcBef>
                      <a:spcPts val="0"/>
                    </a:spcBef>
                    <a:spcAft>
                      <a:spcPts val="0"/>
                    </a:spcAft>
                    <a:buClr>
                      <a:schemeClr val="dk1"/>
                    </a:buClr>
                    <a:buSzPts val="1100"/>
                    <a:buFont typeface="Arial"/>
                    <a:buNone/>
                  </a:pPr>
                  <a:r>
                    <a:rPr lang="uk" sz="900">
                      <a:solidFill>
                        <a:schemeClr val="lt1"/>
                      </a:solidFill>
                      <a:latin typeface="Poppins Medium"/>
                      <a:ea typeface="Poppins Medium"/>
                      <a:cs typeface="Poppins Medium"/>
                      <a:sym typeface="Poppins Medium"/>
                    </a:rPr>
                    <a:t>Responsibility: </a:t>
                  </a:r>
                  <a:endParaRPr sz="900">
                    <a:solidFill>
                      <a:schemeClr val="lt1"/>
                    </a:solidFill>
                    <a:latin typeface="Poppins Medium"/>
                    <a:ea typeface="Poppins Medium"/>
                    <a:cs typeface="Poppins Medium"/>
                    <a:sym typeface="Poppins Medium"/>
                  </a:endParaRPr>
                </a:p>
                <a:p>
                  <a:pPr indent="0" lvl="0" marL="0" rtl="0" algn="l">
                    <a:lnSpc>
                      <a:spcPct val="130000"/>
                    </a:lnSpc>
                    <a:spcBef>
                      <a:spcPts val="0"/>
                    </a:spcBef>
                    <a:spcAft>
                      <a:spcPts val="0"/>
                    </a:spcAft>
                    <a:buNone/>
                  </a:pPr>
                  <a:r>
                    <a:t/>
                  </a:r>
                  <a:endParaRPr sz="900">
                    <a:solidFill>
                      <a:schemeClr val="lt1"/>
                    </a:solidFill>
                    <a:latin typeface="Poppins Medium"/>
                    <a:ea typeface="Poppins Medium"/>
                    <a:cs typeface="Poppins Medium"/>
                    <a:sym typeface="Poppins Medium"/>
                  </a:endParaRPr>
                </a:p>
              </p:txBody>
            </p:sp>
            <p:sp>
              <p:nvSpPr>
                <p:cNvPr id="144" name="Google Shape;144;p13"/>
                <p:cNvSpPr txBox="1"/>
                <p:nvPr/>
              </p:nvSpPr>
              <p:spPr>
                <a:xfrm>
                  <a:off x="5402553" y="3921393"/>
                  <a:ext cx="1977000" cy="1038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Volunteered in the CSR team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for Amadeus, organized tuition platforms for the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underprivileged. Designed confluence page for book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drives, etc.</a:t>
                  </a:r>
                  <a:endParaRPr sz="900">
                    <a:solidFill>
                      <a:schemeClr val="lt1"/>
                    </a:solidFill>
                    <a:latin typeface="Poppins Light"/>
                    <a:ea typeface="Poppins Light"/>
                    <a:cs typeface="Poppins Light"/>
                    <a:sym typeface="Poppins Light"/>
                  </a:endParaRPr>
                </a:p>
              </p:txBody>
            </p:sp>
          </p:grpSp>
          <p:grpSp>
            <p:nvGrpSpPr>
              <p:cNvPr id="145" name="Google Shape;145;p13"/>
              <p:cNvGrpSpPr/>
              <p:nvPr/>
            </p:nvGrpSpPr>
            <p:grpSpPr>
              <a:xfrm>
                <a:off x="5402553" y="7687356"/>
                <a:ext cx="1977000" cy="847446"/>
                <a:chOff x="5402553" y="7687356"/>
                <a:chExt cx="1977000" cy="847446"/>
              </a:xfrm>
            </p:grpSpPr>
            <p:grpSp>
              <p:nvGrpSpPr>
                <p:cNvPr id="146" name="Google Shape;146;p13"/>
                <p:cNvGrpSpPr/>
                <p:nvPr/>
              </p:nvGrpSpPr>
              <p:grpSpPr>
                <a:xfrm>
                  <a:off x="5402553" y="7687356"/>
                  <a:ext cx="1977000" cy="673646"/>
                  <a:chOff x="5402553" y="2676250"/>
                  <a:chExt cx="1977000" cy="673646"/>
                </a:xfrm>
              </p:grpSpPr>
              <p:sp>
                <p:nvSpPr>
                  <p:cNvPr id="147" name="Google Shape;147;p13"/>
                  <p:cNvSpPr txBox="1"/>
                  <p:nvPr/>
                </p:nvSpPr>
                <p:spPr>
                  <a:xfrm>
                    <a:off x="5402553" y="2676250"/>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Medium"/>
                        <a:ea typeface="Poppins Medium"/>
                        <a:cs typeface="Poppins Medium"/>
                        <a:sym typeface="Poppins Medium"/>
                      </a:rPr>
                      <a:t>Gold Medalist: </a:t>
                    </a:r>
                    <a:endParaRPr sz="900">
                      <a:solidFill>
                        <a:schemeClr val="lt1"/>
                      </a:solidFill>
                      <a:latin typeface="Poppins Medium"/>
                      <a:ea typeface="Poppins Medium"/>
                      <a:cs typeface="Poppins Medium"/>
                      <a:sym typeface="Poppins Medium"/>
                    </a:endParaRPr>
                  </a:p>
                </p:txBody>
              </p:sp>
              <p:sp>
                <p:nvSpPr>
                  <p:cNvPr id="148" name="Google Shape;148;p13"/>
                  <p:cNvSpPr txBox="1"/>
                  <p:nvPr/>
                </p:nvSpPr>
                <p:spPr>
                  <a:xfrm>
                    <a:off x="5402553" y="2851296"/>
                    <a:ext cx="1977000" cy="49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Was awarded a gold medal for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5 years of consecutive </a:t>
                    </a:r>
                    <a:endParaRPr sz="900">
                      <a:solidFill>
                        <a:schemeClr val="lt1"/>
                      </a:solidFill>
                      <a:latin typeface="Poppins Light"/>
                      <a:ea typeface="Poppins Light"/>
                      <a:cs typeface="Poppins Light"/>
                      <a:sym typeface="Poppins Light"/>
                    </a:endParaRPr>
                  </a:p>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excellence in academics </a:t>
                    </a:r>
                    <a:endParaRPr sz="900">
                      <a:solidFill>
                        <a:schemeClr val="lt1"/>
                      </a:solidFill>
                      <a:latin typeface="Poppins Light"/>
                      <a:ea typeface="Poppins Light"/>
                      <a:cs typeface="Poppins Light"/>
                      <a:sym typeface="Poppins Light"/>
                    </a:endParaRPr>
                  </a:p>
                </p:txBody>
              </p:sp>
            </p:grpSp>
            <p:sp>
              <p:nvSpPr>
                <p:cNvPr id="149" name="Google Shape;149;p13"/>
                <p:cNvSpPr txBox="1"/>
                <p:nvPr/>
              </p:nvSpPr>
              <p:spPr>
                <a:xfrm>
                  <a:off x="5402553" y="8396202"/>
                  <a:ext cx="19770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lt1"/>
                      </a:solidFill>
                      <a:latin typeface="Poppins Light"/>
                      <a:ea typeface="Poppins Light"/>
                      <a:cs typeface="Poppins Light"/>
                      <a:sym typeface="Poppins Light"/>
                    </a:rPr>
                    <a:t>(2006-2011)</a:t>
                  </a:r>
                  <a:endParaRPr sz="900">
                    <a:solidFill>
                      <a:schemeClr val="lt1"/>
                    </a:solidFill>
                    <a:latin typeface="Poppins Light"/>
                    <a:ea typeface="Poppins Light"/>
                    <a:cs typeface="Poppins Light"/>
                    <a:sym typeface="Poppins Light"/>
                  </a:endParaRPr>
                </a:p>
              </p:txBody>
            </p:sp>
          </p:grpSp>
        </p:grpSp>
      </p:grpSp>
      <p:sp>
        <p:nvSpPr>
          <p:cNvPr id="150" name="Google Shape;150;p13"/>
          <p:cNvSpPr txBox="1"/>
          <p:nvPr/>
        </p:nvSpPr>
        <p:spPr>
          <a:xfrm>
            <a:off x="354400" y="1221400"/>
            <a:ext cx="4335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800">
                <a:solidFill>
                  <a:srgbClr val="394349"/>
                </a:solidFill>
                <a:latin typeface="Poppins Light"/>
                <a:ea typeface="Poppins Light"/>
                <a:cs typeface="Poppins Light"/>
                <a:sym typeface="Poppins Light"/>
              </a:rPr>
              <a:t>212-312-7001  </a:t>
            </a:r>
            <a:r>
              <a:rPr lang="uk" sz="900">
                <a:solidFill>
                  <a:srgbClr val="394349"/>
                </a:solidFill>
                <a:latin typeface="Poppins Light"/>
                <a:ea typeface="Poppins Light"/>
                <a:cs typeface="Poppins Light"/>
                <a:sym typeface="Poppins Light"/>
              </a:rPr>
              <a:t>|</a:t>
            </a:r>
            <a:r>
              <a:rPr lang="uk" sz="800">
                <a:solidFill>
                  <a:srgbClr val="394349"/>
                </a:solidFill>
                <a:latin typeface="Poppins Light"/>
                <a:ea typeface="Poppins Light"/>
                <a:cs typeface="Poppins Light"/>
                <a:sym typeface="Poppins Light"/>
              </a:rPr>
              <a:t>  alexandra.smith@ltd.com  </a:t>
            </a:r>
            <a:r>
              <a:rPr lang="uk" sz="900">
                <a:solidFill>
                  <a:srgbClr val="394349"/>
                </a:solidFill>
                <a:latin typeface="Poppins Light"/>
                <a:ea typeface="Poppins Light"/>
                <a:cs typeface="Poppins Light"/>
                <a:sym typeface="Poppins Light"/>
              </a:rPr>
              <a:t>| </a:t>
            </a:r>
            <a:r>
              <a:rPr lang="uk" sz="800">
                <a:solidFill>
                  <a:srgbClr val="394349"/>
                </a:solidFill>
                <a:latin typeface="Poppins Light"/>
                <a:ea typeface="Poppins Light"/>
                <a:cs typeface="Poppins Light"/>
                <a:sym typeface="Poppins Light"/>
              </a:rPr>
              <a:t> github.com/your-username  </a:t>
            </a:r>
            <a:r>
              <a:rPr lang="uk" sz="900">
                <a:solidFill>
                  <a:srgbClr val="394349"/>
                </a:solidFill>
                <a:latin typeface="Poppins Light"/>
                <a:ea typeface="Poppins Light"/>
                <a:cs typeface="Poppins Light"/>
                <a:sym typeface="Poppins Light"/>
              </a:rPr>
              <a:t>|  </a:t>
            </a:r>
            <a:r>
              <a:rPr lang="uk" sz="800">
                <a:solidFill>
                  <a:srgbClr val="394349"/>
                </a:solidFill>
                <a:latin typeface="Poppins Light"/>
                <a:ea typeface="Poppins Light"/>
                <a:cs typeface="Poppins Light"/>
                <a:sym typeface="Poppins Light"/>
              </a:rPr>
              <a:t>Austin, TX</a:t>
            </a:r>
            <a:endParaRPr sz="800">
              <a:solidFill>
                <a:srgbClr val="394349"/>
              </a:solidFill>
              <a:latin typeface="Poppins Light"/>
              <a:ea typeface="Poppins Light"/>
              <a:cs typeface="Poppins Light"/>
              <a:sym typeface="Poppi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