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 Medium"/>
      <p:regular r:id="rId7"/>
      <p:bold r:id="rId8"/>
      <p:italic r:id="rId9"/>
      <p:boldItalic r:id="rId10"/>
    </p:embeddedFont>
    <p:embeddedFont>
      <p:font typeface="Qwitcher Grypen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438">
          <p15:clr>
            <a:srgbClr val="747775"/>
          </p15:clr>
        </p15:guide>
        <p15:guide id="2" pos="315">
          <p15:clr>
            <a:srgbClr val="747775"/>
          </p15:clr>
        </p15:guide>
        <p15:guide id="3" pos="482">
          <p15:clr>
            <a:srgbClr val="747775"/>
          </p15:clr>
        </p15:guide>
        <p15:guide id="4" pos="2608">
          <p15:clr>
            <a:srgbClr val="747775"/>
          </p15:clr>
        </p15:guide>
        <p15:guide id="5" pos="2358">
          <p15:clr>
            <a:srgbClr val="747775"/>
          </p15:clr>
        </p15:guide>
        <p15:guide id="6" orient="horz" pos="201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8"/>
        <p:guide pos="315"/>
        <p:guide pos="482"/>
        <p:guide pos="2608"/>
        <p:guide pos="2358"/>
        <p:guide pos="201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QwitcherGrypen-regular.fntdata"/><Relationship Id="rId10" Type="http://schemas.openxmlformats.org/officeDocument/2006/relationships/font" Target="fonts/EBGaramondMedium-boldItalic.fntdata"/><Relationship Id="rId12" Type="http://schemas.openxmlformats.org/officeDocument/2006/relationships/font" Target="fonts/QwitcherGrypen-bold.fntdata"/><Relationship Id="rId9" Type="http://schemas.openxmlformats.org/officeDocument/2006/relationships/font" Target="fonts/EBGaramond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Medium-regular.fntdata"/><Relationship Id="rId8" Type="http://schemas.openxmlformats.org/officeDocument/2006/relationships/font" Target="fonts/EBGaramon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59999" cy="1625275"/>
            <a:chOff x="0" y="0"/>
            <a:chExt cx="7559999" cy="1625275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25639" r="0" t="22432"/>
            <a:stretch/>
          </p:blipFill>
          <p:spPr>
            <a:xfrm>
              <a:off x="0" y="0"/>
              <a:ext cx="2521774" cy="162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25639" r="0" t="22432"/>
            <a:stretch/>
          </p:blipFill>
          <p:spPr>
            <a:xfrm flipH="1">
              <a:off x="5038225" y="0"/>
              <a:ext cx="2521774" cy="1625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491868" y="3880261"/>
            <a:ext cx="3029356" cy="2413860"/>
            <a:chOff x="491868" y="3880261"/>
            <a:chExt cx="3029356" cy="241386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491868" y="3880261"/>
              <a:ext cx="200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6 MONTHS TO GO</a:t>
              </a:r>
              <a:endParaRPr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499671" y="4270629"/>
              <a:ext cx="3021553" cy="369300"/>
              <a:chOff x="503575" y="4266725"/>
              <a:chExt cx="3021553" cy="369300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Give notice of marriage at your local registry office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499671" y="4638367"/>
              <a:ext cx="3021553" cy="184800"/>
              <a:chOff x="503575" y="4266725"/>
              <a:chExt cx="3021553" cy="1848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Finalise your wedding cake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499671" y="4821606"/>
              <a:ext cx="3021553" cy="369300"/>
              <a:chOff x="503575" y="4266725"/>
              <a:chExt cx="3021553" cy="3693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Start planning wedding favours and venue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decorations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499671" y="5189344"/>
              <a:ext cx="3021553" cy="369300"/>
              <a:chOff x="503575" y="4266725"/>
              <a:chExt cx="3021553" cy="3693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Have a pre-wedding photo shoot with your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photographer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499671" y="5557083"/>
              <a:ext cx="3021553" cy="369300"/>
              <a:chOff x="503575" y="4266725"/>
              <a:chExt cx="3021553" cy="3693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Choose and buy gifts for members of the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wedding party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499671" y="5924821"/>
              <a:ext cx="3021553" cy="369300"/>
              <a:chOff x="503575" y="4266725"/>
              <a:chExt cx="3021553" cy="3693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Encourage speech-makers to get started on what they plan to say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7" name="Google Shape;77;p13"/>
          <p:cNvGrpSpPr/>
          <p:nvPr/>
        </p:nvGrpSpPr>
        <p:grpSpPr>
          <a:xfrm>
            <a:off x="491868" y="6472301"/>
            <a:ext cx="3251745" cy="1687579"/>
            <a:chOff x="491868" y="6472301"/>
            <a:chExt cx="3251745" cy="1687579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491868" y="6472301"/>
              <a:ext cx="200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5 MONTHS TO GO</a:t>
              </a:r>
              <a:endParaRPr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grpSp>
          <p:nvGrpSpPr>
            <p:cNvPr id="79" name="Google Shape;79;p13"/>
            <p:cNvGrpSpPr/>
            <p:nvPr/>
          </p:nvGrpSpPr>
          <p:grpSpPr>
            <a:xfrm>
              <a:off x="499671" y="6862675"/>
              <a:ext cx="3224654" cy="184800"/>
              <a:chOff x="503575" y="4266732"/>
              <a:chExt cx="3224654" cy="1848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765129" y="4266732"/>
                <a:ext cx="2963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Re-visit tailor/dressmaker for your first fitting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499671" y="7048251"/>
              <a:ext cx="3021553" cy="369300"/>
              <a:chOff x="503575" y="4266725"/>
              <a:chExt cx="3021553" cy="3693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Book any rental equipment needed for your reception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499671" y="7418333"/>
              <a:ext cx="3021553" cy="184800"/>
              <a:chOff x="503575" y="4266725"/>
              <a:chExt cx="3021553" cy="1848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Research and book and makeup artists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499673" y="7603915"/>
              <a:ext cx="3243939" cy="184800"/>
              <a:chOff x="503575" y="4266725"/>
              <a:chExt cx="3021553" cy="184800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Arrange a food tasting with your chosen caterer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499671" y="7789497"/>
              <a:ext cx="3021553" cy="184800"/>
              <a:chOff x="503575" y="4266725"/>
              <a:chExt cx="3021553" cy="18480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Book first night hotel and transport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499671" y="7975080"/>
              <a:ext cx="3021553" cy="184800"/>
              <a:chOff x="503575" y="4266725"/>
              <a:chExt cx="3021553" cy="184800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Practice hair and makeup looks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7" name="Google Shape;97;p13"/>
          <p:cNvGrpSpPr/>
          <p:nvPr/>
        </p:nvGrpSpPr>
        <p:grpSpPr>
          <a:xfrm>
            <a:off x="491868" y="8350309"/>
            <a:ext cx="3251745" cy="1670016"/>
            <a:chOff x="491868" y="8345858"/>
            <a:chExt cx="3251745" cy="1670016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491868" y="8345858"/>
              <a:ext cx="200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4 MONTHS TO GO</a:t>
              </a:r>
              <a:endParaRPr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499671" y="8736226"/>
              <a:ext cx="3021553" cy="369300"/>
              <a:chOff x="503575" y="4266725"/>
              <a:chExt cx="3021553" cy="369300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your choice of readings and music with your celebrant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499671" y="9102187"/>
              <a:ext cx="3021553" cy="369300"/>
              <a:chOff x="503575" y="4266725"/>
              <a:chExt cx="3021553" cy="369300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Wedding stationery: Send out wedding invitations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499671" y="9468148"/>
              <a:ext cx="3021553" cy="184800"/>
              <a:chOff x="503575" y="4266725"/>
              <a:chExt cx="3021553" cy="184800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Plan your hen and stag nights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499673" y="9649609"/>
              <a:ext cx="3243939" cy="184800"/>
              <a:chOff x="503575" y="4266725"/>
              <a:chExt cx="3021553" cy="1848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your registrar booking if applicable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499671" y="9831074"/>
              <a:ext cx="3224654" cy="184800"/>
              <a:chOff x="503575" y="4266729"/>
              <a:chExt cx="3224654" cy="184800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765129" y="4266729"/>
                <a:ext cx="2963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Write personalised wedding vows if applicable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4" name="Google Shape;114;p13"/>
          <p:cNvGrpSpPr/>
          <p:nvPr/>
        </p:nvGrpSpPr>
        <p:grpSpPr>
          <a:xfrm>
            <a:off x="3869993" y="3880261"/>
            <a:ext cx="3262157" cy="1324709"/>
            <a:chOff x="3869993" y="3880261"/>
            <a:chExt cx="3262157" cy="1324709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3869993" y="3880261"/>
              <a:ext cx="200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3 MONTHS TO GO</a:t>
              </a:r>
              <a:endParaRPr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3877796" y="4270629"/>
              <a:ext cx="3021553" cy="184800"/>
              <a:chOff x="503575" y="4266725"/>
              <a:chExt cx="3021553" cy="184800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Practice hair and makeup looks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3877796" y="4458976"/>
              <a:ext cx="3021553" cy="184800"/>
              <a:chOff x="503575" y="4266725"/>
              <a:chExt cx="3021553" cy="1848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your registrar booking if applicable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3877796" y="4647325"/>
              <a:ext cx="3254354" cy="184800"/>
              <a:chOff x="503575" y="4266727"/>
              <a:chExt cx="3254354" cy="1848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765129" y="4266727"/>
                <a:ext cx="2992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Write personalised wedding vows if applicable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3877796" y="4835670"/>
              <a:ext cx="3021553" cy="369300"/>
              <a:chOff x="503575" y="4266725"/>
              <a:chExt cx="3021553" cy="3693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Wedding stationery: Order your on-the-day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wedding stationery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" name="Google Shape;128;p13"/>
          <p:cNvGrpSpPr/>
          <p:nvPr/>
        </p:nvGrpSpPr>
        <p:grpSpPr>
          <a:xfrm>
            <a:off x="3869993" y="5373333"/>
            <a:ext cx="3262157" cy="1868780"/>
            <a:chOff x="3869993" y="5373333"/>
            <a:chExt cx="3262157" cy="1868780"/>
          </a:xfrm>
        </p:grpSpPr>
        <p:sp>
          <p:nvSpPr>
            <p:cNvPr id="129" name="Google Shape;129;p13"/>
            <p:cNvSpPr txBox="1"/>
            <p:nvPr/>
          </p:nvSpPr>
          <p:spPr>
            <a:xfrm>
              <a:off x="3869993" y="5373333"/>
              <a:ext cx="200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2</a:t>
              </a:r>
              <a:r>
                <a:rPr lang="ru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 MONTHS TO GO</a:t>
              </a:r>
              <a:endParaRPr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grpSp>
          <p:nvGrpSpPr>
            <p:cNvPr id="130" name="Google Shape;130;p13"/>
            <p:cNvGrpSpPr/>
            <p:nvPr/>
          </p:nvGrpSpPr>
          <p:grpSpPr>
            <a:xfrm>
              <a:off x="3877796" y="5763701"/>
              <a:ext cx="3021553" cy="184800"/>
              <a:chOff x="503575" y="4266725"/>
              <a:chExt cx="3021553" cy="184800"/>
            </a:xfrm>
          </p:grpSpPr>
          <p:sp>
            <p:nvSpPr>
              <p:cNvPr id="131" name="Google Shape;131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Chase unanswered invitations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3"/>
            <p:cNvGrpSpPr/>
            <p:nvPr/>
          </p:nvGrpSpPr>
          <p:grpSpPr>
            <a:xfrm>
              <a:off x="3877796" y="5948729"/>
              <a:ext cx="3021553" cy="369300"/>
              <a:chOff x="503575" y="4266725"/>
              <a:chExt cx="3021553" cy="369300"/>
            </a:xfrm>
          </p:grpSpPr>
          <p:sp>
            <p:nvSpPr>
              <p:cNvPr id="134" name="Google Shape;134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Draw up a final guest list and confirm numbers with reception venue and caterers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3877796" y="6318257"/>
              <a:ext cx="3021553" cy="369300"/>
              <a:chOff x="503575" y="4266725"/>
              <a:chExt cx="3021553" cy="369300"/>
            </a:xfrm>
          </p:grpSpPr>
          <p:sp>
            <p:nvSpPr>
              <p:cNvPr id="137" name="Google Shape;137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Choose and buy gifts for members of the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wedding party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3877796" y="6687785"/>
              <a:ext cx="3021553" cy="369300"/>
              <a:chOff x="503575" y="4266725"/>
              <a:chExt cx="3021553" cy="369300"/>
            </a:xfrm>
          </p:grpSpPr>
          <p:sp>
            <p:nvSpPr>
              <p:cNvPr id="140" name="Google Shape;140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Encourage speech-makers to get started on what they plan to say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" name="Google Shape;142;p13"/>
            <p:cNvGrpSpPr/>
            <p:nvPr/>
          </p:nvGrpSpPr>
          <p:grpSpPr>
            <a:xfrm>
              <a:off x="3877796" y="7057313"/>
              <a:ext cx="3254354" cy="184800"/>
              <a:chOff x="503575" y="4266724"/>
              <a:chExt cx="3254354" cy="184800"/>
            </a:xfrm>
          </p:grpSpPr>
          <p:sp>
            <p:nvSpPr>
              <p:cNvPr id="143" name="Google Shape;143;p13"/>
              <p:cNvSpPr txBox="1"/>
              <p:nvPr/>
            </p:nvSpPr>
            <p:spPr>
              <a:xfrm>
                <a:off x="765129" y="4266724"/>
                <a:ext cx="2992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Review your playlist with your DJ or musicians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5" name="Google Shape;145;p13"/>
          <p:cNvGrpSpPr/>
          <p:nvPr/>
        </p:nvGrpSpPr>
        <p:grpSpPr>
          <a:xfrm>
            <a:off x="3869993" y="7430579"/>
            <a:ext cx="3262157" cy="2589741"/>
            <a:chOff x="3869993" y="7430580"/>
            <a:chExt cx="3262157" cy="2589741"/>
          </a:xfrm>
        </p:grpSpPr>
        <p:sp>
          <p:nvSpPr>
            <p:cNvPr id="146" name="Google Shape;146;p13"/>
            <p:cNvSpPr txBox="1"/>
            <p:nvPr/>
          </p:nvSpPr>
          <p:spPr>
            <a:xfrm>
              <a:off x="3869993" y="7430580"/>
              <a:ext cx="200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1 MONTH TO GO</a:t>
              </a:r>
              <a:endParaRPr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grpSp>
          <p:nvGrpSpPr>
            <p:cNvPr id="147" name="Google Shape;147;p13"/>
            <p:cNvGrpSpPr/>
            <p:nvPr/>
          </p:nvGrpSpPr>
          <p:grpSpPr>
            <a:xfrm>
              <a:off x="3877796" y="7820947"/>
              <a:ext cx="3021553" cy="184800"/>
              <a:chOff x="503575" y="4266725"/>
              <a:chExt cx="3021553" cy="184800"/>
            </a:xfrm>
          </p:grpSpPr>
          <p:sp>
            <p:nvSpPr>
              <p:cNvPr id="148" name="Google Shape;148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Finalise your seating plan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13"/>
            <p:cNvGrpSpPr/>
            <p:nvPr/>
          </p:nvGrpSpPr>
          <p:grpSpPr>
            <a:xfrm>
              <a:off x="3877796" y="8003315"/>
              <a:ext cx="3021553" cy="184800"/>
              <a:chOff x="503575" y="4266725"/>
              <a:chExt cx="3021553" cy="184800"/>
            </a:xfrm>
          </p:grpSpPr>
          <p:sp>
            <p:nvSpPr>
              <p:cNvPr id="151" name="Google Shape;151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Have your final dress/suit fitting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3"/>
            <p:cNvGrpSpPr/>
            <p:nvPr/>
          </p:nvGrpSpPr>
          <p:grpSpPr>
            <a:xfrm>
              <a:off x="3877796" y="8185682"/>
              <a:ext cx="3021553" cy="369300"/>
              <a:chOff x="503575" y="4266725"/>
              <a:chExt cx="3021553" cy="369300"/>
            </a:xfrm>
          </p:grpSpPr>
          <p:sp>
            <p:nvSpPr>
              <p:cNvPr id="154" name="Google Shape;154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Make sure all the bridal party have any accessories that they may need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3877796" y="8552550"/>
              <a:ext cx="3021553" cy="369300"/>
              <a:chOff x="503575" y="4266725"/>
              <a:chExt cx="3021553" cy="369300"/>
            </a:xfrm>
          </p:grpSpPr>
          <p:sp>
            <p:nvSpPr>
              <p:cNvPr id="157" name="Google Shape;157;p13"/>
              <p:cNvSpPr txBox="1"/>
              <p:nvPr/>
            </p:nvSpPr>
            <p:spPr>
              <a:xfrm>
                <a:off x="765128" y="4266725"/>
                <a:ext cx="276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Decide on those must-have shots with your photographer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3"/>
            <p:cNvGrpSpPr/>
            <p:nvPr/>
          </p:nvGrpSpPr>
          <p:grpSpPr>
            <a:xfrm>
              <a:off x="3877796" y="8919418"/>
              <a:ext cx="3254354" cy="369300"/>
              <a:chOff x="503575" y="4266724"/>
              <a:chExt cx="3254354" cy="369300"/>
            </a:xfrm>
          </p:grpSpPr>
          <p:sp>
            <p:nvSpPr>
              <p:cNvPr id="160" name="Google Shape;160;p13"/>
              <p:cNvSpPr txBox="1"/>
              <p:nvPr/>
            </p:nvSpPr>
            <p:spPr>
              <a:xfrm>
                <a:off x="765129" y="4266724"/>
                <a:ext cx="2992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all flowers and the delivery time and location with your florist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3"/>
            <p:cNvGrpSpPr/>
            <p:nvPr/>
          </p:nvGrpSpPr>
          <p:grpSpPr>
            <a:xfrm>
              <a:off x="3877796" y="9286285"/>
              <a:ext cx="3254354" cy="369300"/>
              <a:chOff x="503575" y="4266724"/>
              <a:chExt cx="3254354" cy="369300"/>
            </a:xfrm>
          </p:grpSpPr>
          <p:sp>
            <p:nvSpPr>
              <p:cNvPr id="163" name="Google Shape;163;p13"/>
              <p:cNvSpPr txBox="1"/>
              <p:nvPr/>
            </p:nvSpPr>
            <p:spPr>
              <a:xfrm>
                <a:off x="765129" y="4266724"/>
                <a:ext cx="2992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your on-the-day wedding timeline with suppliers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" name="Google Shape;165;p13"/>
            <p:cNvGrpSpPr/>
            <p:nvPr/>
          </p:nvGrpSpPr>
          <p:grpSpPr>
            <a:xfrm>
              <a:off x="3877796" y="9653153"/>
              <a:ext cx="3021553" cy="184800"/>
              <a:chOff x="503575" y="4266725"/>
              <a:chExt cx="3021553" cy="184800"/>
            </a:xfrm>
          </p:grpSpPr>
          <p:sp>
            <p:nvSpPr>
              <p:cNvPr id="166" name="Google Shape;166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Have your final dress/suit fitting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3"/>
            <p:cNvGrpSpPr/>
            <p:nvPr/>
          </p:nvGrpSpPr>
          <p:grpSpPr>
            <a:xfrm>
              <a:off x="3877796" y="9835521"/>
              <a:ext cx="3021553" cy="184800"/>
              <a:chOff x="503575" y="4266725"/>
              <a:chExt cx="3021553" cy="184800"/>
            </a:xfrm>
          </p:grpSpPr>
          <p:sp>
            <p:nvSpPr>
              <p:cNvPr id="169" name="Google Shape;169;p13"/>
              <p:cNvSpPr txBox="1"/>
              <p:nvPr/>
            </p:nvSpPr>
            <p:spPr>
              <a:xfrm>
                <a:off x="765128" y="4266725"/>
                <a:ext cx="2760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Finalise your seating plan</a:t>
                </a:r>
                <a:endParaRPr sz="12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503575" y="4329182"/>
                <a:ext cx="70200" cy="70200"/>
              </a:xfrm>
              <a:prstGeom prst="ellipse">
                <a:avLst/>
              </a:prstGeom>
              <a:solidFill>
                <a:srgbClr val="BC9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1" name="Google Shape;171;p13"/>
          <p:cNvGrpSpPr/>
          <p:nvPr/>
        </p:nvGrpSpPr>
        <p:grpSpPr>
          <a:xfrm>
            <a:off x="2048201" y="577750"/>
            <a:ext cx="3463599" cy="3076375"/>
            <a:chOff x="2048201" y="577750"/>
            <a:chExt cx="3463599" cy="3076375"/>
          </a:xfrm>
        </p:grpSpPr>
        <p:sp>
          <p:nvSpPr>
            <p:cNvPr id="172" name="Google Shape;172;p13"/>
            <p:cNvSpPr txBox="1"/>
            <p:nvPr/>
          </p:nvSpPr>
          <p:spPr>
            <a:xfrm>
              <a:off x="2179500" y="1493403"/>
              <a:ext cx="32010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0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Wedding</a:t>
              </a:r>
              <a:endParaRPr b="1" sz="50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  <a:p>
              <a:pPr indent="0" lvl="0" marL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0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Checklist</a:t>
              </a:r>
              <a:endParaRPr b="1" sz="50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pic>
          <p:nvPicPr>
            <p:cNvPr id="173" name="Google Shape;17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48201" y="577750"/>
              <a:ext cx="3463599" cy="3076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