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Space Mon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70">
          <p15:clr>
            <a:srgbClr val="747775"/>
          </p15:clr>
        </p15:guide>
        <p15:guide id="2" pos="340">
          <p15:clr>
            <a:srgbClr val="747775"/>
          </p15:clr>
        </p15:guide>
        <p15:guide id="3" orient="horz" pos="31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70"/>
        <p:guide pos="340"/>
        <p:guide pos="31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SpaceMono-boldItalic.fntdata"/><Relationship Id="rId10" Type="http://schemas.openxmlformats.org/officeDocument/2006/relationships/font" Target="fonts/SpaceMono-italic.fntdata"/><Relationship Id="rId9" Type="http://schemas.openxmlformats.org/officeDocument/2006/relationships/font" Target="fonts/SpaceMon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SpaceMon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2b880c563_0_27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2b880c56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175"/>
            <a:ext cx="27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513053" y="355500"/>
            <a:ext cx="6820447" cy="1030225"/>
            <a:chOff x="513053" y="355500"/>
            <a:chExt cx="6820447" cy="1030225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513053" y="355500"/>
              <a:ext cx="1621213" cy="1030225"/>
              <a:chOff x="513053" y="355500"/>
              <a:chExt cx="1621213" cy="1030225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513053" y="355500"/>
                <a:ext cx="783300" cy="101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6600">
                    <a:solidFill>
                      <a:srgbClr val="264093"/>
                    </a:solidFill>
                  </a:rPr>
                  <a:t>{</a:t>
                </a:r>
                <a:endParaRPr sz="6600">
                  <a:solidFill>
                    <a:srgbClr val="264093"/>
                  </a:solidFill>
                </a:endParaRPr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 flipH="1">
                <a:off x="1350966" y="355500"/>
                <a:ext cx="783300" cy="101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6600">
                    <a:solidFill>
                      <a:srgbClr val="264093"/>
                    </a:solidFill>
                  </a:rPr>
                  <a:t>}</a:t>
                </a:r>
                <a:endParaRPr sz="6600">
                  <a:solidFill>
                    <a:srgbClr val="34A936"/>
                  </a:solidFill>
                </a:endParaRPr>
              </a:p>
            </p:txBody>
          </p:sp>
          <p:pic>
            <p:nvPicPr>
              <p:cNvPr id="59" name="Google Shape;59;p13"/>
              <p:cNvPicPr preferRelativeResize="0"/>
              <p:nvPr/>
            </p:nvPicPr>
            <p:blipFill rotWithShape="1">
              <a:blip r:embed="rId3">
                <a:alphaModFix/>
              </a:blip>
              <a:srcRect b="49192" l="10626" r="26606" t="8973"/>
              <a:stretch/>
            </p:blipFill>
            <p:spPr>
              <a:xfrm>
                <a:off x="876060" y="490525"/>
                <a:ext cx="895200" cy="895200"/>
              </a:xfrm>
              <a:prstGeom prst="ellipse">
                <a:avLst/>
              </a:prstGeom>
              <a:noFill/>
              <a:ln>
                <a:noFill/>
              </a:ln>
            </p:spPr>
          </p:pic>
        </p:grpSp>
        <p:sp>
          <p:nvSpPr>
            <p:cNvPr id="60" name="Google Shape;60;p13"/>
            <p:cNvSpPr txBox="1"/>
            <p:nvPr/>
          </p:nvSpPr>
          <p:spPr>
            <a:xfrm>
              <a:off x="2317800" y="451175"/>
              <a:ext cx="50157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600">
                  <a:solidFill>
                    <a:srgbClr val="264093"/>
                  </a:solidFill>
                  <a:latin typeface="Space Mono"/>
                  <a:ea typeface="Space Mono"/>
                  <a:cs typeface="Space Mono"/>
                  <a:sym typeface="Space Mono"/>
                </a:rPr>
                <a:t>#name</a:t>
              </a:r>
              <a:r>
                <a:rPr lang="ru" sz="3600">
                  <a:latin typeface="Space Mono"/>
                  <a:ea typeface="Space Mono"/>
                  <a:cs typeface="Space Mono"/>
                  <a:sym typeface="Space Mono"/>
                </a:rPr>
                <a:t> (</a:t>
              </a:r>
              <a:r>
                <a:rPr lang="ru" sz="3600">
                  <a:solidFill>
                    <a:srgbClr val="933C8F"/>
                  </a:solidFill>
                  <a:latin typeface="Space Mono"/>
                  <a:ea typeface="Space Mono"/>
                  <a:cs typeface="Space Mono"/>
                  <a:sym typeface="Space Mono"/>
                </a:rPr>
                <a:t>matt.rowe</a:t>
              </a:r>
              <a:r>
                <a:rPr lang="ru" sz="3600">
                  <a:latin typeface="Space Mono"/>
                  <a:ea typeface="Space Mono"/>
                  <a:cs typeface="Space Mono"/>
                  <a:sym typeface="Space Mono"/>
                </a:rPr>
                <a:t>)</a:t>
              </a:r>
              <a:endParaRPr sz="3600">
                <a:latin typeface="Space Mono"/>
                <a:ea typeface="Space Mono"/>
                <a:cs typeface="Space Mono"/>
                <a:sym typeface="Space Mono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2317800" y="1044175"/>
              <a:ext cx="50157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000">
                  <a:solidFill>
                    <a:srgbClr val="3C3C3B"/>
                  </a:solidFill>
                  <a:latin typeface="Space Mono"/>
                  <a:ea typeface="Space Mono"/>
                  <a:cs typeface="Space Mono"/>
                  <a:sym typeface="Space Mono"/>
                </a:rPr>
                <a:t>Resume for programmers</a:t>
              </a:r>
              <a:endParaRPr sz="20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endParaRPr>
            </a:p>
          </p:txBody>
        </p:sp>
      </p:grpSp>
      <p:sp>
        <p:nvSpPr>
          <p:cNvPr id="62" name="Google Shape;62;p13"/>
          <p:cNvSpPr txBox="1"/>
          <p:nvPr/>
        </p:nvSpPr>
        <p:spPr>
          <a:xfrm>
            <a:off x="540000" y="1757775"/>
            <a:ext cx="501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// C++ Specialist - Database Engineer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// mail@example.com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// t: 0123-456-789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40000" y="2743513"/>
            <a:ext cx="6614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About Me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Informatics graduate with work experience a complete 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software development package.Created 15+ projects on 3 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small teams and looking a software developer role where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I can develop my programming skills.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40000" y="4235422"/>
            <a:ext cx="6614400" cy="1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Education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B.S Computer Science, Carnegie Mellon University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2014-2018 Years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Pittsburgh, PA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40000" y="5505630"/>
            <a:ext cx="6614400" cy="1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Education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B.S Computer Science, University of Alabama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2018-2020 Years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Tuscaloosa, Al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40000" y="6775838"/>
            <a:ext cx="6614400" cy="15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Work Experience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Title: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“Programmer”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Company Name: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“Sipes-Collins”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Date: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2025 - Current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	</a:t>
            </a: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Developed software throughout the finance side which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	increased analyst productivity by 27%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40000" y="8489447"/>
            <a:ext cx="6614400" cy="15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Work Experience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Title: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“It Technician”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Company Name: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“Auer PLC”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Date: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2023 - 2025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	Integrated &amp; implemented new technologies reducing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	15% of IT costs throughout the company.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>
            <a:off x="0" y="175"/>
            <a:ext cx="27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532892" y="461488"/>
            <a:ext cx="6614400" cy="15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Work Experience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Title: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“Web Developer”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Company Name: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“Kirlin, Schinner and Schuppe”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Date: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2022 - 2023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	</a:t>
            </a: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Worked with testing teams to end tests and make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	winning variations live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532892" y="2214436"/>
            <a:ext cx="6614400" cy="15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Work Experience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Title: 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“Web Developer”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	Company Name: 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”Conn and Goyette”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	Date: 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2020 - 2022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		</a:t>
            </a: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Updated upsells and cross-sells in upsel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	application, boosting sales by 14%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532892" y="3967384"/>
            <a:ext cx="6614400" cy="6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Awards and Honors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Winner National Programming Competition 2015</a:t>
            </a:r>
            <a:endParaRPr sz="1200"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532892" y="4833832"/>
            <a:ext cx="6614400" cy="26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Skills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“JavaScript”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“REST APIs”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“React.js”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“SQL”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“Angular.js”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“JavaScript”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“HTML/CSS”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“Jest”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“Eclipse”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“Django”</a:t>
            </a:r>
            <a:endParaRPr sz="1200"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532892" y="7694981"/>
            <a:ext cx="6614400" cy="12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Interests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45720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“Cooking”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“Writing”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“Reading”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532892" y="9078629"/>
            <a:ext cx="6614400" cy="12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264093"/>
                </a:solidFill>
                <a:latin typeface="Space Mono"/>
                <a:ea typeface="Space Mono"/>
                <a:cs typeface="Space Mono"/>
                <a:sym typeface="Space Mono"/>
              </a:rPr>
              <a:t>Links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</a:t>
            </a: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{</a:t>
            </a:r>
            <a:endParaRPr>
              <a:solidFill>
                <a:srgbClr val="3C3C3B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45720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Linkedin: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“https://linkedin.com/in/”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behance: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“https://behance.net/”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	</a:t>
            </a:r>
            <a:r>
              <a:rPr lang="ru">
                <a:solidFill>
                  <a:srgbClr val="34A936"/>
                </a:solidFill>
                <a:latin typeface="Space Mono"/>
                <a:ea typeface="Space Mono"/>
                <a:cs typeface="Space Mono"/>
                <a:sym typeface="Space Mono"/>
              </a:rPr>
              <a:t>Linkedin:</a:t>
            </a:r>
            <a:r>
              <a:rPr lang="ru">
                <a:solidFill>
                  <a:srgbClr val="933C8F"/>
                </a:solidFill>
                <a:latin typeface="Space Mono"/>
                <a:ea typeface="Space Mono"/>
                <a:cs typeface="Space Mono"/>
                <a:sym typeface="Space Mono"/>
              </a:rPr>
              <a:t> “github.com/”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C3C3B"/>
                </a:solidFill>
                <a:latin typeface="Space Mono"/>
                <a:ea typeface="Space Mono"/>
                <a:cs typeface="Space Mono"/>
                <a:sym typeface="Space Mono"/>
              </a:rPr>
              <a:t>}</a:t>
            </a:r>
            <a:endParaRPr>
              <a:solidFill>
                <a:srgbClr val="933C8F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