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Light"/>
      <p:regular r:id="rId11"/>
      <p:bold r:id="rId12"/>
      <p:italic r:id="rId13"/>
      <p:boldItalic r:id="rId14"/>
    </p:embeddedFont>
    <p:embeddedFont>
      <p:font typeface="Poppins Medium"/>
      <p:regular r:id="rId15"/>
      <p:bold r:id="rId16"/>
      <p:italic r:id="rId17"/>
      <p:boldItalic r:id="rId18"/>
    </p:embeddedFont>
    <p:embeddedFont>
      <p:font typeface="Poppins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2381">
          <p15:clr>
            <a:srgbClr val="747775"/>
          </p15:clr>
        </p15:guide>
        <p15:guide id="3" orient="horz" pos="1612">
          <p15:clr>
            <a:srgbClr val="747775"/>
          </p15:clr>
        </p15:guide>
        <p15:guide id="4" orient="horz" pos="227">
          <p15:clr>
            <a:srgbClr val="747775"/>
          </p15:clr>
        </p15:guide>
        <p15:guide id="5" pos="4436">
          <p15:clr>
            <a:srgbClr val="747775"/>
          </p15:clr>
        </p15:guide>
        <p15:guide id="6" orient="horz" pos="105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2381"/>
        <p:guide pos="1612" orient="horz"/>
        <p:guide pos="227" orient="horz"/>
        <p:guide pos="4436"/>
        <p:guide pos="105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11" Type="http://schemas.openxmlformats.org/officeDocument/2006/relationships/font" Target="fonts/PoppinsLight-regular.fntdata"/><Relationship Id="rId22" Type="http://schemas.openxmlformats.org/officeDocument/2006/relationships/font" Target="fonts/PoppinsSemiBold-boldItalic.fntdata"/><Relationship Id="rId10" Type="http://schemas.openxmlformats.org/officeDocument/2006/relationships/font" Target="fonts/Poppins-boldItalic.fntdata"/><Relationship Id="rId21" Type="http://schemas.openxmlformats.org/officeDocument/2006/relationships/font" Target="fonts/PoppinsSemiBold-italic.fntdata"/><Relationship Id="rId13" Type="http://schemas.openxmlformats.org/officeDocument/2006/relationships/font" Target="fonts/PoppinsLight-italic.fntdata"/><Relationship Id="rId12" Type="http://schemas.openxmlformats.org/officeDocument/2006/relationships/font" Target="fonts/Poppi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Medium-regular.fntdata"/><Relationship Id="rId14" Type="http://schemas.openxmlformats.org/officeDocument/2006/relationships/font" Target="fonts/PoppinsLight-boldItalic.fntdata"/><Relationship Id="rId17" Type="http://schemas.openxmlformats.org/officeDocument/2006/relationships/font" Target="fonts/PoppinsMedium-italic.fntdata"/><Relationship Id="rId16" Type="http://schemas.openxmlformats.org/officeDocument/2006/relationships/font" Target="fonts/Poppins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regular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23900"/>
          </a:xfrm>
          <a:prstGeom prst="rect">
            <a:avLst/>
          </a:prstGeom>
          <a:solidFill>
            <a:srgbClr val="EADF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41981" y="2559475"/>
            <a:ext cx="145200" cy="145200"/>
          </a:xfrm>
          <a:prstGeom prst="ellipse">
            <a:avLst/>
          </a:prstGeom>
          <a:solidFill>
            <a:srgbClr val="EADF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3407525" y="2562350"/>
            <a:ext cx="0" cy="7526700"/>
          </a:xfrm>
          <a:prstGeom prst="straightConnector1">
            <a:avLst/>
          </a:prstGeom>
          <a:noFill/>
          <a:ln cap="flat" cmpd="sng" w="19050">
            <a:solidFill>
              <a:srgbClr val="EADFD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4973" l="8978" r="5994" t="0"/>
          <a:stretch/>
        </p:blipFill>
        <p:spPr>
          <a:xfrm>
            <a:off x="540000" y="360000"/>
            <a:ext cx="1746000" cy="174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760149" y="653466"/>
            <a:ext cx="368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rgbClr val="323132"/>
                </a:solidFill>
                <a:latin typeface="Poppins Light"/>
                <a:ea typeface="Poppins Light"/>
                <a:cs typeface="Poppins Light"/>
                <a:sym typeface="Poppins Light"/>
              </a:rPr>
              <a:t>JANE</a:t>
            </a:r>
            <a:r>
              <a:rPr lang="uk" sz="46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uk" sz="4600">
                <a:solidFill>
                  <a:srgbClr val="32313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SMITH</a:t>
            </a:r>
            <a:endParaRPr sz="4600">
              <a:solidFill>
                <a:srgbClr val="32313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896775" y="1370844"/>
            <a:ext cx="215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323132"/>
                </a:solidFill>
                <a:latin typeface="Poppins Light"/>
                <a:ea typeface="Poppins Light"/>
                <a:cs typeface="Poppins Light"/>
                <a:sym typeface="Poppins Light"/>
              </a:rPr>
              <a:t>HIGH SCHOOL / JUNIOR</a:t>
            </a:r>
            <a:endParaRPr>
              <a:solidFill>
                <a:srgbClr val="32313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28578" y="2484669"/>
            <a:ext cx="1624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2313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ABOUT ME:</a:t>
            </a:r>
            <a:endParaRPr sz="1800">
              <a:solidFill>
                <a:srgbClr val="32313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29600" y="2979950"/>
            <a:ext cx="26661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I am a dedicated and motivated student with a strong passion for learning and a desire to excel academically. Throughout my elementary school years at Maple Elementary School in Cityville, CA, I consistently achieved excellent grades in subjects like Mathematics, Science, and English.</a:t>
            </a:r>
            <a:endParaRPr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41981" y="5201720"/>
            <a:ext cx="145200" cy="145200"/>
          </a:xfrm>
          <a:prstGeom prst="ellipse">
            <a:avLst/>
          </a:prstGeom>
          <a:solidFill>
            <a:srgbClr val="EADF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828578" y="5126914"/>
            <a:ext cx="1624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2313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EXPERIENCE:</a:t>
            </a:r>
            <a:endParaRPr sz="1800">
              <a:solidFill>
                <a:srgbClr val="32313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41981" y="7004509"/>
            <a:ext cx="145200" cy="145200"/>
          </a:xfrm>
          <a:prstGeom prst="ellipse">
            <a:avLst/>
          </a:prstGeom>
          <a:solidFill>
            <a:srgbClr val="EADF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828578" y="6929704"/>
            <a:ext cx="1624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2313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INTERESTS:</a:t>
            </a:r>
            <a:endParaRPr sz="1800">
              <a:solidFill>
                <a:srgbClr val="32313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41981" y="9039625"/>
            <a:ext cx="145200" cy="145200"/>
          </a:xfrm>
          <a:prstGeom prst="ellipse">
            <a:avLst/>
          </a:prstGeom>
          <a:solidFill>
            <a:srgbClr val="EADF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828578" y="8964819"/>
            <a:ext cx="1624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2313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AWARDS:</a:t>
            </a:r>
            <a:endParaRPr sz="1800">
              <a:solidFill>
                <a:srgbClr val="32313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792381" y="4341867"/>
            <a:ext cx="145200" cy="145200"/>
          </a:xfrm>
          <a:prstGeom prst="ellipse">
            <a:avLst/>
          </a:prstGeom>
          <a:solidFill>
            <a:srgbClr val="EADF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4078973" y="4267072"/>
            <a:ext cx="2963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2313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ADDITIONAL EDUCATION:</a:t>
            </a:r>
            <a:endParaRPr sz="1800">
              <a:solidFill>
                <a:srgbClr val="32313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3792381" y="7324995"/>
            <a:ext cx="145200" cy="145200"/>
          </a:xfrm>
          <a:prstGeom prst="ellipse">
            <a:avLst/>
          </a:prstGeom>
          <a:solidFill>
            <a:srgbClr val="EADF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4078978" y="7250189"/>
            <a:ext cx="1624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2313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SKILLS:</a:t>
            </a:r>
            <a:endParaRPr sz="1800">
              <a:solidFill>
                <a:srgbClr val="32313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780000" y="7745472"/>
            <a:ext cx="3262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- Proficient in computer use and software applications such as Microsoft Office.</a:t>
            </a:r>
            <a:endParaRPr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529600" y="9460100"/>
            <a:ext cx="2666100" cy="592650"/>
            <a:chOff x="529600" y="9460100"/>
            <a:chExt cx="2666100" cy="592650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529600" y="9460100"/>
              <a:ext cx="266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- </a:t>
              </a:r>
              <a:r>
                <a:rPr b="1"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Biology - 2021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529600" y="9671750"/>
              <a:ext cx="2666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First Place in the Regional Science Competition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6" name="Google Shape;76;p13"/>
          <p:cNvSpPr/>
          <p:nvPr/>
        </p:nvSpPr>
        <p:spPr>
          <a:xfrm>
            <a:off x="3792381" y="2559475"/>
            <a:ext cx="145200" cy="145200"/>
          </a:xfrm>
          <a:prstGeom prst="ellipse">
            <a:avLst/>
          </a:prstGeom>
          <a:solidFill>
            <a:srgbClr val="EADF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4078978" y="2484669"/>
            <a:ext cx="1624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2313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EDUCATION:</a:t>
            </a:r>
            <a:endParaRPr sz="1800">
              <a:solidFill>
                <a:srgbClr val="32313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3780000" y="2979950"/>
            <a:ext cx="266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b="1"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Maple Elementary School</a:t>
            </a:r>
            <a:endParaRPr b="1"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780000" y="3160015"/>
            <a:ext cx="266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Cityville, CA, 2010 - 2016</a:t>
            </a:r>
            <a:endParaRPr b="1"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780000" y="3575840"/>
            <a:ext cx="3262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Achieved excellent grades in subjects</a:t>
            </a:r>
            <a:endParaRPr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including Mathematics, Science, and English.</a:t>
            </a:r>
            <a:endParaRPr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1" name="Google Shape;81;p13"/>
          <p:cNvGrpSpPr/>
          <p:nvPr/>
        </p:nvGrpSpPr>
        <p:grpSpPr>
          <a:xfrm>
            <a:off x="3780000" y="4762342"/>
            <a:ext cx="3262200" cy="982430"/>
            <a:chOff x="3780000" y="4817720"/>
            <a:chExt cx="3262200" cy="982430"/>
          </a:xfrm>
        </p:grpSpPr>
        <p:grpSp>
          <p:nvGrpSpPr>
            <p:cNvPr id="82" name="Google Shape;82;p13"/>
            <p:cNvGrpSpPr/>
            <p:nvPr/>
          </p:nvGrpSpPr>
          <p:grpSpPr>
            <a:xfrm>
              <a:off x="3780000" y="4817720"/>
              <a:ext cx="2666100" cy="345200"/>
              <a:chOff x="3780000" y="4817720"/>
              <a:chExt cx="2666100" cy="3452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3780000" y="4817720"/>
                <a:ext cx="2666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23132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Advanced Math Course</a:t>
                </a:r>
                <a:endParaRPr b="1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3780000" y="4993720"/>
                <a:ext cx="2666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23132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Cityville Learning Institute, 2019</a:t>
                </a:r>
                <a:endParaRPr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85" name="Google Shape;85;p13"/>
            <p:cNvSpPr txBox="1"/>
            <p:nvPr/>
          </p:nvSpPr>
          <p:spPr>
            <a:xfrm>
              <a:off x="3780000" y="5419150"/>
              <a:ext cx="3262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Gained additional knowledge in advanced mathematics and received a certification.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3780000" y="5945467"/>
            <a:ext cx="3262200" cy="982430"/>
            <a:chOff x="3780000" y="4817720"/>
            <a:chExt cx="3262200" cy="982430"/>
          </a:xfrm>
        </p:grpSpPr>
        <p:grpSp>
          <p:nvGrpSpPr>
            <p:cNvPr id="87" name="Google Shape;87;p13"/>
            <p:cNvGrpSpPr/>
            <p:nvPr/>
          </p:nvGrpSpPr>
          <p:grpSpPr>
            <a:xfrm>
              <a:off x="3780000" y="4817720"/>
              <a:ext cx="2666100" cy="345200"/>
              <a:chOff x="3780000" y="4817720"/>
              <a:chExt cx="2666100" cy="345200"/>
            </a:xfrm>
          </p:grpSpPr>
          <p:sp>
            <p:nvSpPr>
              <p:cNvPr id="88" name="Google Shape;88;p13"/>
              <p:cNvSpPr txBox="1"/>
              <p:nvPr/>
            </p:nvSpPr>
            <p:spPr>
              <a:xfrm>
                <a:off x="3780000" y="4817720"/>
                <a:ext cx="2666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323132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Advanced Biology Course</a:t>
                </a:r>
                <a:endParaRPr b="1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3780000" y="4993720"/>
                <a:ext cx="2666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23132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Cityville Learning Institute, 2022</a:t>
                </a:r>
                <a:endParaRPr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90" name="Google Shape;90;p13"/>
            <p:cNvSpPr txBox="1"/>
            <p:nvPr/>
          </p:nvSpPr>
          <p:spPr>
            <a:xfrm>
              <a:off x="3780000" y="5419150"/>
              <a:ext cx="3262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Gained additional knowledge in advanced mathematics and received a certification.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1" name="Google Shape;91;p13"/>
          <p:cNvSpPr txBox="1"/>
          <p:nvPr/>
        </p:nvSpPr>
        <p:spPr>
          <a:xfrm>
            <a:off x="3780000" y="8188967"/>
            <a:ext cx="3262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- Strong ability to quickly and accurately solve mathematical problems.</a:t>
            </a:r>
            <a:endParaRPr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780000" y="8642545"/>
            <a:ext cx="3262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- Active participant in school sports teams, particularly basketball.</a:t>
            </a:r>
            <a:endParaRPr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780000" y="9088880"/>
            <a:ext cx="32622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- Member of the school science club and winner of the regional science competition in Biology.</a:t>
            </a:r>
            <a:endParaRPr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780000" y="9750337"/>
            <a:ext cx="3262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rPr>
              <a:t>- Active member of the school volunteer group and participant in charity events.</a:t>
            </a:r>
            <a:endParaRPr sz="1100">
              <a:solidFill>
                <a:srgbClr val="3231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529600" y="5622195"/>
            <a:ext cx="2666100" cy="1043177"/>
            <a:chOff x="529600" y="5622195"/>
            <a:chExt cx="2666100" cy="1043177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529600" y="5622195"/>
              <a:ext cx="26661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- Assisted in organizing and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executing charity events within the school.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529600" y="6284371"/>
              <a:ext cx="2666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- Volunteered at events in the local community center.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529600" y="7424984"/>
            <a:ext cx="2666100" cy="1264594"/>
            <a:chOff x="529600" y="7424984"/>
            <a:chExt cx="2666100" cy="1264594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529600" y="7424984"/>
              <a:ext cx="2666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- Passionate about science and technology, particularly biology.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529600" y="7866399"/>
              <a:ext cx="2666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- Enjoy reading and writing short stories in my free time.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529600" y="8308578"/>
              <a:ext cx="2666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23132"/>
                  </a:solidFill>
                  <a:latin typeface="Poppins"/>
                  <a:ea typeface="Poppins"/>
                  <a:cs typeface="Poppins"/>
                  <a:sym typeface="Poppins"/>
                </a:rPr>
                <a:t>- Favorite subjects: Mathematics, Science, and English.</a:t>
              </a:r>
              <a:endParaRPr sz="1100">
                <a:solidFill>
                  <a:srgbClr val="32313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