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Abril Fatface"/>
      <p:regular r:id="rId7"/>
    </p:embeddedFont>
    <p:embeddedFont>
      <p:font typeface="Jost"/>
      <p:regular r:id="rId8"/>
      <p:bold r:id="rId9"/>
      <p:italic r:id="rId10"/>
      <p:boldItalic r:id="rId11"/>
    </p:embeddedFont>
    <p:embeddedFont>
      <p:font typeface="Jost SemiBold"/>
      <p:regular r:id="rId12"/>
      <p:bold r:id="rId13"/>
      <p:italic r:id="rId14"/>
      <p:boldItalic r:id="rId15"/>
    </p:embeddedFont>
    <p:embeddedFont>
      <p:font typeface="Monsieur La Doulaise"/>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567">
          <p15:clr>
            <a:srgbClr val="747775"/>
          </p15:clr>
        </p15:guide>
        <p15:guide id="2" pos="2835">
          <p15:clr>
            <a:srgbClr val="747775"/>
          </p15:clr>
        </p15:guide>
        <p15:guide id="3" orient="horz" pos="19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567"/>
        <p:guide pos="2835"/>
        <p:guide pos="193" orient="horz"/>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Jost-boldItalic.fntdata"/><Relationship Id="rId10" Type="http://schemas.openxmlformats.org/officeDocument/2006/relationships/font" Target="fonts/Jost-italic.fntdata"/><Relationship Id="rId13" Type="http://schemas.openxmlformats.org/officeDocument/2006/relationships/font" Target="fonts/JostSemiBold-bold.fntdata"/><Relationship Id="rId12" Type="http://schemas.openxmlformats.org/officeDocument/2006/relationships/font" Target="fonts/JostSemiBold-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Jost-bold.fntdata"/><Relationship Id="rId15" Type="http://schemas.openxmlformats.org/officeDocument/2006/relationships/font" Target="fonts/JostSemiBold-boldItalic.fntdata"/><Relationship Id="rId14" Type="http://schemas.openxmlformats.org/officeDocument/2006/relationships/font" Target="fonts/JostSemiBold-italic.fntdata"/><Relationship Id="rId16" Type="http://schemas.openxmlformats.org/officeDocument/2006/relationships/font" Target="fonts/MonsieurLaDoulaise-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brilFatface-regular.fntdata"/><Relationship Id="rId8" Type="http://schemas.openxmlformats.org/officeDocument/2006/relationships/font" Target="fonts/Jos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308100"/>
            <a:ext cx="4501450" cy="1222950"/>
          </a:xfrm>
          <a:custGeom>
            <a:rect b="b" l="l" r="r" t="t"/>
            <a:pathLst>
              <a:path extrusionOk="0" h="48918" w="180058">
                <a:moveTo>
                  <a:pt x="0" y="0"/>
                </a:moveTo>
                <a:lnTo>
                  <a:pt x="180058" y="0"/>
                </a:lnTo>
                <a:lnTo>
                  <a:pt x="180058" y="48918"/>
                </a:lnTo>
                <a:lnTo>
                  <a:pt x="0" y="48918"/>
                </a:lnTo>
              </a:path>
            </a:pathLst>
          </a:custGeom>
          <a:noFill/>
          <a:ln cap="flat" cmpd="sng" w="28575">
            <a:solidFill>
              <a:schemeClr val="dk1"/>
            </a:solidFill>
            <a:prstDash val="solid"/>
            <a:round/>
            <a:headEnd len="med" w="med" type="none"/>
            <a:tailEnd len="med" w="med" type="none"/>
          </a:ln>
        </p:spPr>
      </p:sp>
      <p:grpSp>
        <p:nvGrpSpPr>
          <p:cNvPr id="55" name="Google Shape;55;p13"/>
          <p:cNvGrpSpPr/>
          <p:nvPr/>
        </p:nvGrpSpPr>
        <p:grpSpPr>
          <a:xfrm>
            <a:off x="874519" y="462336"/>
            <a:ext cx="3425731" cy="853464"/>
            <a:chOff x="874519" y="462336"/>
            <a:chExt cx="3425731" cy="853464"/>
          </a:xfrm>
        </p:grpSpPr>
        <p:sp>
          <p:nvSpPr>
            <p:cNvPr id="56" name="Google Shape;56;p13"/>
            <p:cNvSpPr txBox="1"/>
            <p:nvPr/>
          </p:nvSpPr>
          <p:spPr>
            <a:xfrm>
              <a:off x="874519" y="462336"/>
              <a:ext cx="3425700" cy="554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600">
                  <a:solidFill>
                    <a:schemeClr val="dk1"/>
                  </a:solidFill>
                  <a:latin typeface="Abril Fatface"/>
                  <a:ea typeface="Abril Fatface"/>
                  <a:cs typeface="Abril Fatface"/>
                  <a:sym typeface="Abril Fatface"/>
                </a:rPr>
                <a:t>Shemar Jerde</a:t>
              </a:r>
              <a:endParaRPr sz="3600">
                <a:solidFill>
                  <a:schemeClr val="dk1"/>
                </a:solidFill>
                <a:latin typeface="Abril Fatface"/>
                <a:ea typeface="Abril Fatface"/>
                <a:cs typeface="Abril Fatface"/>
                <a:sym typeface="Abril Fatface"/>
              </a:endParaRPr>
            </a:p>
          </p:txBody>
        </p:sp>
        <p:sp>
          <p:nvSpPr>
            <p:cNvPr id="57" name="Google Shape;57;p13"/>
            <p:cNvSpPr txBox="1"/>
            <p:nvPr/>
          </p:nvSpPr>
          <p:spPr>
            <a:xfrm>
              <a:off x="885650" y="1069500"/>
              <a:ext cx="34146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dk1"/>
                  </a:solidFill>
                  <a:latin typeface="Jost"/>
                  <a:ea typeface="Jost"/>
                  <a:cs typeface="Jost"/>
                  <a:sym typeface="Jost"/>
                </a:rPr>
                <a:t>Resume Cover Letter</a:t>
              </a:r>
              <a:endParaRPr sz="1600">
                <a:solidFill>
                  <a:schemeClr val="dk1"/>
                </a:solidFill>
                <a:latin typeface="Jost"/>
                <a:ea typeface="Jost"/>
                <a:cs typeface="Jost"/>
                <a:sym typeface="Jost"/>
              </a:endParaRPr>
            </a:p>
          </p:txBody>
        </p:sp>
      </p:grpSp>
      <p:grpSp>
        <p:nvGrpSpPr>
          <p:cNvPr id="58" name="Google Shape;58;p13"/>
          <p:cNvGrpSpPr/>
          <p:nvPr/>
        </p:nvGrpSpPr>
        <p:grpSpPr>
          <a:xfrm>
            <a:off x="885650" y="1804750"/>
            <a:ext cx="3024600" cy="907799"/>
            <a:chOff x="885650" y="1804750"/>
            <a:chExt cx="3024600" cy="907799"/>
          </a:xfrm>
        </p:grpSpPr>
        <p:sp>
          <p:nvSpPr>
            <p:cNvPr id="59" name="Google Shape;59;p13"/>
            <p:cNvSpPr txBox="1"/>
            <p:nvPr/>
          </p:nvSpPr>
          <p:spPr>
            <a:xfrm>
              <a:off x="885650" y="1804750"/>
              <a:ext cx="3024600" cy="42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uk" sz="1200">
                  <a:solidFill>
                    <a:schemeClr val="dk1"/>
                  </a:solidFill>
                  <a:latin typeface="Jost"/>
                  <a:ea typeface="Jost"/>
                  <a:cs typeface="Jost"/>
                  <a:sym typeface="Jost"/>
                </a:rPr>
                <a:t>398 Fay Squares Apt. 874</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Lake Hazlestad, Vermont, 99551</a:t>
              </a:r>
              <a:endParaRPr sz="1200">
                <a:solidFill>
                  <a:schemeClr val="dk1"/>
                </a:solidFill>
                <a:latin typeface="Jost"/>
                <a:ea typeface="Jost"/>
                <a:cs typeface="Jost"/>
                <a:sym typeface="Jost"/>
              </a:endParaRPr>
            </a:p>
          </p:txBody>
        </p:sp>
        <p:sp>
          <p:nvSpPr>
            <p:cNvPr id="60" name="Google Shape;60;p13"/>
            <p:cNvSpPr txBox="1"/>
            <p:nvPr/>
          </p:nvSpPr>
          <p:spPr>
            <a:xfrm>
              <a:off x="885650" y="2286250"/>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shemarjerde@mail.ltd</a:t>
              </a:r>
              <a:endParaRPr sz="1200">
                <a:solidFill>
                  <a:schemeClr val="dk1"/>
                </a:solidFill>
                <a:latin typeface="Jost"/>
                <a:ea typeface="Jost"/>
                <a:cs typeface="Jost"/>
                <a:sym typeface="Jost"/>
              </a:endParaRPr>
            </a:p>
          </p:txBody>
        </p:sp>
        <p:sp>
          <p:nvSpPr>
            <p:cNvPr id="61" name="Google Shape;61;p13"/>
            <p:cNvSpPr txBox="1"/>
            <p:nvPr/>
          </p:nvSpPr>
          <p:spPr>
            <a:xfrm>
              <a:off x="885650" y="252774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+1-123-567-8901</a:t>
              </a:r>
              <a:endParaRPr sz="1200">
                <a:solidFill>
                  <a:schemeClr val="dk1"/>
                </a:solidFill>
                <a:latin typeface="Jost"/>
                <a:ea typeface="Jost"/>
                <a:cs typeface="Jost"/>
                <a:sym typeface="Jost"/>
              </a:endParaRPr>
            </a:p>
          </p:txBody>
        </p:sp>
      </p:grpSp>
      <p:sp>
        <p:nvSpPr>
          <p:cNvPr id="62" name="Google Shape;62;p13"/>
          <p:cNvSpPr txBox="1"/>
          <p:nvPr/>
        </p:nvSpPr>
        <p:spPr>
          <a:xfrm>
            <a:off x="885650" y="301235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SemiBold"/>
                <a:ea typeface="Jost SemiBold"/>
                <a:cs typeface="Jost SemiBold"/>
                <a:sym typeface="Jost SemiBold"/>
              </a:rPr>
              <a:t>[Date]</a:t>
            </a:r>
            <a:endParaRPr sz="1200">
              <a:solidFill>
                <a:schemeClr val="dk1"/>
              </a:solidFill>
              <a:latin typeface="Jost SemiBold"/>
              <a:ea typeface="Jost SemiBold"/>
              <a:cs typeface="Jost SemiBold"/>
              <a:sym typeface="Jost SemiBold"/>
            </a:endParaRPr>
          </a:p>
        </p:txBody>
      </p:sp>
      <p:grpSp>
        <p:nvGrpSpPr>
          <p:cNvPr id="63" name="Google Shape;63;p13"/>
          <p:cNvGrpSpPr/>
          <p:nvPr/>
        </p:nvGrpSpPr>
        <p:grpSpPr>
          <a:xfrm>
            <a:off x="885650" y="3496959"/>
            <a:ext cx="3024600" cy="909400"/>
            <a:chOff x="885650" y="3496959"/>
            <a:chExt cx="3024600" cy="909400"/>
          </a:xfrm>
        </p:grpSpPr>
        <p:sp>
          <p:nvSpPr>
            <p:cNvPr id="64" name="Google Shape;64;p13"/>
            <p:cNvSpPr txBox="1"/>
            <p:nvPr/>
          </p:nvSpPr>
          <p:spPr>
            <a:xfrm>
              <a:off x="885650" y="349695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SemiBold"/>
                  <a:ea typeface="Jost SemiBold"/>
                  <a:cs typeface="Jost SemiBold"/>
                  <a:sym typeface="Jost SemiBold"/>
                </a:rPr>
                <a:t>Angelina Collins</a:t>
              </a:r>
              <a:endParaRPr sz="1200">
                <a:solidFill>
                  <a:schemeClr val="dk1"/>
                </a:solidFill>
                <a:latin typeface="Jost SemiBold"/>
                <a:ea typeface="Jost SemiBold"/>
                <a:cs typeface="Jost SemiBold"/>
                <a:sym typeface="Jost SemiBold"/>
              </a:endParaRPr>
            </a:p>
          </p:txBody>
        </p:sp>
        <p:sp>
          <p:nvSpPr>
            <p:cNvPr id="65" name="Google Shape;65;p13"/>
            <p:cNvSpPr txBox="1"/>
            <p:nvPr/>
          </p:nvSpPr>
          <p:spPr>
            <a:xfrm>
              <a:off x="885650" y="373090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Kemmer ABC</a:t>
              </a:r>
              <a:endParaRPr sz="1200">
                <a:solidFill>
                  <a:schemeClr val="dk1"/>
                </a:solidFill>
                <a:latin typeface="Jost"/>
                <a:ea typeface="Jost"/>
                <a:cs typeface="Jost"/>
                <a:sym typeface="Jost"/>
              </a:endParaRPr>
            </a:p>
          </p:txBody>
        </p:sp>
        <p:sp>
          <p:nvSpPr>
            <p:cNvPr id="66" name="Google Shape;66;p13"/>
            <p:cNvSpPr txBox="1"/>
            <p:nvPr/>
          </p:nvSpPr>
          <p:spPr>
            <a:xfrm>
              <a:off x="885650" y="3981559"/>
              <a:ext cx="3024600" cy="42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1452 Feest Avenue Apt. 891</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West Cordia, Maryland, 55029</a:t>
              </a:r>
              <a:endParaRPr sz="1200">
                <a:solidFill>
                  <a:schemeClr val="dk1"/>
                </a:solidFill>
                <a:latin typeface="Jost"/>
                <a:ea typeface="Jost"/>
                <a:cs typeface="Jost"/>
                <a:sym typeface="Jost"/>
              </a:endParaRPr>
            </a:p>
          </p:txBody>
        </p:sp>
      </p:grpSp>
      <p:sp>
        <p:nvSpPr>
          <p:cNvPr id="67" name="Google Shape;67;p13"/>
          <p:cNvSpPr txBox="1"/>
          <p:nvPr/>
        </p:nvSpPr>
        <p:spPr>
          <a:xfrm>
            <a:off x="885650" y="470615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SemiBold"/>
                <a:ea typeface="Jost SemiBold"/>
                <a:cs typeface="Jost SemiBold"/>
                <a:sym typeface="Jost SemiBold"/>
              </a:rPr>
              <a:t>Dear Angelina Collins,</a:t>
            </a:r>
            <a:endParaRPr sz="1200">
              <a:solidFill>
                <a:schemeClr val="dk1"/>
              </a:solidFill>
              <a:latin typeface="Jost SemiBold"/>
              <a:ea typeface="Jost SemiBold"/>
              <a:cs typeface="Jost SemiBold"/>
              <a:sym typeface="Jost SemiBold"/>
            </a:endParaRPr>
          </a:p>
        </p:txBody>
      </p:sp>
      <p:sp>
        <p:nvSpPr>
          <p:cNvPr id="68" name="Google Shape;68;p13"/>
          <p:cNvSpPr txBox="1"/>
          <p:nvPr/>
        </p:nvSpPr>
        <p:spPr>
          <a:xfrm>
            <a:off x="885650" y="519075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Hello,</a:t>
            </a:r>
            <a:endParaRPr sz="1200">
              <a:solidFill>
                <a:schemeClr val="dk1"/>
              </a:solidFill>
              <a:latin typeface="Jost"/>
              <a:ea typeface="Jost"/>
              <a:cs typeface="Jost"/>
              <a:sym typeface="Jost"/>
            </a:endParaRPr>
          </a:p>
        </p:txBody>
      </p:sp>
      <p:sp>
        <p:nvSpPr>
          <p:cNvPr id="69" name="Google Shape;69;p13"/>
          <p:cNvSpPr txBox="1"/>
          <p:nvPr/>
        </p:nvSpPr>
        <p:spPr>
          <a:xfrm>
            <a:off x="885650" y="5684598"/>
            <a:ext cx="5726400" cy="33063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I am reaching out regarding the Content Editor position currently available at your company, as advertised on jobseekers.com.</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I hold a degree in English Literature from ABC University and possess two years of professional experience. My background includes relevant skills and expertise that align with the requirements of the position at your esteemed company.</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Please find attached my updated resume, detailing my academic credentials, skills, and professional background, for your review and consideration.</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Thank you for dedicating time to review my application. I eagerly anticipate the opportunity to further discuss how my qualifications could benefit your team.</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t/>
            </a:r>
            <a:endParaRPr sz="1200">
              <a:solidFill>
                <a:schemeClr val="dk1"/>
              </a:solidFill>
              <a:latin typeface="Jost"/>
              <a:ea typeface="Jost"/>
              <a:cs typeface="Jost"/>
              <a:sym typeface="Jost"/>
            </a:endParaRPr>
          </a:p>
          <a:p>
            <a:pPr indent="0" lvl="0" marL="0" rtl="0" algn="l">
              <a:lnSpc>
                <a:spcPct val="130000"/>
              </a:lnSpc>
              <a:spcBef>
                <a:spcPts val="0"/>
              </a:spcBef>
              <a:spcAft>
                <a:spcPts val="0"/>
              </a:spcAft>
              <a:buNone/>
            </a:pPr>
            <a:r>
              <a:rPr lang="uk" sz="1200">
                <a:solidFill>
                  <a:schemeClr val="dk1"/>
                </a:solidFill>
                <a:latin typeface="Jost"/>
                <a:ea typeface="Jost"/>
                <a:cs typeface="Jost"/>
                <a:sym typeface="Jost"/>
              </a:rPr>
              <a:t>Best regards,</a:t>
            </a:r>
            <a:endParaRPr sz="1200">
              <a:solidFill>
                <a:schemeClr val="dk1"/>
              </a:solidFill>
              <a:latin typeface="Jost"/>
              <a:ea typeface="Jost"/>
              <a:cs typeface="Jost"/>
              <a:sym typeface="Jost"/>
            </a:endParaRPr>
          </a:p>
        </p:txBody>
      </p:sp>
      <p:sp>
        <p:nvSpPr>
          <p:cNvPr id="70" name="Google Shape;70;p13"/>
          <p:cNvSpPr txBox="1"/>
          <p:nvPr/>
        </p:nvSpPr>
        <p:spPr>
          <a:xfrm>
            <a:off x="885650" y="9299959"/>
            <a:ext cx="30246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200">
                <a:solidFill>
                  <a:schemeClr val="dk1"/>
                </a:solidFill>
                <a:latin typeface="Jost"/>
                <a:ea typeface="Jost"/>
                <a:cs typeface="Jost"/>
                <a:sym typeface="Jost"/>
              </a:rPr>
              <a:t>Shemar Jerde</a:t>
            </a:r>
            <a:endParaRPr b="1" sz="1200">
              <a:solidFill>
                <a:schemeClr val="dk1"/>
              </a:solidFill>
              <a:latin typeface="Jost"/>
              <a:ea typeface="Jost"/>
              <a:cs typeface="Jost"/>
              <a:sym typeface="Jost"/>
            </a:endParaRPr>
          </a:p>
        </p:txBody>
      </p:sp>
      <p:sp>
        <p:nvSpPr>
          <p:cNvPr id="71" name="Google Shape;71;p13"/>
          <p:cNvSpPr txBox="1"/>
          <p:nvPr/>
        </p:nvSpPr>
        <p:spPr>
          <a:xfrm>
            <a:off x="885650" y="9722609"/>
            <a:ext cx="3024600" cy="4773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3100">
                <a:solidFill>
                  <a:schemeClr val="dk1"/>
                </a:solidFill>
                <a:latin typeface="Monsieur La Doulaise"/>
                <a:ea typeface="Monsieur La Doulaise"/>
                <a:cs typeface="Monsieur La Doulaise"/>
                <a:sym typeface="Monsieur La Doulaise"/>
              </a:rPr>
              <a:t>SJerde</a:t>
            </a:r>
            <a:endParaRPr sz="3100">
              <a:solidFill>
                <a:schemeClr val="dk1"/>
              </a:solidFill>
              <a:latin typeface="Monsieur La Doulaise"/>
              <a:ea typeface="Monsieur La Doulaise"/>
              <a:cs typeface="Monsieur La Doulaise"/>
              <a:sym typeface="Monsieur La Doulaise"/>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