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2000" cx="7560000"/>
  <p:notesSz cx="6858000" cy="9144000"/>
  <p:embeddedFontLst>
    <p:embeddedFont>
      <p:font typeface="Rubik Light"/>
      <p:regular r:id="rId9"/>
      <p:bold r:id="rId10"/>
      <p:italic r:id="rId11"/>
      <p:boldItalic r:id="rId12"/>
    </p:embeddedFont>
    <p:embeddedFont>
      <p:font typeface="Rubi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39ABF9-36BC-444F-AD48-1BBEB5AC0880}">
  <a:tblStyle styleId="{C839ABF9-36BC-444F-AD48-1BBEB5AC08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Light-italic.fntdata"/><Relationship Id="rId10" Type="http://schemas.openxmlformats.org/officeDocument/2006/relationships/font" Target="fonts/RubikLight-bold.fntdata"/><Relationship Id="rId13" Type="http://schemas.openxmlformats.org/officeDocument/2006/relationships/font" Target="fonts/Rubik-regular.fntdata"/><Relationship Id="rId12" Type="http://schemas.openxmlformats.org/officeDocument/2006/relationships/font" Target="fonts/RubikLight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Light-regular.fntdata"/><Relationship Id="rId15" Type="http://schemas.openxmlformats.org/officeDocument/2006/relationships/font" Target="fonts/Rubik-italic.fntdata"/><Relationship Id="rId14" Type="http://schemas.openxmlformats.org/officeDocument/2006/relationships/font" Target="fonts/Rubik-bold.fntdata"/><Relationship Id="rId16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7646660d6f_0_15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7646660d6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646660d6f_0_34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646660d6f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 rotWithShape="1">
          <a:blip r:embed="rId3">
            <a:alphaModFix/>
          </a:blip>
          <a:srcRect b="436" l="446" r="436" t="446"/>
          <a:stretch/>
        </p:blipFill>
        <p:spPr>
          <a:xfrm>
            <a:off x="0" y="2"/>
            <a:ext cx="7560001" cy="173289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10156550"/>
            <a:ext cx="7560000" cy="535500"/>
          </a:xfrm>
          <a:prstGeom prst="rect">
            <a:avLst/>
          </a:prstGeom>
          <a:solidFill>
            <a:srgbClr val="849A7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" name="Google Shape;56;p13"/>
          <p:cNvGrpSpPr/>
          <p:nvPr/>
        </p:nvGrpSpPr>
        <p:grpSpPr>
          <a:xfrm>
            <a:off x="3174800" y="314025"/>
            <a:ext cx="1210375" cy="1096225"/>
            <a:chOff x="3174800" y="314025"/>
            <a:chExt cx="1210375" cy="1096225"/>
          </a:xfrm>
        </p:grpSpPr>
        <p:pic>
          <p:nvPicPr>
            <p:cNvPr id="57" name="Google Shape;57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461475" y="314025"/>
              <a:ext cx="637025" cy="630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174800" y="1011250"/>
              <a:ext cx="1210375" cy="399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9" name="Google Shape;59;p13"/>
          <p:cNvSpPr txBox="1"/>
          <p:nvPr/>
        </p:nvSpPr>
        <p:spPr>
          <a:xfrm>
            <a:off x="599274" y="2031585"/>
            <a:ext cx="3619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879977"/>
                </a:solidFill>
                <a:latin typeface="Rubik"/>
                <a:ea typeface="Rubik"/>
                <a:cs typeface="Rubik"/>
                <a:sym typeface="Rubik"/>
              </a:rPr>
              <a:t>RESTAURANT</a:t>
            </a:r>
            <a:endParaRPr b="1" sz="3400">
              <a:solidFill>
                <a:srgbClr val="879977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879977"/>
                </a:solidFill>
                <a:latin typeface="Rubik"/>
                <a:ea typeface="Rubik"/>
                <a:cs typeface="Rubik"/>
                <a:sym typeface="Rubik"/>
              </a:rPr>
              <a:t>BUSINESS PLAN</a:t>
            </a:r>
            <a:endParaRPr b="1" sz="3400">
              <a:solidFill>
                <a:srgbClr val="879977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976475" y="2108385"/>
            <a:ext cx="1953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879977"/>
                </a:solidFill>
                <a:latin typeface="Rubik"/>
                <a:ea typeface="Rubik"/>
                <a:cs typeface="Rubik"/>
                <a:sym typeface="Rubik"/>
              </a:rPr>
              <a:t>Date Prepared:</a:t>
            </a:r>
            <a:endParaRPr b="1" sz="1000">
              <a:solidFill>
                <a:srgbClr val="879977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March 1, 2028</a:t>
            </a:r>
            <a:endParaRPr sz="1000">
              <a:solidFill>
                <a:schemeClr val="dk1"/>
              </a:solidFill>
              <a:latin typeface="Rubik Light"/>
              <a:ea typeface="Rubik Light"/>
              <a:cs typeface="Rubik Light"/>
              <a:sym typeface="Rubik Light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630000" y="3302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Phone and Email: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Address: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Website: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Google Shape;62;p13"/>
          <p:cNvGraphicFramePr/>
          <p:nvPr/>
        </p:nvGraphicFramePr>
        <p:xfrm>
          <a:off x="630000" y="453690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Executive Summary: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63" name="Google Shape;63;p13"/>
          <p:cNvGraphicFramePr/>
          <p:nvPr/>
        </p:nvGraphicFramePr>
        <p:xfrm>
          <a:off x="630000" y="60540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Company Overview: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64" name="Google Shape;64;p13"/>
          <p:cNvGraphicFramePr/>
          <p:nvPr/>
        </p:nvGraphicFramePr>
        <p:xfrm>
          <a:off x="630000" y="78540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Problem &amp; Solution: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Problem: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Solution: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4" title="Ресурс 1@2x.png"/>
          <p:cNvPicPr preferRelativeResize="0"/>
          <p:nvPr/>
        </p:nvPicPr>
        <p:blipFill rotWithShape="1">
          <a:blip r:embed="rId3">
            <a:alphaModFix/>
          </a:blip>
          <a:srcRect b="436" l="446" r="436" t="446"/>
          <a:stretch/>
        </p:blipFill>
        <p:spPr>
          <a:xfrm>
            <a:off x="0" y="2"/>
            <a:ext cx="7560001" cy="1732897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0" y="10156550"/>
            <a:ext cx="7560000" cy="535500"/>
          </a:xfrm>
          <a:prstGeom prst="rect">
            <a:avLst/>
          </a:prstGeom>
          <a:solidFill>
            <a:srgbClr val="849A7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" name="Google Shape;71;p14"/>
          <p:cNvGrpSpPr/>
          <p:nvPr/>
        </p:nvGrpSpPr>
        <p:grpSpPr>
          <a:xfrm>
            <a:off x="3174800" y="314025"/>
            <a:ext cx="1210375" cy="1096225"/>
            <a:chOff x="3174800" y="314025"/>
            <a:chExt cx="1210375" cy="1096225"/>
          </a:xfrm>
        </p:grpSpPr>
        <p:pic>
          <p:nvPicPr>
            <p:cNvPr id="72" name="Google Shape;72;p14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461475" y="314025"/>
              <a:ext cx="637025" cy="630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4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174800" y="1011250"/>
              <a:ext cx="1210375" cy="39900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74" name="Google Shape;74;p14"/>
          <p:cNvGraphicFramePr/>
          <p:nvPr/>
        </p:nvGraphicFramePr>
        <p:xfrm>
          <a:off x="630000" y="21420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Product or Service Offerings: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Offerings: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75" name="Google Shape;75;p14"/>
          <p:cNvGraphicFramePr/>
          <p:nvPr/>
        </p:nvGraphicFramePr>
        <p:xfrm>
          <a:off x="630000" y="36700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Marketing Plan: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76" name="Google Shape;76;p14"/>
          <p:cNvGraphicFramePr/>
          <p:nvPr/>
        </p:nvGraphicFramePr>
        <p:xfrm>
          <a:off x="630000" y="54810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Competition: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Alternatives: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Competitive Advantages: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77" name="Google Shape;77;p14"/>
          <p:cNvGraphicFramePr/>
          <p:nvPr/>
        </p:nvGraphicFramePr>
        <p:xfrm>
          <a:off x="630000" y="78577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Financial Forecasts &amp; Key Assumptions: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Sources of Funding: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Use of Funding: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5" title="Ресурс 1@2x.png"/>
          <p:cNvPicPr preferRelativeResize="0"/>
          <p:nvPr/>
        </p:nvPicPr>
        <p:blipFill rotWithShape="1">
          <a:blip r:embed="rId3">
            <a:alphaModFix/>
          </a:blip>
          <a:srcRect b="436" l="446" r="436" t="446"/>
          <a:stretch/>
        </p:blipFill>
        <p:spPr>
          <a:xfrm>
            <a:off x="0" y="2"/>
            <a:ext cx="7560001" cy="1732897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/>
          <p:nvPr/>
        </p:nvSpPr>
        <p:spPr>
          <a:xfrm>
            <a:off x="0" y="10156550"/>
            <a:ext cx="7560000" cy="535500"/>
          </a:xfrm>
          <a:prstGeom prst="rect">
            <a:avLst/>
          </a:prstGeom>
          <a:solidFill>
            <a:srgbClr val="849A7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" name="Google Shape;84;p15"/>
          <p:cNvGrpSpPr/>
          <p:nvPr/>
        </p:nvGrpSpPr>
        <p:grpSpPr>
          <a:xfrm>
            <a:off x="3174800" y="314025"/>
            <a:ext cx="1210375" cy="1096225"/>
            <a:chOff x="3174800" y="314025"/>
            <a:chExt cx="1210375" cy="1096225"/>
          </a:xfrm>
        </p:grpSpPr>
        <p:pic>
          <p:nvPicPr>
            <p:cNvPr id="85" name="Google Shape;85;p15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461475" y="314025"/>
              <a:ext cx="637025" cy="630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5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174800" y="1011250"/>
              <a:ext cx="1210375" cy="39900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87" name="Google Shape;87;p15"/>
          <p:cNvGraphicFramePr/>
          <p:nvPr/>
        </p:nvGraphicFramePr>
        <p:xfrm>
          <a:off x="630000" y="21420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Financing: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414575">
                <a:tc vMerge="1"/>
              </a:tr>
            </a:tbl>
          </a:graphicData>
        </a:graphic>
      </p:graphicFrame>
      <p:graphicFrame>
        <p:nvGraphicFramePr>
          <p:cNvPr id="88" name="Google Shape;88;p15"/>
          <p:cNvGraphicFramePr/>
          <p:nvPr/>
        </p:nvGraphicFramePr>
        <p:xfrm>
          <a:off x="630000" y="40736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Use of Funding: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solidFill>
                          <a:schemeClr val="dk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  <p:graphicFrame>
        <p:nvGraphicFramePr>
          <p:cNvPr id="89" name="Google Shape;89;p15"/>
          <p:cNvGraphicFramePr/>
          <p:nvPr/>
        </p:nvGraphicFramePr>
        <p:xfrm>
          <a:off x="630000" y="615660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{C839ABF9-36BC-444F-AD48-1BBEB5AC0880}</a:tableStyleId>
              </a:tblPr>
              <a:tblGrid>
                <a:gridCol w="6298500"/>
              </a:tblGrid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Timeline &amp; Metrics:</a:t>
                      </a:r>
                      <a:endParaRPr b="1"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91425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849A7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Timeline: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Milestones: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49A7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  <a:tr h="28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879977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Key Performance Metrics:</a:t>
                      </a:r>
                      <a:endParaRPr sz="1000">
                        <a:solidFill>
                          <a:srgbClr val="879977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2900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0000" marB="0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879977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87997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DE6"/>
                    </a:solidFill>
                  </a:tcPr>
                </a:tc>
              </a:tr>
              <a:tr h="282900">
                <a:tc vMerge="1"/>
              </a:tr>
              <a:tr h="282900">
                <a:tc v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