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Lst>
  <p:sldSz cy="10692000" cx="7560000"/>
  <p:notesSz cx="6858000" cy="9144000"/>
  <p:embeddedFontLst>
    <p:embeddedFont>
      <p:font typeface="Archivo Black"/>
      <p:regular r:id="rId7"/>
    </p:embeddedFont>
    <p:embeddedFont>
      <p:font typeface="Comfortaa"/>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Comfortaa-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ArchivoBlack-regular.fntdata"/><Relationship Id="rId8" Type="http://schemas.openxmlformats.org/officeDocument/2006/relationships/font" Target="fonts/Comforta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cc739be5cd_0_9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cc739be5cd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0" y="0"/>
            <a:ext cx="4416000" cy="3132900"/>
            <a:chOff x="0" y="0"/>
            <a:chExt cx="4416000" cy="3132900"/>
          </a:xfrm>
        </p:grpSpPr>
        <p:sp>
          <p:nvSpPr>
            <p:cNvPr id="55" name="Google Shape;55;p13"/>
            <p:cNvSpPr/>
            <p:nvPr/>
          </p:nvSpPr>
          <p:spPr>
            <a:xfrm>
              <a:off x="0" y="0"/>
              <a:ext cx="4416000" cy="3132900"/>
            </a:xfrm>
            <a:prstGeom prst="rect">
              <a:avLst/>
            </a:prstGeom>
            <a:solidFill>
              <a:srgbClr val="4D515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6" name="Google Shape;56;p13"/>
            <p:cNvSpPr txBox="1"/>
            <p:nvPr/>
          </p:nvSpPr>
          <p:spPr>
            <a:xfrm>
              <a:off x="508997" y="437900"/>
              <a:ext cx="3522600" cy="861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2800">
                  <a:solidFill>
                    <a:srgbClr val="C3D2BA"/>
                  </a:solidFill>
                  <a:latin typeface="Archivo Black"/>
                  <a:ea typeface="Archivo Black"/>
                  <a:cs typeface="Archivo Black"/>
                  <a:sym typeface="Archivo Black"/>
                </a:rPr>
                <a:t>REQUEST </a:t>
              </a:r>
              <a:endParaRPr sz="2800">
                <a:solidFill>
                  <a:srgbClr val="C3D2BA"/>
                </a:solidFill>
                <a:latin typeface="Archivo Black"/>
                <a:ea typeface="Archivo Black"/>
                <a:cs typeface="Archivo Black"/>
                <a:sym typeface="Archivo Black"/>
              </a:endParaRPr>
            </a:p>
            <a:p>
              <a:pPr indent="0" lvl="0" marL="0" rtl="0" algn="l">
                <a:spcBef>
                  <a:spcPts val="0"/>
                </a:spcBef>
                <a:spcAft>
                  <a:spcPts val="0"/>
                </a:spcAft>
                <a:buNone/>
              </a:pPr>
              <a:r>
                <a:rPr lang="uk" sz="2800">
                  <a:solidFill>
                    <a:schemeClr val="lt1"/>
                  </a:solidFill>
                  <a:latin typeface="Archivo Black"/>
                  <a:ea typeface="Archivo Black"/>
                  <a:cs typeface="Archivo Black"/>
                  <a:sym typeface="Archivo Black"/>
                </a:rPr>
                <a:t>FOR PROPOSAL</a:t>
              </a:r>
              <a:endParaRPr sz="2800">
                <a:solidFill>
                  <a:schemeClr val="lt1"/>
                </a:solidFill>
                <a:latin typeface="Archivo Black"/>
                <a:ea typeface="Archivo Black"/>
                <a:cs typeface="Archivo Black"/>
                <a:sym typeface="Archivo Black"/>
              </a:endParaRPr>
            </a:p>
          </p:txBody>
        </p:sp>
        <p:grpSp>
          <p:nvGrpSpPr>
            <p:cNvPr id="57" name="Google Shape;57;p13"/>
            <p:cNvGrpSpPr/>
            <p:nvPr/>
          </p:nvGrpSpPr>
          <p:grpSpPr>
            <a:xfrm>
              <a:off x="529198" y="1434794"/>
              <a:ext cx="3522277" cy="153900"/>
              <a:chOff x="529198" y="1434794"/>
              <a:chExt cx="3522277" cy="153900"/>
            </a:xfrm>
          </p:grpSpPr>
          <p:sp>
            <p:nvSpPr>
              <p:cNvPr id="58" name="Google Shape;58;p13"/>
              <p:cNvSpPr txBox="1"/>
              <p:nvPr/>
            </p:nvSpPr>
            <p:spPr>
              <a:xfrm>
                <a:off x="529198" y="1434794"/>
                <a:ext cx="718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lt1"/>
                    </a:solidFill>
                    <a:latin typeface="Comfortaa"/>
                    <a:ea typeface="Comfortaa"/>
                    <a:cs typeface="Comfortaa"/>
                    <a:sym typeface="Comfortaa"/>
                  </a:rPr>
                  <a:t>Project</a:t>
                </a:r>
                <a:endParaRPr b="1" sz="1000">
                  <a:solidFill>
                    <a:schemeClr val="lt1"/>
                  </a:solidFill>
                  <a:latin typeface="Comfortaa"/>
                  <a:ea typeface="Comfortaa"/>
                  <a:cs typeface="Comfortaa"/>
                  <a:sym typeface="Comfortaa"/>
                </a:endParaRPr>
              </a:p>
            </p:txBody>
          </p:sp>
          <p:cxnSp>
            <p:nvCxnSpPr>
              <p:cNvPr id="59" name="Google Shape;59;p13"/>
              <p:cNvCxnSpPr/>
              <p:nvPr/>
            </p:nvCxnSpPr>
            <p:spPr>
              <a:xfrm>
                <a:off x="1055975" y="1557422"/>
                <a:ext cx="2995500" cy="0"/>
              </a:xfrm>
              <a:prstGeom prst="straightConnector1">
                <a:avLst/>
              </a:prstGeom>
              <a:noFill/>
              <a:ln cap="flat" cmpd="sng" w="9525">
                <a:solidFill>
                  <a:schemeClr val="lt1"/>
                </a:solidFill>
                <a:prstDash val="solid"/>
                <a:round/>
                <a:headEnd len="med" w="med" type="none"/>
                <a:tailEnd len="med" w="med" type="none"/>
              </a:ln>
            </p:spPr>
          </p:cxnSp>
        </p:grpSp>
        <p:grpSp>
          <p:nvGrpSpPr>
            <p:cNvPr id="60" name="Google Shape;60;p13"/>
            <p:cNvGrpSpPr/>
            <p:nvPr/>
          </p:nvGrpSpPr>
          <p:grpSpPr>
            <a:xfrm>
              <a:off x="529202" y="1639100"/>
              <a:ext cx="3522423" cy="153900"/>
              <a:chOff x="529202" y="1434791"/>
              <a:chExt cx="3522423" cy="153900"/>
            </a:xfrm>
          </p:grpSpPr>
          <p:sp>
            <p:nvSpPr>
              <p:cNvPr id="61" name="Google Shape;61;p13"/>
              <p:cNvSpPr txBox="1"/>
              <p:nvPr/>
            </p:nvSpPr>
            <p:spPr>
              <a:xfrm>
                <a:off x="529202" y="1434791"/>
                <a:ext cx="1452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lt1"/>
                    </a:solidFill>
                    <a:latin typeface="Comfortaa"/>
                    <a:ea typeface="Comfortaa"/>
                    <a:cs typeface="Comfortaa"/>
                    <a:sym typeface="Comfortaa"/>
                  </a:rPr>
                  <a:t>Issuing Organization: </a:t>
                </a:r>
                <a:endParaRPr b="1" sz="1000">
                  <a:solidFill>
                    <a:schemeClr val="lt1"/>
                  </a:solidFill>
                  <a:latin typeface="Comfortaa"/>
                  <a:ea typeface="Comfortaa"/>
                  <a:cs typeface="Comfortaa"/>
                  <a:sym typeface="Comfortaa"/>
                </a:endParaRPr>
              </a:p>
            </p:txBody>
          </p:sp>
          <p:cxnSp>
            <p:nvCxnSpPr>
              <p:cNvPr id="62" name="Google Shape;62;p13"/>
              <p:cNvCxnSpPr/>
              <p:nvPr/>
            </p:nvCxnSpPr>
            <p:spPr>
              <a:xfrm>
                <a:off x="2000525" y="1557416"/>
                <a:ext cx="2051100" cy="0"/>
              </a:xfrm>
              <a:prstGeom prst="straightConnector1">
                <a:avLst/>
              </a:prstGeom>
              <a:noFill/>
              <a:ln cap="flat" cmpd="sng" w="9525">
                <a:solidFill>
                  <a:schemeClr val="lt1"/>
                </a:solidFill>
                <a:prstDash val="solid"/>
                <a:round/>
                <a:headEnd len="med" w="med" type="none"/>
                <a:tailEnd len="med" w="med" type="none"/>
              </a:ln>
            </p:spPr>
          </p:cxnSp>
        </p:grpSp>
        <p:grpSp>
          <p:nvGrpSpPr>
            <p:cNvPr id="63" name="Google Shape;63;p13"/>
            <p:cNvGrpSpPr/>
            <p:nvPr/>
          </p:nvGrpSpPr>
          <p:grpSpPr>
            <a:xfrm>
              <a:off x="529200" y="2137900"/>
              <a:ext cx="3522375" cy="153900"/>
              <a:chOff x="529200" y="1434792"/>
              <a:chExt cx="3522375" cy="153900"/>
            </a:xfrm>
          </p:grpSpPr>
          <p:sp>
            <p:nvSpPr>
              <p:cNvPr id="64" name="Google Shape;64;p13"/>
              <p:cNvSpPr txBox="1"/>
              <p:nvPr/>
            </p:nvSpPr>
            <p:spPr>
              <a:xfrm>
                <a:off x="529200" y="1434792"/>
                <a:ext cx="1121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lt1"/>
                    </a:solidFill>
                    <a:latin typeface="Comfortaa"/>
                    <a:ea typeface="Comfortaa"/>
                    <a:cs typeface="Comfortaa"/>
                    <a:sym typeface="Comfortaa"/>
                  </a:rPr>
                  <a:t>Contact Person:</a:t>
                </a:r>
                <a:endParaRPr b="1" sz="1000">
                  <a:solidFill>
                    <a:schemeClr val="lt1"/>
                  </a:solidFill>
                  <a:latin typeface="Comfortaa"/>
                  <a:ea typeface="Comfortaa"/>
                  <a:cs typeface="Comfortaa"/>
                  <a:sym typeface="Comfortaa"/>
                </a:endParaRPr>
              </a:p>
            </p:txBody>
          </p:sp>
          <p:cxnSp>
            <p:nvCxnSpPr>
              <p:cNvPr id="65" name="Google Shape;65;p13"/>
              <p:cNvCxnSpPr/>
              <p:nvPr/>
            </p:nvCxnSpPr>
            <p:spPr>
              <a:xfrm>
                <a:off x="1629075" y="1557417"/>
                <a:ext cx="2422500" cy="0"/>
              </a:xfrm>
              <a:prstGeom prst="straightConnector1">
                <a:avLst/>
              </a:prstGeom>
              <a:noFill/>
              <a:ln cap="flat" cmpd="sng" w="9525">
                <a:solidFill>
                  <a:schemeClr val="lt1"/>
                </a:solidFill>
                <a:prstDash val="solid"/>
                <a:round/>
                <a:headEnd len="med" w="med" type="none"/>
                <a:tailEnd len="med" w="med" type="none"/>
              </a:ln>
            </p:spPr>
          </p:cxnSp>
        </p:grpSp>
        <p:grpSp>
          <p:nvGrpSpPr>
            <p:cNvPr id="66" name="Google Shape;66;p13"/>
            <p:cNvGrpSpPr/>
            <p:nvPr/>
          </p:nvGrpSpPr>
          <p:grpSpPr>
            <a:xfrm>
              <a:off x="529201" y="2339550"/>
              <a:ext cx="3522499" cy="153900"/>
              <a:chOff x="529201" y="1434789"/>
              <a:chExt cx="3522499" cy="153900"/>
            </a:xfrm>
          </p:grpSpPr>
          <p:sp>
            <p:nvSpPr>
              <p:cNvPr id="67" name="Google Shape;67;p13"/>
              <p:cNvSpPr txBox="1"/>
              <p:nvPr/>
            </p:nvSpPr>
            <p:spPr>
              <a:xfrm>
                <a:off x="529201" y="1434789"/>
                <a:ext cx="502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lt1"/>
                    </a:solidFill>
                    <a:latin typeface="Comfortaa"/>
                    <a:ea typeface="Comfortaa"/>
                    <a:cs typeface="Comfortaa"/>
                    <a:sym typeface="Comfortaa"/>
                  </a:rPr>
                  <a:t>Email: </a:t>
                </a:r>
                <a:endParaRPr b="1" sz="1000">
                  <a:solidFill>
                    <a:schemeClr val="lt1"/>
                  </a:solidFill>
                  <a:latin typeface="Comfortaa"/>
                  <a:ea typeface="Comfortaa"/>
                  <a:cs typeface="Comfortaa"/>
                  <a:sym typeface="Comfortaa"/>
                </a:endParaRPr>
              </a:p>
            </p:txBody>
          </p:sp>
          <p:cxnSp>
            <p:nvCxnSpPr>
              <p:cNvPr id="68" name="Google Shape;68;p13"/>
              <p:cNvCxnSpPr/>
              <p:nvPr/>
            </p:nvCxnSpPr>
            <p:spPr>
              <a:xfrm>
                <a:off x="992300" y="1557414"/>
                <a:ext cx="3059400" cy="0"/>
              </a:xfrm>
              <a:prstGeom prst="straightConnector1">
                <a:avLst/>
              </a:prstGeom>
              <a:noFill/>
              <a:ln cap="flat" cmpd="sng" w="9525">
                <a:solidFill>
                  <a:schemeClr val="lt1"/>
                </a:solidFill>
                <a:prstDash val="solid"/>
                <a:round/>
                <a:headEnd len="med" w="med" type="none"/>
                <a:tailEnd len="med" w="med" type="none"/>
              </a:ln>
            </p:spPr>
          </p:cxnSp>
        </p:grpSp>
        <p:grpSp>
          <p:nvGrpSpPr>
            <p:cNvPr id="69" name="Google Shape;69;p13"/>
            <p:cNvGrpSpPr/>
            <p:nvPr/>
          </p:nvGrpSpPr>
          <p:grpSpPr>
            <a:xfrm>
              <a:off x="529201" y="2541209"/>
              <a:ext cx="3522499" cy="153900"/>
              <a:chOff x="529201" y="1434789"/>
              <a:chExt cx="3522499" cy="153900"/>
            </a:xfrm>
          </p:grpSpPr>
          <p:sp>
            <p:nvSpPr>
              <p:cNvPr id="70" name="Google Shape;70;p13"/>
              <p:cNvSpPr txBox="1"/>
              <p:nvPr/>
            </p:nvSpPr>
            <p:spPr>
              <a:xfrm>
                <a:off x="529201" y="1434789"/>
                <a:ext cx="502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chemeClr val="lt1"/>
                    </a:solidFill>
                    <a:latin typeface="Comfortaa"/>
                    <a:ea typeface="Comfortaa"/>
                    <a:cs typeface="Comfortaa"/>
                    <a:sym typeface="Comfortaa"/>
                  </a:rPr>
                  <a:t>Phone:</a:t>
                </a:r>
                <a:endParaRPr b="1" sz="1000">
                  <a:solidFill>
                    <a:schemeClr val="lt1"/>
                  </a:solidFill>
                  <a:latin typeface="Comfortaa"/>
                  <a:ea typeface="Comfortaa"/>
                  <a:cs typeface="Comfortaa"/>
                  <a:sym typeface="Comfortaa"/>
                </a:endParaRPr>
              </a:p>
            </p:txBody>
          </p:sp>
          <p:cxnSp>
            <p:nvCxnSpPr>
              <p:cNvPr id="71" name="Google Shape;71;p13"/>
              <p:cNvCxnSpPr/>
              <p:nvPr/>
            </p:nvCxnSpPr>
            <p:spPr>
              <a:xfrm>
                <a:off x="992300" y="1557414"/>
                <a:ext cx="3059400" cy="0"/>
              </a:xfrm>
              <a:prstGeom prst="straightConnector1">
                <a:avLst/>
              </a:prstGeom>
              <a:noFill/>
              <a:ln cap="flat" cmpd="sng" w="9525">
                <a:solidFill>
                  <a:schemeClr val="lt1"/>
                </a:solidFill>
                <a:prstDash val="solid"/>
                <a:round/>
                <a:headEnd len="med" w="med" type="none"/>
                <a:tailEnd len="med" w="med" type="none"/>
              </a:ln>
            </p:spPr>
          </p:cxnSp>
        </p:grpSp>
      </p:grpSp>
      <p:grpSp>
        <p:nvGrpSpPr>
          <p:cNvPr id="72" name="Google Shape;72;p13"/>
          <p:cNvGrpSpPr/>
          <p:nvPr/>
        </p:nvGrpSpPr>
        <p:grpSpPr>
          <a:xfrm>
            <a:off x="4631798" y="2339550"/>
            <a:ext cx="2392427" cy="355550"/>
            <a:chOff x="529198" y="2339550"/>
            <a:chExt cx="2392427" cy="355550"/>
          </a:xfrm>
        </p:grpSpPr>
        <p:grpSp>
          <p:nvGrpSpPr>
            <p:cNvPr id="73" name="Google Shape;73;p13"/>
            <p:cNvGrpSpPr/>
            <p:nvPr/>
          </p:nvGrpSpPr>
          <p:grpSpPr>
            <a:xfrm>
              <a:off x="529199" y="2339550"/>
              <a:ext cx="2392426" cy="153900"/>
              <a:chOff x="529199" y="1434789"/>
              <a:chExt cx="2392426" cy="153900"/>
            </a:xfrm>
          </p:grpSpPr>
          <p:sp>
            <p:nvSpPr>
              <p:cNvPr id="74" name="Google Shape;74;p13"/>
              <p:cNvSpPr txBox="1"/>
              <p:nvPr/>
            </p:nvSpPr>
            <p:spPr>
              <a:xfrm>
                <a:off x="529199" y="1434789"/>
                <a:ext cx="862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474B4F"/>
                    </a:solidFill>
                    <a:latin typeface="Comfortaa"/>
                    <a:ea typeface="Comfortaa"/>
                    <a:cs typeface="Comfortaa"/>
                    <a:sym typeface="Comfortaa"/>
                  </a:rPr>
                  <a:t>Date Issued:</a:t>
                </a:r>
                <a:endParaRPr b="1" sz="1000">
                  <a:solidFill>
                    <a:srgbClr val="474B4F"/>
                  </a:solidFill>
                  <a:latin typeface="Comfortaa"/>
                  <a:ea typeface="Comfortaa"/>
                  <a:cs typeface="Comfortaa"/>
                  <a:sym typeface="Comfortaa"/>
                </a:endParaRPr>
              </a:p>
            </p:txBody>
          </p:sp>
          <p:cxnSp>
            <p:nvCxnSpPr>
              <p:cNvPr id="75" name="Google Shape;75;p13"/>
              <p:cNvCxnSpPr/>
              <p:nvPr/>
            </p:nvCxnSpPr>
            <p:spPr>
              <a:xfrm>
                <a:off x="1384125" y="1557414"/>
                <a:ext cx="1537500" cy="0"/>
              </a:xfrm>
              <a:prstGeom prst="straightConnector1">
                <a:avLst/>
              </a:prstGeom>
              <a:noFill/>
              <a:ln cap="flat" cmpd="sng" w="9525">
                <a:solidFill>
                  <a:srgbClr val="474B4F"/>
                </a:solidFill>
                <a:prstDash val="solid"/>
                <a:round/>
                <a:headEnd len="med" w="med" type="none"/>
                <a:tailEnd len="med" w="med" type="none"/>
              </a:ln>
            </p:spPr>
          </p:cxnSp>
        </p:grpSp>
        <p:grpSp>
          <p:nvGrpSpPr>
            <p:cNvPr id="76" name="Google Shape;76;p13"/>
            <p:cNvGrpSpPr/>
            <p:nvPr/>
          </p:nvGrpSpPr>
          <p:grpSpPr>
            <a:xfrm>
              <a:off x="529198" y="2541200"/>
              <a:ext cx="2391127" cy="153900"/>
              <a:chOff x="529198" y="1434780"/>
              <a:chExt cx="2391127" cy="153900"/>
            </a:xfrm>
          </p:grpSpPr>
          <p:sp>
            <p:nvSpPr>
              <p:cNvPr id="77" name="Google Shape;77;p13"/>
              <p:cNvSpPr txBox="1"/>
              <p:nvPr/>
            </p:nvSpPr>
            <p:spPr>
              <a:xfrm>
                <a:off x="529198" y="1434780"/>
                <a:ext cx="1307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000">
                    <a:solidFill>
                      <a:srgbClr val="474B4F"/>
                    </a:solidFill>
                    <a:latin typeface="Comfortaa"/>
                    <a:ea typeface="Comfortaa"/>
                    <a:cs typeface="Comfortaa"/>
                    <a:sym typeface="Comfortaa"/>
                  </a:rPr>
                  <a:t>Proposal Due Date:</a:t>
                </a:r>
                <a:endParaRPr b="1" sz="1000">
                  <a:solidFill>
                    <a:srgbClr val="474B4F"/>
                  </a:solidFill>
                  <a:latin typeface="Comfortaa"/>
                  <a:ea typeface="Comfortaa"/>
                  <a:cs typeface="Comfortaa"/>
                  <a:sym typeface="Comfortaa"/>
                </a:endParaRPr>
              </a:p>
            </p:txBody>
          </p:sp>
          <p:cxnSp>
            <p:nvCxnSpPr>
              <p:cNvPr id="78" name="Google Shape;78;p13"/>
              <p:cNvCxnSpPr/>
              <p:nvPr/>
            </p:nvCxnSpPr>
            <p:spPr>
              <a:xfrm>
                <a:off x="1842125" y="1557405"/>
                <a:ext cx="1078200" cy="0"/>
              </a:xfrm>
              <a:prstGeom prst="straightConnector1">
                <a:avLst/>
              </a:prstGeom>
              <a:noFill/>
              <a:ln cap="flat" cmpd="sng" w="9525">
                <a:solidFill>
                  <a:srgbClr val="474B4F"/>
                </a:solidFill>
                <a:prstDash val="solid"/>
                <a:round/>
                <a:headEnd len="med" w="med" type="none"/>
                <a:tailEnd len="med" w="med" type="none"/>
              </a:ln>
            </p:spPr>
          </p:cxnSp>
        </p:grpSp>
      </p:grpSp>
      <p:grpSp>
        <p:nvGrpSpPr>
          <p:cNvPr id="79" name="Google Shape;79;p13"/>
          <p:cNvGrpSpPr/>
          <p:nvPr/>
        </p:nvGrpSpPr>
        <p:grpSpPr>
          <a:xfrm>
            <a:off x="533425" y="3463925"/>
            <a:ext cx="4466700" cy="883576"/>
            <a:chOff x="529200" y="3463925"/>
            <a:chExt cx="4466700" cy="883576"/>
          </a:xfrm>
        </p:grpSpPr>
        <p:sp>
          <p:nvSpPr>
            <p:cNvPr id="80" name="Google Shape;80;p13"/>
            <p:cNvSpPr txBox="1"/>
            <p:nvPr/>
          </p:nvSpPr>
          <p:spPr>
            <a:xfrm>
              <a:off x="529200" y="3463925"/>
              <a:ext cx="1795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Project Overview:</a:t>
              </a:r>
              <a:endParaRPr b="1">
                <a:solidFill>
                  <a:srgbClr val="474B4F"/>
                </a:solidFill>
                <a:latin typeface="Comfortaa"/>
                <a:ea typeface="Comfortaa"/>
                <a:cs typeface="Comfortaa"/>
                <a:sym typeface="Comfortaa"/>
              </a:endParaRPr>
            </a:p>
          </p:txBody>
        </p:sp>
        <p:sp>
          <p:nvSpPr>
            <p:cNvPr id="81" name="Google Shape;81;p13"/>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Brief overview of the project or initiative</a:t>
              </a:r>
              <a:endParaRPr sz="1100">
                <a:solidFill>
                  <a:srgbClr val="5F6265"/>
                </a:solidFill>
                <a:latin typeface="Comfortaa"/>
                <a:ea typeface="Comfortaa"/>
                <a:cs typeface="Comfortaa"/>
                <a:sym typeface="Comfortaa"/>
              </a:endParaRPr>
            </a:p>
          </p:txBody>
        </p:sp>
        <p:sp>
          <p:nvSpPr>
            <p:cNvPr id="82" name="Google Shape;82;p13"/>
            <p:cNvSpPr txBox="1"/>
            <p:nvPr/>
          </p:nvSpPr>
          <p:spPr>
            <a:xfrm>
              <a:off x="529200" y="3947174"/>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Context and objectives of the project</a:t>
              </a:r>
              <a:endParaRPr sz="1100">
                <a:solidFill>
                  <a:srgbClr val="5F6265"/>
                </a:solidFill>
                <a:latin typeface="Comfortaa"/>
                <a:ea typeface="Comfortaa"/>
                <a:cs typeface="Comfortaa"/>
                <a:sym typeface="Comfortaa"/>
              </a:endParaRPr>
            </a:p>
          </p:txBody>
        </p:sp>
        <p:sp>
          <p:nvSpPr>
            <p:cNvPr id="83" name="Google Shape;83;p13"/>
            <p:cNvSpPr txBox="1"/>
            <p:nvPr/>
          </p:nvSpPr>
          <p:spPr>
            <a:xfrm>
              <a:off x="529200" y="4178301"/>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Any relevant background information or history</a:t>
              </a:r>
              <a:endParaRPr sz="1100">
                <a:solidFill>
                  <a:srgbClr val="5F6265"/>
                </a:solidFill>
                <a:latin typeface="Comfortaa"/>
                <a:ea typeface="Comfortaa"/>
                <a:cs typeface="Comfortaa"/>
                <a:sym typeface="Comfortaa"/>
              </a:endParaRPr>
            </a:p>
          </p:txBody>
        </p:sp>
      </p:grpSp>
      <p:grpSp>
        <p:nvGrpSpPr>
          <p:cNvPr id="84" name="Google Shape;84;p13"/>
          <p:cNvGrpSpPr/>
          <p:nvPr/>
        </p:nvGrpSpPr>
        <p:grpSpPr>
          <a:xfrm>
            <a:off x="533425" y="4808636"/>
            <a:ext cx="4466700" cy="1120116"/>
            <a:chOff x="533425" y="4808636"/>
            <a:chExt cx="4466700" cy="1120116"/>
          </a:xfrm>
        </p:grpSpPr>
        <p:sp>
          <p:nvSpPr>
            <p:cNvPr id="85" name="Google Shape;85;p13"/>
            <p:cNvSpPr txBox="1"/>
            <p:nvPr/>
          </p:nvSpPr>
          <p:spPr>
            <a:xfrm>
              <a:off x="533425" y="4808636"/>
              <a:ext cx="1478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Project Goals:</a:t>
              </a:r>
              <a:endParaRPr b="1">
                <a:solidFill>
                  <a:srgbClr val="474B4F"/>
                </a:solidFill>
                <a:latin typeface="Comfortaa"/>
                <a:ea typeface="Comfortaa"/>
                <a:cs typeface="Comfortaa"/>
                <a:sym typeface="Comfortaa"/>
              </a:endParaRPr>
            </a:p>
          </p:txBody>
        </p:sp>
        <p:sp>
          <p:nvSpPr>
            <p:cNvPr id="86" name="Google Shape;86;p13"/>
            <p:cNvSpPr txBox="1"/>
            <p:nvPr/>
          </p:nvSpPr>
          <p:spPr>
            <a:xfrm>
              <a:off x="533425" y="5060748"/>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Detailed description of the work to be performed</a:t>
              </a:r>
              <a:endParaRPr sz="1100">
                <a:solidFill>
                  <a:srgbClr val="5F6265"/>
                </a:solidFill>
                <a:latin typeface="Comfortaa"/>
                <a:ea typeface="Comfortaa"/>
                <a:cs typeface="Comfortaa"/>
                <a:sym typeface="Comfortaa"/>
              </a:endParaRPr>
            </a:p>
          </p:txBody>
        </p:sp>
        <p:sp>
          <p:nvSpPr>
            <p:cNvPr id="87" name="Google Shape;87;p13"/>
            <p:cNvSpPr txBox="1"/>
            <p:nvPr/>
          </p:nvSpPr>
          <p:spPr>
            <a:xfrm>
              <a:off x="533425" y="5293683"/>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Specific tasks, deliverables, and milestones</a:t>
              </a:r>
              <a:endParaRPr sz="1100">
                <a:solidFill>
                  <a:srgbClr val="5F6265"/>
                </a:solidFill>
                <a:latin typeface="Comfortaa"/>
                <a:ea typeface="Comfortaa"/>
                <a:cs typeface="Comfortaa"/>
                <a:sym typeface="Comfortaa"/>
              </a:endParaRPr>
            </a:p>
          </p:txBody>
        </p:sp>
        <p:sp>
          <p:nvSpPr>
            <p:cNvPr id="88" name="Google Shape;88;p13"/>
            <p:cNvSpPr txBox="1"/>
            <p:nvPr/>
          </p:nvSpPr>
          <p:spPr>
            <a:xfrm>
              <a:off x="533425" y="552661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Timeline for completion of the project</a:t>
              </a:r>
              <a:endParaRPr sz="1100">
                <a:solidFill>
                  <a:srgbClr val="5F6265"/>
                </a:solidFill>
                <a:latin typeface="Comfortaa"/>
                <a:ea typeface="Comfortaa"/>
                <a:cs typeface="Comfortaa"/>
                <a:sym typeface="Comfortaa"/>
              </a:endParaRPr>
            </a:p>
          </p:txBody>
        </p:sp>
        <p:sp>
          <p:nvSpPr>
            <p:cNvPr id="89" name="Google Shape;89;p13"/>
            <p:cNvSpPr txBox="1"/>
            <p:nvPr/>
          </p:nvSpPr>
          <p:spPr>
            <a:xfrm>
              <a:off x="533425" y="5759552"/>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Any requirements or constraints that must be adhered to</a:t>
              </a:r>
              <a:endParaRPr sz="1100">
                <a:solidFill>
                  <a:srgbClr val="5F6265"/>
                </a:solidFill>
                <a:latin typeface="Comfortaa"/>
                <a:ea typeface="Comfortaa"/>
                <a:cs typeface="Comfortaa"/>
                <a:sym typeface="Comfortaa"/>
              </a:endParaRPr>
            </a:p>
          </p:txBody>
        </p:sp>
      </p:grpSp>
      <p:grpSp>
        <p:nvGrpSpPr>
          <p:cNvPr id="90" name="Google Shape;90;p13"/>
          <p:cNvGrpSpPr/>
          <p:nvPr/>
        </p:nvGrpSpPr>
        <p:grpSpPr>
          <a:xfrm>
            <a:off x="533425" y="6389912"/>
            <a:ext cx="4466700" cy="883566"/>
            <a:chOff x="529200" y="3463935"/>
            <a:chExt cx="4466700" cy="883566"/>
          </a:xfrm>
        </p:grpSpPr>
        <p:sp>
          <p:nvSpPr>
            <p:cNvPr id="91" name="Google Shape;91;p13"/>
            <p:cNvSpPr txBox="1"/>
            <p:nvPr/>
          </p:nvSpPr>
          <p:spPr>
            <a:xfrm>
              <a:off x="529200" y="3463935"/>
              <a:ext cx="1478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Scope of Work:</a:t>
              </a:r>
              <a:endParaRPr b="1">
                <a:solidFill>
                  <a:srgbClr val="474B4F"/>
                </a:solidFill>
                <a:latin typeface="Comfortaa"/>
                <a:ea typeface="Comfortaa"/>
                <a:cs typeface="Comfortaa"/>
                <a:sym typeface="Comfortaa"/>
              </a:endParaRPr>
            </a:p>
          </p:txBody>
        </p:sp>
        <p:sp>
          <p:nvSpPr>
            <p:cNvPr id="92" name="Google Shape;92;p13"/>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Instructions for preparing and submitting proposals</a:t>
              </a:r>
              <a:endParaRPr sz="1100">
                <a:solidFill>
                  <a:srgbClr val="5F6265"/>
                </a:solidFill>
                <a:latin typeface="Comfortaa"/>
                <a:ea typeface="Comfortaa"/>
                <a:cs typeface="Comfortaa"/>
                <a:sym typeface="Comfortaa"/>
              </a:endParaRPr>
            </a:p>
          </p:txBody>
        </p:sp>
        <p:sp>
          <p:nvSpPr>
            <p:cNvPr id="93" name="Google Shape;93;p13"/>
            <p:cNvSpPr txBox="1"/>
            <p:nvPr/>
          </p:nvSpPr>
          <p:spPr>
            <a:xfrm>
              <a:off x="529200" y="3947174"/>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Required format, structure, and content for proposals</a:t>
              </a:r>
              <a:endParaRPr sz="1100">
                <a:solidFill>
                  <a:srgbClr val="5F6265"/>
                </a:solidFill>
                <a:latin typeface="Comfortaa"/>
                <a:ea typeface="Comfortaa"/>
                <a:cs typeface="Comfortaa"/>
                <a:sym typeface="Comfortaa"/>
              </a:endParaRPr>
            </a:p>
          </p:txBody>
        </p:sp>
        <p:sp>
          <p:nvSpPr>
            <p:cNvPr id="94" name="Google Shape;94;p13"/>
            <p:cNvSpPr txBox="1"/>
            <p:nvPr/>
          </p:nvSpPr>
          <p:spPr>
            <a:xfrm>
              <a:off x="529200" y="4178301"/>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Deadline for submission of proposals</a:t>
              </a:r>
              <a:endParaRPr sz="1100">
                <a:solidFill>
                  <a:srgbClr val="5F6265"/>
                </a:solidFill>
                <a:latin typeface="Comfortaa"/>
                <a:ea typeface="Comfortaa"/>
                <a:cs typeface="Comfortaa"/>
                <a:sym typeface="Comfortaa"/>
              </a:endParaRPr>
            </a:p>
          </p:txBody>
        </p:sp>
      </p:grpSp>
      <p:grpSp>
        <p:nvGrpSpPr>
          <p:cNvPr id="95" name="Google Shape;95;p13"/>
          <p:cNvGrpSpPr/>
          <p:nvPr/>
        </p:nvGrpSpPr>
        <p:grpSpPr>
          <a:xfrm>
            <a:off x="533425" y="7728375"/>
            <a:ext cx="4466700" cy="883578"/>
            <a:chOff x="529200" y="3463923"/>
            <a:chExt cx="4466700" cy="883578"/>
          </a:xfrm>
        </p:grpSpPr>
        <p:sp>
          <p:nvSpPr>
            <p:cNvPr id="96" name="Google Shape;96;p13"/>
            <p:cNvSpPr txBox="1"/>
            <p:nvPr/>
          </p:nvSpPr>
          <p:spPr>
            <a:xfrm>
              <a:off x="529200" y="3463923"/>
              <a:ext cx="210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Evaluation Criteria:</a:t>
              </a:r>
              <a:endParaRPr b="1">
                <a:solidFill>
                  <a:srgbClr val="474B4F"/>
                </a:solidFill>
                <a:latin typeface="Comfortaa"/>
                <a:ea typeface="Comfortaa"/>
                <a:cs typeface="Comfortaa"/>
                <a:sym typeface="Comfortaa"/>
              </a:endParaRPr>
            </a:p>
          </p:txBody>
        </p:sp>
        <p:sp>
          <p:nvSpPr>
            <p:cNvPr id="97" name="Google Shape;97;p13"/>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Criteria that will be used to evaluate proposals</a:t>
              </a:r>
              <a:endParaRPr sz="1100">
                <a:solidFill>
                  <a:srgbClr val="5F6265"/>
                </a:solidFill>
                <a:latin typeface="Comfortaa"/>
                <a:ea typeface="Comfortaa"/>
                <a:cs typeface="Comfortaa"/>
                <a:sym typeface="Comfortaa"/>
              </a:endParaRPr>
            </a:p>
          </p:txBody>
        </p:sp>
        <p:sp>
          <p:nvSpPr>
            <p:cNvPr id="98" name="Google Shape;98;p13"/>
            <p:cNvSpPr txBox="1"/>
            <p:nvPr/>
          </p:nvSpPr>
          <p:spPr>
            <a:xfrm>
              <a:off x="529200" y="3947174"/>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Weighting or scoring system for each criterion</a:t>
              </a:r>
              <a:endParaRPr sz="1100">
                <a:solidFill>
                  <a:srgbClr val="5F6265"/>
                </a:solidFill>
                <a:latin typeface="Comfortaa"/>
                <a:ea typeface="Comfortaa"/>
                <a:cs typeface="Comfortaa"/>
                <a:sym typeface="Comfortaa"/>
              </a:endParaRPr>
            </a:p>
          </p:txBody>
        </p:sp>
        <p:sp>
          <p:nvSpPr>
            <p:cNvPr id="99" name="Google Shape;99;p13"/>
            <p:cNvSpPr txBox="1"/>
            <p:nvPr/>
          </p:nvSpPr>
          <p:spPr>
            <a:xfrm>
              <a:off x="529200" y="4178301"/>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Factors considered in the selection process</a:t>
              </a:r>
              <a:endParaRPr sz="1100">
                <a:solidFill>
                  <a:srgbClr val="5F6265"/>
                </a:solidFill>
                <a:latin typeface="Comfortaa"/>
                <a:ea typeface="Comfortaa"/>
                <a:cs typeface="Comfortaa"/>
                <a:sym typeface="Comfortaa"/>
              </a:endParaRPr>
            </a:p>
          </p:txBody>
        </p:sp>
      </p:grpSp>
      <p:grpSp>
        <p:nvGrpSpPr>
          <p:cNvPr id="100" name="Google Shape;100;p13"/>
          <p:cNvGrpSpPr/>
          <p:nvPr/>
        </p:nvGrpSpPr>
        <p:grpSpPr>
          <a:xfrm>
            <a:off x="541175" y="4599075"/>
            <a:ext cx="6485400" cy="4239550"/>
            <a:chOff x="541175" y="4599075"/>
            <a:chExt cx="6485400" cy="4239550"/>
          </a:xfrm>
        </p:grpSpPr>
        <p:cxnSp>
          <p:nvCxnSpPr>
            <p:cNvPr id="101" name="Google Shape;101;p13"/>
            <p:cNvCxnSpPr/>
            <p:nvPr/>
          </p:nvCxnSpPr>
          <p:spPr>
            <a:xfrm>
              <a:off x="541175" y="4599075"/>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02" name="Google Shape;102;p13"/>
            <p:cNvCxnSpPr/>
            <p:nvPr/>
          </p:nvCxnSpPr>
          <p:spPr>
            <a:xfrm>
              <a:off x="541175" y="6155425"/>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03" name="Google Shape;103;p13"/>
            <p:cNvCxnSpPr/>
            <p:nvPr/>
          </p:nvCxnSpPr>
          <p:spPr>
            <a:xfrm>
              <a:off x="541175" y="7512600"/>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04" name="Google Shape;104;p13"/>
            <p:cNvCxnSpPr/>
            <p:nvPr/>
          </p:nvCxnSpPr>
          <p:spPr>
            <a:xfrm>
              <a:off x="541175" y="8838625"/>
              <a:ext cx="6485400" cy="0"/>
            </a:xfrm>
            <a:prstGeom prst="straightConnector1">
              <a:avLst/>
            </a:prstGeom>
            <a:noFill/>
            <a:ln cap="flat" cmpd="sng" w="9525">
              <a:solidFill>
                <a:srgbClr val="D2D2D3"/>
              </a:solidFill>
              <a:prstDash val="solid"/>
              <a:round/>
              <a:headEnd len="med" w="med" type="none"/>
              <a:tailEnd len="med" w="med" type="none"/>
            </a:ln>
          </p:spPr>
        </p:cxnSp>
      </p:grpSp>
      <p:grpSp>
        <p:nvGrpSpPr>
          <p:cNvPr id="105" name="Google Shape;105;p13"/>
          <p:cNvGrpSpPr/>
          <p:nvPr/>
        </p:nvGrpSpPr>
        <p:grpSpPr>
          <a:xfrm>
            <a:off x="533425" y="9065458"/>
            <a:ext cx="4466700" cy="1120127"/>
            <a:chOff x="533425" y="4808625"/>
            <a:chExt cx="4466700" cy="1120127"/>
          </a:xfrm>
        </p:grpSpPr>
        <p:sp>
          <p:nvSpPr>
            <p:cNvPr id="106" name="Google Shape;106;p13"/>
            <p:cNvSpPr txBox="1"/>
            <p:nvPr/>
          </p:nvSpPr>
          <p:spPr>
            <a:xfrm>
              <a:off x="533425" y="4808625"/>
              <a:ext cx="3996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Terms and Conditions</a:t>
              </a:r>
              <a:endParaRPr b="1">
                <a:solidFill>
                  <a:srgbClr val="474B4F"/>
                </a:solidFill>
                <a:latin typeface="Comfortaa"/>
                <a:ea typeface="Comfortaa"/>
                <a:cs typeface="Comfortaa"/>
                <a:sym typeface="Comfortaa"/>
              </a:endParaRPr>
            </a:p>
          </p:txBody>
        </p:sp>
        <p:sp>
          <p:nvSpPr>
            <p:cNvPr id="107" name="Google Shape;107;p13"/>
            <p:cNvSpPr txBox="1"/>
            <p:nvPr/>
          </p:nvSpPr>
          <p:spPr>
            <a:xfrm>
              <a:off x="533425" y="5060748"/>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Terms of the contract or agreement</a:t>
              </a:r>
              <a:endParaRPr sz="1100">
                <a:solidFill>
                  <a:srgbClr val="5F6265"/>
                </a:solidFill>
                <a:latin typeface="Comfortaa"/>
                <a:ea typeface="Comfortaa"/>
                <a:cs typeface="Comfortaa"/>
                <a:sym typeface="Comfortaa"/>
              </a:endParaRPr>
            </a:p>
          </p:txBody>
        </p:sp>
        <p:sp>
          <p:nvSpPr>
            <p:cNvPr id="108" name="Google Shape;108;p13"/>
            <p:cNvSpPr txBox="1"/>
            <p:nvPr/>
          </p:nvSpPr>
          <p:spPr>
            <a:xfrm>
              <a:off x="533425" y="5293683"/>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Payment terms, if applicable</a:t>
              </a:r>
              <a:endParaRPr sz="1100">
                <a:solidFill>
                  <a:srgbClr val="5F6265"/>
                </a:solidFill>
                <a:latin typeface="Comfortaa"/>
                <a:ea typeface="Comfortaa"/>
                <a:cs typeface="Comfortaa"/>
                <a:sym typeface="Comfortaa"/>
              </a:endParaRPr>
            </a:p>
          </p:txBody>
        </p:sp>
        <p:sp>
          <p:nvSpPr>
            <p:cNvPr id="109" name="Google Shape;109;p13"/>
            <p:cNvSpPr txBox="1"/>
            <p:nvPr/>
          </p:nvSpPr>
          <p:spPr>
            <a:xfrm>
              <a:off x="533425" y="552661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Any legal or regulatory requirements</a:t>
              </a:r>
              <a:endParaRPr sz="1100">
                <a:solidFill>
                  <a:srgbClr val="5F6265"/>
                </a:solidFill>
                <a:latin typeface="Comfortaa"/>
                <a:ea typeface="Comfortaa"/>
                <a:cs typeface="Comfortaa"/>
                <a:sym typeface="Comfortaa"/>
              </a:endParaRPr>
            </a:p>
          </p:txBody>
        </p:sp>
        <p:sp>
          <p:nvSpPr>
            <p:cNvPr id="110" name="Google Shape;110;p13"/>
            <p:cNvSpPr txBox="1"/>
            <p:nvPr/>
          </p:nvSpPr>
          <p:spPr>
            <a:xfrm>
              <a:off x="533425" y="5759552"/>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Confidentiality and intellectual property considerations</a:t>
              </a:r>
              <a:endParaRPr sz="1100">
                <a:solidFill>
                  <a:srgbClr val="5F6265"/>
                </a:solidFill>
                <a:latin typeface="Comfortaa"/>
                <a:ea typeface="Comfortaa"/>
                <a:cs typeface="Comfortaa"/>
                <a:sym typeface="Comfortaa"/>
              </a:endParaRPr>
            </a:p>
          </p:txBody>
        </p:sp>
      </p:grpSp>
      <p:sp>
        <p:nvSpPr>
          <p:cNvPr id="111" name="Google Shape;111;p13"/>
          <p:cNvSpPr txBox="1"/>
          <p:nvPr/>
        </p:nvSpPr>
        <p:spPr>
          <a:xfrm>
            <a:off x="6250775" y="10117380"/>
            <a:ext cx="773400" cy="1386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900">
                <a:solidFill>
                  <a:srgbClr val="5F6265"/>
                </a:solidFill>
                <a:latin typeface="Comfortaa"/>
                <a:ea typeface="Comfortaa"/>
                <a:cs typeface="Comfortaa"/>
                <a:sym typeface="Comfortaa"/>
              </a:rPr>
              <a:t>Page 1</a:t>
            </a:r>
            <a:endParaRPr sz="900">
              <a:solidFill>
                <a:srgbClr val="5F6265"/>
              </a:solidFill>
              <a:latin typeface="Comfortaa"/>
              <a:ea typeface="Comfortaa"/>
              <a:cs typeface="Comfortaa"/>
              <a:sym typeface="Comforta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grpSp>
        <p:nvGrpSpPr>
          <p:cNvPr id="116" name="Google Shape;116;p14"/>
          <p:cNvGrpSpPr/>
          <p:nvPr/>
        </p:nvGrpSpPr>
        <p:grpSpPr>
          <a:xfrm>
            <a:off x="533425" y="5890915"/>
            <a:ext cx="6485400" cy="844625"/>
            <a:chOff x="529200" y="3463923"/>
            <a:chExt cx="6485400" cy="844625"/>
          </a:xfrm>
        </p:grpSpPr>
        <p:sp>
          <p:nvSpPr>
            <p:cNvPr id="117" name="Google Shape;117;p14"/>
            <p:cNvSpPr txBox="1"/>
            <p:nvPr/>
          </p:nvSpPr>
          <p:spPr>
            <a:xfrm>
              <a:off x="529200" y="3463923"/>
              <a:ext cx="210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Evaluation Process:</a:t>
              </a:r>
              <a:endParaRPr b="1">
                <a:solidFill>
                  <a:srgbClr val="474B4F"/>
                </a:solidFill>
                <a:latin typeface="Comfortaa"/>
                <a:ea typeface="Comfortaa"/>
                <a:cs typeface="Comfortaa"/>
                <a:sym typeface="Comfortaa"/>
              </a:endParaRPr>
            </a:p>
          </p:txBody>
        </p:sp>
        <p:sp>
          <p:nvSpPr>
            <p:cNvPr id="118" name="Google Shape;118;p14"/>
            <p:cNvSpPr txBox="1"/>
            <p:nvPr/>
          </p:nvSpPr>
          <p:spPr>
            <a:xfrm>
              <a:off x="529200" y="3716048"/>
              <a:ext cx="6485400" cy="592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100">
                  <a:solidFill>
                    <a:srgbClr val="5F6265"/>
                  </a:solidFill>
                  <a:latin typeface="Comfortaa"/>
                  <a:ea typeface="Comfortaa"/>
                  <a:cs typeface="Comfortaa"/>
                  <a:sym typeface="Comfortaa"/>
                </a:rPr>
                <a:t>• Proposals will be evaluated based on the criteria outlined in the RFP. The selection committee will review all proposals and select the most qualified vendor or service provider based on the evaluation criteria.</a:t>
              </a:r>
              <a:endParaRPr sz="1100">
                <a:solidFill>
                  <a:srgbClr val="5F6265"/>
                </a:solidFill>
                <a:latin typeface="Comfortaa"/>
                <a:ea typeface="Comfortaa"/>
                <a:cs typeface="Comfortaa"/>
                <a:sym typeface="Comfortaa"/>
              </a:endParaRPr>
            </a:p>
          </p:txBody>
        </p:sp>
      </p:grpSp>
      <p:grpSp>
        <p:nvGrpSpPr>
          <p:cNvPr id="119" name="Google Shape;119;p14"/>
          <p:cNvGrpSpPr/>
          <p:nvPr/>
        </p:nvGrpSpPr>
        <p:grpSpPr>
          <a:xfrm>
            <a:off x="533450" y="507481"/>
            <a:ext cx="4987964" cy="883576"/>
            <a:chOff x="529200" y="3463925"/>
            <a:chExt cx="4466700" cy="883576"/>
          </a:xfrm>
        </p:grpSpPr>
        <p:sp>
          <p:nvSpPr>
            <p:cNvPr id="120" name="Google Shape;120;p14"/>
            <p:cNvSpPr txBox="1"/>
            <p:nvPr/>
          </p:nvSpPr>
          <p:spPr>
            <a:xfrm>
              <a:off x="529200" y="3463925"/>
              <a:ext cx="2794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Submission Instructions:</a:t>
              </a:r>
              <a:endParaRPr b="1">
                <a:solidFill>
                  <a:srgbClr val="474B4F"/>
                </a:solidFill>
                <a:latin typeface="Comfortaa"/>
                <a:ea typeface="Comfortaa"/>
                <a:cs typeface="Comfortaa"/>
                <a:sym typeface="Comfortaa"/>
              </a:endParaRPr>
            </a:p>
          </p:txBody>
        </p:sp>
        <p:sp>
          <p:nvSpPr>
            <p:cNvPr id="121" name="Google Shape;121;p14"/>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Address for submission of proposals</a:t>
              </a:r>
              <a:endParaRPr sz="1100">
                <a:solidFill>
                  <a:srgbClr val="5F6265"/>
                </a:solidFill>
                <a:latin typeface="Comfortaa"/>
                <a:ea typeface="Comfortaa"/>
                <a:cs typeface="Comfortaa"/>
                <a:sym typeface="Comfortaa"/>
              </a:endParaRPr>
            </a:p>
          </p:txBody>
        </p:sp>
        <p:sp>
          <p:nvSpPr>
            <p:cNvPr id="122" name="Google Shape;122;p14"/>
            <p:cNvSpPr txBox="1"/>
            <p:nvPr/>
          </p:nvSpPr>
          <p:spPr>
            <a:xfrm>
              <a:off x="529200" y="3947174"/>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Deadline for submission</a:t>
              </a:r>
              <a:endParaRPr sz="1100">
                <a:solidFill>
                  <a:srgbClr val="5F6265"/>
                </a:solidFill>
                <a:latin typeface="Comfortaa"/>
                <a:ea typeface="Comfortaa"/>
                <a:cs typeface="Comfortaa"/>
                <a:sym typeface="Comfortaa"/>
              </a:endParaRPr>
            </a:p>
          </p:txBody>
        </p:sp>
        <p:sp>
          <p:nvSpPr>
            <p:cNvPr id="123" name="Google Shape;123;p14"/>
            <p:cNvSpPr txBox="1"/>
            <p:nvPr/>
          </p:nvSpPr>
          <p:spPr>
            <a:xfrm>
              <a:off x="529200" y="4178301"/>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Any specific instructions or requirements for submission</a:t>
              </a:r>
              <a:endParaRPr sz="1100">
                <a:solidFill>
                  <a:srgbClr val="5F6265"/>
                </a:solidFill>
                <a:latin typeface="Comfortaa"/>
                <a:ea typeface="Comfortaa"/>
                <a:cs typeface="Comfortaa"/>
                <a:sym typeface="Comfortaa"/>
              </a:endParaRPr>
            </a:p>
          </p:txBody>
        </p:sp>
      </p:grpSp>
      <p:sp>
        <p:nvSpPr>
          <p:cNvPr id="124" name="Google Shape;124;p14"/>
          <p:cNvSpPr txBox="1"/>
          <p:nvPr/>
        </p:nvSpPr>
        <p:spPr>
          <a:xfrm>
            <a:off x="6250775" y="10117380"/>
            <a:ext cx="773400" cy="1386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900">
                <a:solidFill>
                  <a:srgbClr val="5F6265"/>
                </a:solidFill>
                <a:latin typeface="Comfortaa"/>
                <a:ea typeface="Comfortaa"/>
                <a:cs typeface="Comfortaa"/>
                <a:sym typeface="Comfortaa"/>
              </a:rPr>
              <a:t>Page 2</a:t>
            </a:r>
            <a:endParaRPr sz="900">
              <a:solidFill>
                <a:srgbClr val="5F6265"/>
              </a:solidFill>
              <a:latin typeface="Comfortaa"/>
              <a:ea typeface="Comfortaa"/>
              <a:cs typeface="Comfortaa"/>
              <a:sym typeface="Comfortaa"/>
            </a:endParaRPr>
          </a:p>
        </p:txBody>
      </p:sp>
      <p:grpSp>
        <p:nvGrpSpPr>
          <p:cNvPr id="125" name="Google Shape;125;p14"/>
          <p:cNvGrpSpPr/>
          <p:nvPr/>
        </p:nvGrpSpPr>
        <p:grpSpPr>
          <a:xfrm>
            <a:off x="533450" y="1861066"/>
            <a:ext cx="4987964" cy="652449"/>
            <a:chOff x="529200" y="3463925"/>
            <a:chExt cx="4466700" cy="652449"/>
          </a:xfrm>
        </p:grpSpPr>
        <p:sp>
          <p:nvSpPr>
            <p:cNvPr id="126" name="Google Shape;126;p14"/>
            <p:cNvSpPr txBox="1"/>
            <p:nvPr/>
          </p:nvSpPr>
          <p:spPr>
            <a:xfrm>
              <a:off x="529200" y="3463925"/>
              <a:ext cx="2794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Questions and Clarifications:</a:t>
              </a:r>
              <a:endParaRPr b="1">
                <a:solidFill>
                  <a:srgbClr val="474B4F"/>
                </a:solidFill>
                <a:latin typeface="Comfortaa"/>
                <a:ea typeface="Comfortaa"/>
                <a:cs typeface="Comfortaa"/>
                <a:sym typeface="Comfortaa"/>
              </a:endParaRPr>
            </a:p>
          </p:txBody>
        </p:sp>
        <p:sp>
          <p:nvSpPr>
            <p:cNvPr id="127" name="Google Shape;127;p14"/>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Deadline for submitting questions or requests for clarification</a:t>
              </a:r>
              <a:endParaRPr sz="1100">
                <a:solidFill>
                  <a:srgbClr val="5F6265"/>
                </a:solidFill>
                <a:latin typeface="Comfortaa"/>
                <a:ea typeface="Comfortaa"/>
                <a:cs typeface="Comfortaa"/>
                <a:sym typeface="Comfortaa"/>
              </a:endParaRPr>
            </a:p>
          </p:txBody>
        </p:sp>
        <p:sp>
          <p:nvSpPr>
            <p:cNvPr id="128" name="Google Shape;128;p14"/>
            <p:cNvSpPr txBox="1"/>
            <p:nvPr/>
          </p:nvSpPr>
          <p:spPr>
            <a:xfrm>
              <a:off x="529200" y="3947174"/>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Process for addressing questions and providing responses</a:t>
              </a:r>
              <a:endParaRPr sz="1100">
                <a:solidFill>
                  <a:srgbClr val="5F6265"/>
                </a:solidFill>
                <a:latin typeface="Comfortaa"/>
                <a:ea typeface="Comfortaa"/>
                <a:cs typeface="Comfortaa"/>
                <a:sym typeface="Comfortaa"/>
              </a:endParaRPr>
            </a:p>
          </p:txBody>
        </p:sp>
      </p:grpSp>
      <p:grpSp>
        <p:nvGrpSpPr>
          <p:cNvPr id="129" name="Google Shape;129;p14"/>
          <p:cNvGrpSpPr/>
          <p:nvPr/>
        </p:nvGrpSpPr>
        <p:grpSpPr>
          <a:xfrm>
            <a:off x="533450" y="2976017"/>
            <a:ext cx="4987964" cy="652449"/>
            <a:chOff x="529200" y="3463925"/>
            <a:chExt cx="4466700" cy="652449"/>
          </a:xfrm>
        </p:grpSpPr>
        <p:sp>
          <p:nvSpPr>
            <p:cNvPr id="130" name="Google Shape;130;p14"/>
            <p:cNvSpPr txBox="1"/>
            <p:nvPr/>
          </p:nvSpPr>
          <p:spPr>
            <a:xfrm>
              <a:off x="529200" y="3463925"/>
              <a:ext cx="2794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Additional Information:</a:t>
              </a:r>
              <a:endParaRPr b="1">
                <a:solidFill>
                  <a:srgbClr val="474B4F"/>
                </a:solidFill>
                <a:latin typeface="Comfortaa"/>
                <a:ea typeface="Comfortaa"/>
                <a:cs typeface="Comfortaa"/>
                <a:sym typeface="Comfortaa"/>
              </a:endParaRPr>
            </a:p>
          </p:txBody>
        </p:sp>
        <p:sp>
          <p:nvSpPr>
            <p:cNvPr id="131" name="Google Shape;131;p14"/>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Any other relevant information or considerations</a:t>
              </a:r>
              <a:endParaRPr sz="1100">
                <a:solidFill>
                  <a:srgbClr val="5F6265"/>
                </a:solidFill>
                <a:latin typeface="Comfortaa"/>
                <a:ea typeface="Comfortaa"/>
                <a:cs typeface="Comfortaa"/>
                <a:sym typeface="Comfortaa"/>
              </a:endParaRPr>
            </a:p>
          </p:txBody>
        </p:sp>
        <p:sp>
          <p:nvSpPr>
            <p:cNvPr id="132" name="Google Shape;132;p14"/>
            <p:cNvSpPr txBox="1"/>
            <p:nvPr/>
          </p:nvSpPr>
          <p:spPr>
            <a:xfrm>
              <a:off x="529200" y="3947174"/>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Contact information for inquiries or further assistance</a:t>
              </a:r>
              <a:endParaRPr sz="1100">
                <a:solidFill>
                  <a:srgbClr val="5F6265"/>
                </a:solidFill>
                <a:latin typeface="Comfortaa"/>
                <a:ea typeface="Comfortaa"/>
                <a:cs typeface="Comfortaa"/>
                <a:sym typeface="Comfortaa"/>
              </a:endParaRPr>
            </a:p>
          </p:txBody>
        </p:sp>
      </p:grpSp>
      <p:grpSp>
        <p:nvGrpSpPr>
          <p:cNvPr id="133" name="Google Shape;133;p14"/>
          <p:cNvGrpSpPr/>
          <p:nvPr/>
        </p:nvGrpSpPr>
        <p:grpSpPr>
          <a:xfrm>
            <a:off x="533450" y="4098342"/>
            <a:ext cx="4987964" cy="421322"/>
            <a:chOff x="529200" y="3463925"/>
            <a:chExt cx="4466700" cy="421322"/>
          </a:xfrm>
        </p:grpSpPr>
        <p:sp>
          <p:nvSpPr>
            <p:cNvPr id="134" name="Google Shape;134;p14"/>
            <p:cNvSpPr txBox="1"/>
            <p:nvPr/>
          </p:nvSpPr>
          <p:spPr>
            <a:xfrm>
              <a:off x="529200" y="3463925"/>
              <a:ext cx="2794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Appendices:</a:t>
              </a:r>
              <a:endParaRPr b="1">
                <a:solidFill>
                  <a:srgbClr val="474B4F"/>
                </a:solidFill>
                <a:latin typeface="Comfortaa"/>
                <a:ea typeface="Comfortaa"/>
                <a:cs typeface="Comfortaa"/>
                <a:sym typeface="Comfortaa"/>
              </a:endParaRPr>
            </a:p>
          </p:txBody>
        </p:sp>
        <p:sp>
          <p:nvSpPr>
            <p:cNvPr id="135" name="Google Shape;135;p14"/>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Any additional documents or attachments relevant to the RFP</a:t>
              </a:r>
              <a:endParaRPr sz="1100">
                <a:solidFill>
                  <a:srgbClr val="5F6265"/>
                </a:solidFill>
                <a:latin typeface="Comfortaa"/>
                <a:ea typeface="Comfortaa"/>
                <a:cs typeface="Comfortaa"/>
                <a:sym typeface="Comfortaa"/>
              </a:endParaRPr>
            </a:p>
          </p:txBody>
        </p:sp>
      </p:grpSp>
      <p:grpSp>
        <p:nvGrpSpPr>
          <p:cNvPr id="136" name="Google Shape;136;p14"/>
          <p:cNvGrpSpPr/>
          <p:nvPr/>
        </p:nvGrpSpPr>
        <p:grpSpPr>
          <a:xfrm>
            <a:off x="533458" y="4969608"/>
            <a:ext cx="6134119" cy="421322"/>
            <a:chOff x="529200" y="3463925"/>
            <a:chExt cx="4466700" cy="421322"/>
          </a:xfrm>
        </p:grpSpPr>
        <p:sp>
          <p:nvSpPr>
            <p:cNvPr id="137" name="Google Shape;137;p14"/>
            <p:cNvSpPr txBox="1"/>
            <p:nvPr/>
          </p:nvSpPr>
          <p:spPr>
            <a:xfrm>
              <a:off x="529200" y="3463925"/>
              <a:ext cx="2794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474B4F"/>
                  </a:solidFill>
                  <a:latin typeface="Comfortaa"/>
                  <a:ea typeface="Comfortaa"/>
                  <a:cs typeface="Comfortaa"/>
                  <a:sym typeface="Comfortaa"/>
                </a:rPr>
                <a:t>Submission Deadline:</a:t>
              </a:r>
              <a:endParaRPr b="1">
                <a:solidFill>
                  <a:srgbClr val="474B4F"/>
                </a:solidFill>
                <a:latin typeface="Comfortaa"/>
                <a:ea typeface="Comfortaa"/>
                <a:cs typeface="Comfortaa"/>
                <a:sym typeface="Comfortaa"/>
              </a:endParaRPr>
            </a:p>
          </p:txBody>
        </p:sp>
        <p:sp>
          <p:nvSpPr>
            <p:cNvPr id="138" name="Google Shape;138;p14"/>
            <p:cNvSpPr txBox="1"/>
            <p:nvPr/>
          </p:nvSpPr>
          <p:spPr>
            <a:xfrm>
              <a:off x="529200" y="3716047"/>
              <a:ext cx="4466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5F6265"/>
                  </a:solidFill>
                  <a:latin typeface="Comfortaa"/>
                  <a:ea typeface="Comfortaa"/>
                  <a:cs typeface="Comfortaa"/>
                  <a:sym typeface="Comfortaa"/>
                </a:rPr>
                <a:t>• Proposals must be submitted no later than [Date and Time] to [Address or Email].</a:t>
              </a:r>
              <a:endParaRPr sz="1100">
                <a:solidFill>
                  <a:srgbClr val="5F6265"/>
                </a:solidFill>
                <a:latin typeface="Comfortaa"/>
                <a:ea typeface="Comfortaa"/>
                <a:cs typeface="Comfortaa"/>
                <a:sym typeface="Comfortaa"/>
              </a:endParaRPr>
            </a:p>
          </p:txBody>
        </p:sp>
      </p:grpSp>
      <p:grpSp>
        <p:nvGrpSpPr>
          <p:cNvPr id="139" name="Google Shape;139;p14"/>
          <p:cNvGrpSpPr/>
          <p:nvPr/>
        </p:nvGrpSpPr>
        <p:grpSpPr>
          <a:xfrm>
            <a:off x="541175" y="1647425"/>
            <a:ext cx="6485400" cy="3986200"/>
            <a:chOff x="541175" y="1647425"/>
            <a:chExt cx="6485400" cy="3986200"/>
          </a:xfrm>
        </p:grpSpPr>
        <p:cxnSp>
          <p:nvCxnSpPr>
            <p:cNvPr id="140" name="Google Shape;140;p14"/>
            <p:cNvCxnSpPr/>
            <p:nvPr/>
          </p:nvCxnSpPr>
          <p:spPr>
            <a:xfrm>
              <a:off x="541175" y="1647425"/>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41" name="Google Shape;141;p14"/>
            <p:cNvCxnSpPr/>
            <p:nvPr/>
          </p:nvCxnSpPr>
          <p:spPr>
            <a:xfrm>
              <a:off x="541175" y="4749875"/>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42" name="Google Shape;142;p14"/>
            <p:cNvCxnSpPr/>
            <p:nvPr/>
          </p:nvCxnSpPr>
          <p:spPr>
            <a:xfrm>
              <a:off x="541175" y="2760766"/>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43" name="Google Shape;143;p14"/>
            <p:cNvCxnSpPr/>
            <p:nvPr/>
          </p:nvCxnSpPr>
          <p:spPr>
            <a:xfrm>
              <a:off x="541175" y="3859500"/>
              <a:ext cx="6485400" cy="0"/>
            </a:xfrm>
            <a:prstGeom prst="straightConnector1">
              <a:avLst/>
            </a:prstGeom>
            <a:noFill/>
            <a:ln cap="flat" cmpd="sng" w="9525">
              <a:solidFill>
                <a:srgbClr val="D2D2D3"/>
              </a:solidFill>
              <a:prstDash val="solid"/>
              <a:round/>
              <a:headEnd len="med" w="med" type="none"/>
              <a:tailEnd len="med" w="med" type="none"/>
            </a:ln>
          </p:spPr>
        </p:cxnSp>
        <p:cxnSp>
          <p:nvCxnSpPr>
            <p:cNvPr id="144" name="Google Shape;144;p14"/>
            <p:cNvCxnSpPr/>
            <p:nvPr/>
          </p:nvCxnSpPr>
          <p:spPr>
            <a:xfrm>
              <a:off x="541175" y="5633625"/>
              <a:ext cx="6485400" cy="0"/>
            </a:xfrm>
            <a:prstGeom prst="straightConnector1">
              <a:avLst/>
            </a:prstGeom>
            <a:noFill/>
            <a:ln cap="flat" cmpd="sng" w="9525">
              <a:solidFill>
                <a:srgbClr val="D2D2D3"/>
              </a:solidFill>
              <a:prstDash val="solid"/>
              <a:round/>
              <a:headEnd len="med" w="med" type="none"/>
              <a:tailEnd len="med" w="med" type="none"/>
            </a:ln>
          </p:spPr>
        </p:cxn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