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"/>
      <p:regular r:id="rId7"/>
      <p:bold r:id="rId8"/>
      <p:italic r:id="rId9"/>
      <p:boldItalic r:id="rId10"/>
    </p:embeddedFont>
    <p:embeddedFont>
      <p:font typeface="Playfair Black"/>
      <p:bold r:id="rId11"/>
      <p:boldItalic r:id="rId12"/>
    </p:embeddedFont>
    <p:embeddedFont>
      <p:font typeface="Playfair Medium"/>
      <p:regular r:id="rId13"/>
      <p:bold r:id="rId14"/>
      <p:italic r:id="rId15"/>
      <p:boldItalic r:id="rId16"/>
    </p:embeddedFont>
    <p:embeddedFont>
      <p:font typeface="Playfair ExtraBold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Black-bold.fntdata"/><Relationship Id="rId10" Type="http://schemas.openxmlformats.org/officeDocument/2006/relationships/font" Target="fonts/Playfair-boldItalic.fntdata"/><Relationship Id="rId13" Type="http://schemas.openxmlformats.org/officeDocument/2006/relationships/font" Target="fonts/PlayfairMedium-regular.fntdata"/><Relationship Id="rId12" Type="http://schemas.openxmlformats.org/officeDocument/2006/relationships/font" Target="fonts/Playfair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-italic.fntdata"/><Relationship Id="rId15" Type="http://schemas.openxmlformats.org/officeDocument/2006/relationships/font" Target="fonts/PlayfairMedium-italic.fntdata"/><Relationship Id="rId14" Type="http://schemas.openxmlformats.org/officeDocument/2006/relationships/font" Target="fonts/PlayfairMedium-bold.fntdata"/><Relationship Id="rId17" Type="http://schemas.openxmlformats.org/officeDocument/2006/relationships/font" Target="fonts/PlayfairExtraBold-bold.fntdata"/><Relationship Id="rId16" Type="http://schemas.openxmlformats.org/officeDocument/2006/relationships/font" Target="fonts/Playfair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layfairExtraBold-boldItalic.fntdata"/><Relationship Id="rId7" Type="http://schemas.openxmlformats.org/officeDocument/2006/relationships/font" Target="fonts/Playfair-regular.fntdata"/><Relationship Id="rId8" Type="http://schemas.openxmlformats.org/officeDocument/2006/relationships/font" Target="fonts/Playfai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547950" y="312372"/>
            <a:ext cx="6464100" cy="670532"/>
            <a:chOff x="547950" y="312372"/>
            <a:chExt cx="6464100" cy="670532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452750" y="312372"/>
              <a:ext cx="4654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latin typeface="Playfair ExtraBold"/>
                  <a:ea typeface="Playfair ExtraBold"/>
                  <a:cs typeface="Playfair ExtraBold"/>
                  <a:sym typeface="Playfair ExtraBold"/>
                </a:rPr>
                <a:t>JAMES WALKER</a:t>
              </a:r>
              <a:endParaRPr sz="2500">
                <a:latin typeface="Playfair ExtraBold"/>
                <a:ea typeface="Playfair ExtraBold"/>
                <a:cs typeface="Playfair ExtraBold"/>
                <a:sym typeface="Playfair ExtraBold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547950" y="813703"/>
              <a:ext cx="6464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Playfair Medium"/>
                  <a:ea typeface="Playfair Medium"/>
                  <a:cs typeface="Playfair Medium"/>
                  <a:sym typeface="Playfair Medium"/>
                </a:rPr>
                <a:t>Remote specialist | james.walker@mail.ltd | (123) 456-7890 | LinkedIn: </a:t>
              </a:r>
              <a:r>
                <a:rPr lang="ru" sz="1100">
                  <a:latin typeface="Playfair Medium"/>
                  <a:ea typeface="Playfair Medium"/>
                  <a:cs typeface="Playfair Medium"/>
                  <a:sym typeface="Playfair Medium"/>
                </a:rPr>
                <a:t>linkedin.com/in/</a:t>
              </a:r>
              <a:r>
                <a:rPr lang="ru" sz="1100">
                  <a:latin typeface="Playfair Medium"/>
                  <a:ea typeface="Playfair Medium"/>
                  <a:cs typeface="Playfair Medium"/>
                  <a:sym typeface="Playfair Medium"/>
                </a:rPr>
                <a:t>yourname</a:t>
              </a:r>
              <a:endParaRPr sz="1100">
                <a:latin typeface="Playfair Medium"/>
                <a:ea typeface="Playfair Medium"/>
                <a:cs typeface="Playfair Medium"/>
                <a:sym typeface="Playfair Medium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536044" y="1277438"/>
            <a:ext cx="6487056" cy="6312140"/>
            <a:chOff x="536044" y="1277438"/>
            <a:chExt cx="6487056" cy="631214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36044" y="1277438"/>
              <a:ext cx="2876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Playfair Black"/>
                  <a:ea typeface="Playfair Black"/>
                  <a:cs typeface="Playfair Black"/>
                  <a:sym typeface="Playfair Black"/>
                </a:rPr>
                <a:t>REMOTE WORK EXPERIENCE</a:t>
              </a:r>
              <a:endParaRPr sz="1300">
                <a:latin typeface="Playfair Black"/>
                <a:ea typeface="Playfair Black"/>
                <a:cs typeface="Playfair Black"/>
                <a:sym typeface="Playfair Black"/>
              </a:endParaRPr>
            </a:p>
          </p:txBody>
        </p:sp>
        <p:cxnSp>
          <p:nvCxnSpPr>
            <p:cNvPr id="59" name="Google Shape;59;p13"/>
            <p:cNvCxnSpPr/>
            <p:nvPr/>
          </p:nvCxnSpPr>
          <p:spPr>
            <a:xfrm>
              <a:off x="541900" y="1570116"/>
              <a:ext cx="64812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60" name="Google Shape;60;p13"/>
            <p:cNvGrpSpPr/>
            <p:nvPr/>
          </p:nvGrpSpPr>
          <p:grpSpPr>
            <a:xfrm>
              <a:off x="536048" y="1700219"/>
              <a:ext cx="6476053" cy="2088208"/>
              <a:chOff x="536048" y="1700219"/>
              <a:chExt cx="6476053" cy="2088208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536048" y="1700219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 Black"/>
                    <a:ea typeface="Playfair Black"/>
                    <a:cs typeface="Playfair Black"/>
                    <a:sym typeface="Playfair Black"/>
                  </a:rPr>
                  <a:t>TechCorp Ltd</a:t>
                </a:r>
                <a:endParaRPr sz="1100">
                  <a:latin typeface="Playfair Black"/>
                  <a:ea typeface="Playfair Black"/>
                  <a:cs typeface="Playfair Black"/>
                  <a:sym typeface="Playfair Black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536048" y="1893781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"/>
                    <a:ea typeface="Playfair"/>
                    <a:cs typeface="Playfair"/>
                    <a:sym typeface="Playfair"/>
                  </a:rPr>
                  <a:t>Remote Data Analyst</a:t>
                </a:r>
                <a:endParaRPr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536048" y="2092106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1100">
                    <a:latin typeface="Playfair"/>
                    <a:ea typeface="Playfair"/>
                    <a:cs typeface="Playfair"/>
                    <a:sym typeface="Playfair"/>
                  </a:rPr>
                  <a:t>July 2021 – August 2023</a:t>
                </a:r>
                <a:endParaRPr i="1"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grpSp>
            <p:nvGrpSpPr>
              <p:cNvPr id="64" name="Google Shape;64;p13"/>
              <p:cNvGrpSpPr/>
              <p:nvPr/>
            </p:nvGrpSpPr>
            <p:grpSpPr>
              <a:xfrm>
                <a:off x="578475" y="2464131"/>
                <a:ext cx="6433625" cy="363900"/>
                <a:chOff x="578475" y="2464131"/>
                <a:chExt cx="6433625" cy="363900"/>
              </a:xfrm>
            </p:grpSpPr>
            <p:sp>
              <p:nvSpPr>
                <p:cNvPr id="65" name="Google Shape;65;p13"/>
                <p:cNvSpPr txBox="1"/>
                <p:nvPr/>
              </p:nvSpPr>
              <p:spPr>
                <a:xfrm>
                  <a:off x="677000" y="2464131"/>
                  <a:ext cx="6335100" cy="36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Conducted in-depth data analysis remotely, using Python and SQL to derive insights and inform business 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strategies.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66" name="Google Shape;66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578475" y="2849163"/>
                <a:ext cx="6433625" cy="363900"/>
                <a:chOff x="578475" y="2464131"/>
                <a:chExt cx="6433625" cy="363900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677000" y="2464131"/>
                  <a:ext cx="6335100" cy="36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Built and maintained interactive dashboards in Tableau to remotely track and visualize key metrics for 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distributed teams.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578475" y="3234195"/>
                <a:ext cx="6433625" cy="169200"/>
                <a:chOff x="578475" y="2464131"/>
                <a:chExt cx="6433625" cy="169200"/>
              </a:xfrm>
            </p:grpSpPr>
            <p:sp>
              <p:nvSpPr>
                <p:cNvPr id="71" name="Google Shape;71;p13"/>
                <p:cNvSpPr txBox="1"/>
                <p:nvPr/>
              </p:nvSpPr>
              <p:spPr>
                <a:xfrm>
                  <a:off x="677000" y="2464131"/>
                  <a:ext cx="6335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Collaborated with remote teams to implement data-driven solutions, cutting costs by 15%.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3" name="Google Shape;73;p13"/>
              <p:cNvGrpSpPr/>
              <p:nvPr/>
            </p:nvGrpSpPr>
            <p:grpSpPr>
              <a:xfrm>
                <a:off x="578475" y="3424527"/>
                <a:ext cx="6433625" cy="363900"/>
                <a:chOff x="578475" y="2464131"/>
                <a:chExt cx="6433625" cy="363900"/>
              </a:xfrm>
            </p:grpSpPr>
            <p:sp>
              <p:nvSpPr>
                <p:cNvPr id="74" name="Google Shape;74;p13"/>
                <p:cNvSpPr txBox="1"/>
                <p:nvPr/>
              </p:nvSpPr>
              <p:spPr>
                <a:xfrm>
                  <a:off x="677000" y="2464131"/>
                  <a:ext cx="6335100" cy="36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Delivered virtual presentations and data reports to global stakeholders, ensuring clear and effective 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remote communication.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75" name="Google Shape;75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6" name="Google Shape;76;p13"/>
            <p:cNvGrpSpPr/>
            <p:nvPr/>
          </p:nvGrpSpPr>
          <p:grpSpPr>
            <a:xfrm>
              <a:off x="536048" y="3980352"/>
              <a:ext cx="6476053" cy="1896961"/>
              <a:chOff x="536048" y="3980352"/>
              <a:chExt cx="6476053" cy="1896961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536048" y="3980352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 Black"/>
                    <a:ea typeface="Playfair Black"/>
                    <a:cs typeface="Playfair Black"/>
                    <a:sym typeface="Playfair Black"/>
                  </a:rPr>
                  <a:t>Banking Solutions Inc.</a:t>
                </a:r>
                <a:endParaRPr sz="1100">
                  <a:latin typeface="Playfair Black"/>
                  <a:ea typeface="Playfair Black"/>
                  <a:cs typeface="Playfair Black"/>
                  <a:sym typeface="Playfair Black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536051" y="4173925"/>
                <a:ext cx="2537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"/>
                    <a:ea typeface="Playfair"/>
                    <a:cs typeface="Playfair"/>
                    <a:sym typeface="Playfair"/>
                  </a:rPr>
                  <a:t>Remote Financial Data Specialist</a:t>
                </a:r>
                <a:endParaRPr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536048" y="4372240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1100">
                    <a:latin typeface="Playfair"/>
                    <a:ea typeface="Playfair"/>
                    <a:cs typeface="Playfair"/>
                    <a:sym typeface="Playfair"/>
                  </a:rPr>
                  <a:t>June 2020 – July 2021</a:t>
                </a:r>
                <a:endParaRPr i="1"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grpSp>
            <p:nvGrpSpPr>
              <p:cNvPr id="80" name="Google Shape;80;p13"/>
              <p:cNvGrpSpPr/>
              <p:nvPr/>
            </p:nvGrpSpPr>
            <p:grpSpPr>
              <a:xfrm>
                <a:off x="578475" y="4744265"/>
                <a:ext cx="6433625" cy="363900"/>
                <a:chOff x="578475" y="2464131"/>
                <a:chExt cx="6433625" cy="363900"/>
              </a:xfrm>
            </p:grpSpPr>
            <p:sp>
              <p:nvSpPr>
                <p:cNvPr id="81" name="Google Shape;81;p13"/>
                <p:cNvSpPr txBox="1"/>
                <p:nvPr/>
              </p:nvSpPr>
              <p:spPr>
                <a:xfrm>
                  <a:off x="677000" y="2464131"/>
                  <a:ext cx="6335100" cy="36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Audited financial data remotely, ensuring compliance with industry regulations and maintaining data 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integrity.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82" name="Google Shape;82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" name="Google Shape;83;p13"/>
              <p:cNvGrpSpPr/>
              <p:nvPr/>
            </p:nvGrpSpPr>
            <p:grpSpPr>
              <a:xfrm>
                <a:off x="578475" y="5129296"/>
                <a:ext cx="6433625" cy="169200"/>
                <a:chOff x="578475" y="2464131"/>
                <a:chExt cx="6433625" cy="169200"/>
              </a:xfrm>
            </p:grpSpPr>
            <p:sp>
              <p:nvSpPr>
                <p:cNvPr id="84" name="Google Shape;84;p13"/>
                <p:cNvSpPr txBox="1"/>
                <p:nvPr/>
              </p:nvSpPr>
              <p:spPr>
                <a:xfrm>
                  <a:off x="677000" y="2464131"/>
                  <a:ext cx="6335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Developed automated data processing scripts to improve efficiency by 20% across remote team workflows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85" name="Google Shape;85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" name="Google Shape;86;p13"/>
              <p:cNvGrpSpPr/>
              <p:nvPr/>
            </p:nvGrpSpPr>
            <p:grpSpPr>
              <a:xfrm>
                <a:off x="578475" y="5323081"/>
                <a:ext cx="6433625" cy="169200"/>
                <a:chOff x="578475" y="2464131"/>
                <a:chExt cx="6433625" cy="169200"/>
              </a:xfrm>
            </p:grpSpPr>
            <p:sp>
              <p:nvSpPr>
                <p:cNvPr id="87" name="Google Shape;87;p13"/>
                <p:cNvSpPr txBox="1"/>
                <p:nvPr/>
              </p:nvSpPr>
              <p:spPr>
                <a:xfrm>
                  <a:off x="677000" y="2464131"/>
                  <a:ext cx="6335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Conducted virtual training sessions on data management practices, enhancing remote team productivity.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88" name="Google Shape;88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" name="Google Shape;89;p13"/>
              <p:cNvGrpSpPr/>
              <p:nvPr/>
            </p:nvGrpSpPr>
            <p:grpSpPr>
              <a:xfrm>
                <a:off x="578475" y="5513413"/>
                <a:ext cx="6433625" cy="363900"/>
                <a:chOff x="578475" y="2464131"/>
                <a:chExt cx="6433625" cy="363900"/>
              </a:xfrm>
            </p:grpSpPr>
            <p:sp>
              <p:nvSpPr>
                <p:cNvPr id="90" name="Google Shape;90;p13"/>
                <p:cNvSpPr txBox="1"/>
                <p:nvPr/>
              </p:nvSpPr>
              <p:spPr>
                <a:xfrm>
                  <a:off x="677000" y="2464131"/>
                  <a:ext cx="6335100" cy="36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Supported remote loan officers with data analysis and financial histories to facilitate informed lending    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decisions.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91" name="Google Shape;91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2" name="Google Shape;92;p13"/>
            <p:cNvGrpSpPr/>
            <p:nvPr/>
          </p:nvGrpSpPr>
          <p:grpSpPr>
            <a:xfrm>
              <a:off x="536048" y="6082859"/>
              <a:ext cx="6476053" cy="1506719"/>
              <a:chOff x="536048" y="6082859"/>
              <a:chExt cx="6476053" cy="1506719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536048" y="6082859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 Black"/>
                    <a:ea typeface="Playfair Black"/>
                    <a:cs typeface="Playfair Black"/>
                    <a:sym typeface="Playfair Black"/>
                  </a:rPr>
                  <a:t>CustomerTech Services</a:t>
                </a:r>
                <a:endParaRPr sz="1100">
                  <a:latin typeface="Playfair Black"/>
                  <a:ea typeface="Playfair Black"/>
                  <a:cs typeface="Playfair Black"/>
                  <a:sym typeface="Playfair Black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536051" y="6276432"/>
                <a:ext cx="2537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"/>
                    <a:ea typeface="Playfair"/>
                    <a:cs typeface="Playfair"/>
                    <a:sym typeface="Playfair"/>
                  </a:rPr>
                  <a:t>Remote Support Engineer</a:t>
                </a:r>
                <a:endParaRPr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536048" y="6474747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1100">
                    <a:latin typeface="Playfair"/>
                    <a:ea typeface="Playfair"/>
                    <a:cs typeface="Playfair"/>
                    <a:sym typeface="Playfair"/>
                  </a:rPr>
                  <a:t>March 2019 – June 2020</a:t>
                </a:r>
                <a:endParaRPr i="1"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grpSp>
            <p:nvGrpSpPr>
              <p:cNvPr id="96" name="Google Shape;96;p13"/>
              <p:cNvGrpSpPr/>
              <p:nvPr/>
            </p:nvGrpSpPr>
            <p:grpSpPr>
              <a:xfrm>
                <a:off x="578475" y="6846772"/>
                <a:ext cx="6433625" cy="169200"/>
                <a:chOff x="578475" y="2464131"/>
                <a:chExt cx="6433625" cy="169200"/>
              </a:xfrm>
            </p:grpSpPr>
            <p:sp>
              <p:nvSpPr>
                <p:cNvPr id="97" name="Google Shape;97;p13"/>
                <p:cNvSpPr txBox="1"/>
                <p:nvPr/>
              </p:nvSpPr>
              <p:spPr>
                <a:xfrm>
                  <a:off x="677000" y="2464131"/>
                  <a:ext cx="6335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Provided remote technical support to users, achieving a 98% satisfaction across over 1,500 support tickets.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98" name="Google Shape;98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9" name="Google Shape;99;p13"/>
              <p:cNvGrpSpPr/>
              <p:nvPr/>
            </p:nvGrpSpPr>
            <p:grpSpPr>
              <a:xfrm>
                <a:off x="578475" y="7031893"/>
                <a:ext cx="6433625" cy="169200"/>
                <a:chOff x="578475" y="2464131"/>
                <a:chExt cx="6433625" cy="169200"/>
              </a:xfrm>
            </p:grpSpPr>
            <p:sp>
              <p:nvSpPr>
                <p:cNvPr id="100" name="Google Shape;100;p13"/>
                <p:cNvSpPr txBox="1"/>
                <p:nvPr/>
              </p:nvSpPr>
              <p:spPr>
                <a:xfrm>
                  <a:off x="677000" y="2464131"/>
                  <a:ext cx="6335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Managed remote service requests through ServiceNow, coordinating distributed support teams.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2" name="Google Shape;102;p13"/>
              <p:cNvGrpSpPr/>
              <p:nvPr/>
            </p:nvGrpSpPr>
            <p:grpSpPr>
              <a:xfrm>
                <a:off x="578475" y="7225678"/>
                <a:ext cx="6433625" cy="363900"/>
                <a:chOff x="578475" y="2464131"/>
                <a:chExt cx="6433625" cy="363900"/>
              </a:xfrm>
            </p:grpSpPr>
            <p:sp>
              <p:nvSpPr>
                <p:cNvPr id="103" name="Google Shape;103;p13"/>
                <p:cNvSpPr txBox="1"/>
                <p:nvPr/>
              </p:nvSpPr>
              <p:spPr>
                <a:xfrm>
                  <a:off x="677000" y="2464131"/>
                  <a:ext cx="6335100" cy="36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Created and maintained a virtual knowledge base for remote teams, improving access to solutions and   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latin typeface="Playfair"/>
                      <a:ea typeface="Playfair"/>
                      <a:cs typeface="Playfair"/>
                      <a:sym typeface="Playfair"/>
                    </a:rPr>
                    <a:t>reducing resolution times.</a:t>
                  </a:r>
                  <a:endParaRPr sz="1100">
                    <a:latin typeface="Playfair"/>
                    <a:ea typeface="Playfair"/>
                    <a:cs typeface="Playfair"/>
                    <a:sym typeface="Playfair"/>
                  </a:endParaRPr>
                </a:p>
              </p:txBody>
            </p:sp>
            <p:sp>
              <p:nvSpPr>
                <p:cNvPr id="104" name="Google Shape;104;p13"/>
                <p:cNvSpPr/>
                <p:nvPr/>
              </p:nvSpPr>
              <p:spPr>
                <a:xfrm>
                  <a:off x="578475" y="2535175"/>
                  <a:ext cx="42000" cy="42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05" name="Google Shape;105;p13"/>
          <p:cNvGrpSpPr/>
          <p:nvPr/>
        </p:nvGrpSpPr>
        <p:grpSpPr>
          <a:xfrm>
            <a:off x="530544" y="7862837"/>
            <a:ext cx="6487056" cy="996670"/>
            <a:chOff x="530544" y="7862837"/>
            <a:chExt cx="6487056" cy="996670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530544" y="7862837"/>
              <a:ext cx="2876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Playfair Black"/>
                  <a:ea typeface="Playfair Black"/>
                  <a:cs typeface="Playfair Black"/>
                  <a:sym typeface="Playfair Black"/>
                </a:rPr>
                <a:t>EDUCATION</a:t>
              </a:r>
              <a:endParaRPr sz="1300">
                <a:latin typeface="Playfair Black"/>
                <a:ea typeface="Playfair Black"/>
                <a:cs typeface="Playfair Black"/>
                <a:sym typeface="Playfair Black"/>
              </a:endParaRPr>
            </a:p>
          </p:txBody>
        </p:sp>
        <p:cxnSp>
          <p:nvCxnSpPr>
            <p:cNvPr id="107" name="Google Shape;107;p13"/>
            <p:cNvCxnSpPr/>
            <p:nvPr/>
          </p:nvCxnSpPr>
          <p:spPr>
            <a:xfrm>
              <a:off x="536400" y="8155515"/>
              <a:ext cx="64812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108" name="Google Shape;108;p13"/>
            <p:cNvGrpSpPr/>
            <p:nvPr/>
          </p:nvGrpSpPr>
          <p:grpSpPr>
            <a:xfrm>
              <a:off x="530548" y="8298420"/>
              <a:ext cx="2537703" cy="561088"/>
              <a:chOff x="536048" y="6082859"/>
              <a:chExt cx="2537703" cy="561088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536048" y="6082859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 Black"/>
                    <a:ea typeface="Playfair Black"/>
                    <a:cs typeface="Playfair Black"/>
                    <a:sym typeface="Playfair Black"/>
                  </a:rPr>
                  <a:t>Oxford University</a:t>
                </a:r>
                <a:endParaRPr sz="1100">
                  <a:latin typeface="Playfair Black"/>
                  <a:ea typeface="Playfair Black"/>
                  <a:cs typeface="Playfair Black"/>
                  <a:sym typeface="Playfair Black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536051" y="6276432"/>
                <a:ext cx="2537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latin typeface="Playfair"/>
                    <a:ea typeface="Playfair"/>
                    <a:cs typeface="Playfair"/>
                    <a:sym typeface="Playfair"/>
                  </a:rPr>
                  <a:t>Bachelor of Science in Data Analytics</a:t>
                </a:r>
                <a:endParaRPr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536048" y="6474747"/>
                <a:ext cx="1882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1100">
                    <a:latin typeface="Playfair"/>
                    <a:ea typeface="Playfair"/>
                    <a:cs typeface="Playfair"/>
                    <a:sym typeface="Playfair"/>
                  </a:rPr>
                  <a:t>Graduated: July 2018</a:t>
                </a:r>
                <a:endParaRPr i="1" sz="1100">
                  <a:latin typeface="Playfair"/>
                  <a:ea typeface="Playfair"/>
                  <a:cs typeface="Playfair"/>
                  <a:sym typeface="Playfair"/>
                </a:endParaRPr>
              </a:p>
            </p:txBody>
          </p:sp>
        </p:grpSp>
      </p:grpSp>
      <p:grpSp>
        <p:nvGrpSpPr>
          <p:cNvPr id="112" name="Google Shape;112;p13"/>
          <p:cNvGrpSpPr/>
          <p:nvPr/>
        </p:nvGrpSpPr>
        <p:grpSpPr>
          <a:xfrm>
            <a:off x="530544" y="9072306"/>
            <a:ext cx="6487212" cy="1386069"/>
            <a:chOff x="530544" y="9072306"/>
            <a:chExt cx="6487212" cy="1386069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530544" y="9072306"/>
              <a:ext cx="2876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latin typeface="Playfair Black"/>
                  <a:ea typeface="Playfair Black"/>
                  <a:cs typeface="Playfair Black"/>
                  <a:sym typeface="Playfair Black"/>
                </a:rPr>
                <a:t>SKILLS &amp; CERTIFICATIONS</a:t>
              </a:r>
              <a:endParaRPr sz="1300">
                <a:latin typeface="Playfair Black"/>
                <a:ea typeface="Playfair Black"/>
                <a:cs typeface="Playfair Black"/>
                <a:sym typeface="Playfair Black"/>
              </a:endParaRPr>
            </a:p>
          </p:txBody>
        </p:sp>
        <p:cxnSp>
          <p:nvCxnSpPr>
            <p:cNvPr id="114" name="Google Shape;114;p13"/>
            <p:cNvCxnSpPr/>
            <p:nvPr/>
          </p:nvCxnSpPr>
          <p:spPr>
            <a:xfrm>
              <a:off x="536400" y="9364984"/>
              <a:ext cx="64812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15" name="Google Shape;115;p13"/>
            <p:cNvSpPr txBox="1"/>
            <p:nvPr/>
          </p:nvSpPr>
          <p:spPr>
            <a:xfrm>
              <a:off x="530555" y="9507900"/>
              <a:ext cx="64872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Playfair Black"/>
                  <a:ea typeface="Playfair Black"/>
                  <a:cs typeface="Playfair Black"/>
                  <a:sym typeface="Playfair Black"/>
                </a:rPr>
                <a:t>Remote Skills: </a:t>
              </a:r>
              <a:r>
                <a:rPr lang="ru" sz="1100">
                  <a:latin typeface="Playfair"/>
                  <a:ea typeface="Playfair"/>
                  <a:cs typeface="Playfair"/>
                  <a:sym typeface="Playfair"/>
                </a:rPr>
                <a:t>Virtual Collaboration, Remote Project Management, Digital Communication, Self-Motivation, Time Zone Coordination, Cross-Cultural Communication.</a:t>
              </a:r>
              <a:endParaRPr sz="1100">
                <a:latin typeface="Playfair"/>
                <a:ea typeface="Playfair"/>
                <a:cs typeface="Playfair"/>
                <a:sym typeface="Playfair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530555" y="9899775"/>
              <a:ext cx="64812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latin typeface="Playfair Black"/>
                  <a:ea typeface="Playfair Black"/>
                  <a:cs typeface="Playfair Black"/>
                  <a:sym typeface="Playfair Black"/>
                </a:rPr>
                <a:t>Technical Skills</a:t>
              </a:r>
              <a:r>
                <a:rPr i="1" lang="ru" sz="1100">
                  <a:latin typeface="Playfair"/>
                  <a:ea typeface="Playfair"/>
                  <a:cs typeface="Playfair"/>
                  <a:sym typeface="Playfair"/>
                </a:rPr>
                <a:t>: </a:t>
              </a:r>
              <a:r>
                <a:rPr lang="ru" sz="1100">
                  <a:latin typeface="Playfair"/>
                  <a:ea typeface="Playfair"/>
                  <a:cs typeface="Playfair"/>
                  <a:sym typeface="Playfair"/>
                </a:rPr>
                <a:t>Data Analysis, Python, SQL, PowerBI, Tableau, Agile, Jira, ServiceNow, Microsoft Office.</a:t>
              </a:r>
              <a:endParaRPr sz="1100">
                <a:latin typeface="Playfair"/>
                <a:ea typeface="Playfair"/>
                <a:cs typeface="Playfair"/>
                <a:sym typeface="Playfair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latin typeface="Playfair"/>
                  <a:ea typeface="Playfair"/>
                  <a:cs typeface="Playfair"/>
                  <a:sym typeface="Playfair"/>
                </a:rPr>
                <a:t>Certifications: Microsoft Data Analyst Associate, Tableau Desktop Specialist.</a:t>
              </a:r>
              <a:endParaRPr sz="1100">
                <a:latin typeface="Playfair"/>
                <a:ea typeface="Playfair"/>
                <a:cs typeface="Playfair"/>
                <a:sym typeface="Playfair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100">
                <a:latin typeface="Playfair"/>
                <a:ea typeface="Playfair"/>
                <a:cs typeface="Playfair"/>
                <a:sym typeface="Playfa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