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Nunito SemiBold"/>
      <p:regular r:id="rId7"/>
      <p:bold r:id="rId8"/>
      <p:italic r:id="rId9"/>
      <p:boldItalic r:id="rId10"/>
    </p:embeddedFont>
    <p:embeddedFont>
      <p:font typeface="Nunito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9AA0A6"/>
          </p15:clr>
        </p15:guide>
        <p15:guide id="2" pos="2381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Nunito-regular.fntdata"/><Relationship Id="rId22" Type="http://schemas.openxmlformats.org/officeDocument/2006/relationships/font" Target="fonts/MontserratMedium-boldItalic.fntdata"/><Relationship Id="rId10" Type="http://schemas.openxmlformats.org/officeDocument/2006/relationships/font" Target="fonts/NunitoSemiBold-boldItalic.fntdata"/><Relationship Id="rId21" Type="http://schemas.openxmlformats.org/officeDocument/2006/relationships/font" Target="fonts/MontserratMedium-italic.fntdata"/><Relationship Id="rId13" Type="http://schemas.openxmlformats.org/officeDocument/2006/relationships/font" Target="fonts/Nunito-italic.fntdata"/><Relationship Id="rId12" Type="http://schemas.openxmlformats.org/officeDocument/2006/relationships/font" Target="fonts/Nunit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NunitoSemiBold-italic.fntdata"/><Relationship Id="rId15" Type="http://schemas.openxmlformats.org/officeDocument/2006/relationships/font" Target="fonts/Montserrat-regular.fntdata"/><Relationship Id="rId14" Type="http://schemas.openxmlformats.org/officeDocument/2006/relationships/font" Target="fonts/Nunito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1.xml"/><Relationship Id="rId18" Type="http://schemas.openxmlformats.org/officeDocument/2006/relationships/font" Target="fonts/Montserrat-boldItalic.fntdata"/><Relationship Id="rId7" Type="http://schemas.openxmlformats.org/officeDocument/2006/relationships/font" Target="fonts/NunitoSemiBold-regular.fntdata"/><Relationship Id="rId8" Type="http://schemas.openxmlformats.org/officeDocument/2006/relationships/font" Target="fonts/Nunito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7.png"/><Relationship Id="rId10" Type="http://schemas.openxmlformats.org/officeDocument/2006/relationships/image" Target="../media/image10.png"/><Relationship Id="rId13" Type="http://schemas.openxmlformats.org/officeDocument/2006/relationships/image" Target="../media/image1.png"/><Relationship Id="rId1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image" Target="../media/image2.png"/><Relationship Id="rId15" Type="http://schemas.openxmlformats.org/officeDocument/2006/relationships/image" Target="../media/image11.png"/><Relationship Id="rId14" Type="http://schemas.openxmlformats.org/officeDocument/2006/relationships/image" Target="../media/image6.png"/><Relationship Id="rId5" Type="http://schemas.openxmlformats.org/officeDocument/2006/relationships/image" Target="../media/image12.png"/><Relationship Id="rId6" Type="http://schemas.openxmlformats.org/officeDocument/2006/relationships/image" Target="../media/image4.png"/><Relationship Id="rId7" Type="http://schemas.openxmlformats.org/officeDocument/2006/relationships/image" Target="../media/image13.png"/><Relationship Id="rId8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4621825" y="0"/>
            <a:ext cx="2937900" cy="10706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085025"/>
            <a:ext cx="257350" cy="147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83975" y="5863388"/>
            <a:ext cx="874300" cy="2073343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8409825"/>
            <a:ext cx="874289" cy="174862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416175" y="335700"/>
            <a:ext cx="40341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D61016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SHARLENE</a:t>
            </a:r>
            <a:endParaRPr sz="3600">
              <a:solidFill>
                <a:srgbClr val="D61016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D61016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LLOYD</a:t>
            </a:r>
            <a:endParaRPr sz="3600">
              <a:solidFill>
                <a:srgbClr val="D61016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416175" y="1478650"/>
            <a:ext cx="40341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latin typeface="Montserrat"/>
                <a:ea typeface="Montserrat"/>
                <a:cs typeface="Montserrat"/>
                <a:sym typeface="Montserrat"/>
              </a:rPr>
              <a:t>SYSTEM ADMINISTRATOR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36506" y="1938925"/>
            <a:ext cx="32016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>
                <a:latin typeface="Nunito"/>
                <a:ea typeface="Nunito"/>
                <a:cs typeface="Nunito"/>
                <a:sym typeface="Nunito"/>
              </a:rPr>
              <a:t>PROFILE</a:t>
            </a:r>
            <a:endParaRPr b="1" sz="20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46671" y="2355325"/>
            <a:ext cx="3901800" cy="7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I started creating websites at the age of 10. I have always been business oriented, which turned into making websites for businesses.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436506" y="3206000"/>
            <a:ext cx="32016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>
                <a:latin typeface="Nunito"/>
                <a:ea typeface="Nunito"/>
                <a:cs typeface="Nunito"/>
                <a:sym typeface="Nunito"/>
              </a:rPr>
              <a:t>EDUCATION</a:t>
            </a:r>
            <a:endParaRPr b="1" sz="20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446671" y="3622400"/>
            <a:ext cx="4003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D6101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TELECOMMUNICATIONS ENGINEERING</a:t>
            </a:r>
            <a:endParaRPr sz="1200">
              <a:solidFill>
                <a:srgbClr val="D61016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446671" y="3885575"/>
            <a:ext cx="4003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UPC, LIMA, PERÚ 2010</a:t>
            </a:r>
            <a:r>
              <a:rPr lang="ru"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-2014</a:t>
            </a:r>
            <a:endParaRPr sz="12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446671" y="4147075"/>
            <a:ext cx="4003800" cy="58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Talent Development Program to analyze business cases to propose the best real solution.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446671" y="4663625"/>
            <a:ext cx="4003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D6101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MANAGEMENT</a:t>
            </a:r>
            <a:endParaRPr sz="1200">
              <a:solidFill>
                <a:srgbClr val="D61016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446671" y="4926800"/>
            <a:ext cx="4003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UPC, LIMA, PERÚ 2010-2014</a:t>
            </a:r>
            <a:endParaRPr sz="12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446671" y="5188300"/>
            <a:ext cx="4003800" cy="58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Talent Development Program to analyze business cases to propose the best real solution.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825750" y="5811000"/>
            <a:ext cx="2695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>
                <a:latin typeface="Nunito"/>
                <a:ea typeface="Nunito"/>
                <a:cs typeface="Nunito"/>
                <a:sym typeface="Nunito"/>
              </a:rPr>
              <a:t>WORK EXPERIENCE</a:t>
            </a:r>
            <a:endParaRPr b="1" sz="20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825750" y="6168850"/>
            <a:ext cx="3370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D6101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SYS ADMIN</a:t>
            </a:r>
            <a:endParaRPr sz="1200">
              <a:solidFill>
                <a:srgbClr val="D61016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825750" y="6432025"/>
            <a:ext cx="3370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VERZION, LIMA, PERÚ 2014</a:t>
            </a:r>
            <a:r>
              <a:rPr lang="ru"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-2015</a:t>
            </a:r>
            <a:endParaRPr sz="12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685800" y="6693525"/>
            <a:ext cx="3510600" cy="7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Montserrat"/>
              <a:buChar char="●"/>
            </a:pPr>
            <a:r>
              <a:rPr lang="ru" sz="12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Server Admin in Verizon Enterprise.</a:t>
            </a:r>
            <a:endParaRPr sz="12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Montserrat"/>
              <a:buChar char="●"/>
            </a:pPr>
            <a:r>
              <a:rPr lang="ru" sz="12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Follow Agile Mindset. </a:t>
            </a:r>
            <a:endParaRPr sz="12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Montserrat"/>
              <a:buChar char="●"/>
            </a:pPr>
            <a:r>
              <a:rPr lang="ru" sz="12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Responsible of application security.</a:t>
            </a:r>
            <a:endParaRPr sz="12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825750" y="7407900"/>
            <a:ext cx="3370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D6101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JUNIOR PROCESS ANALYST</a:t>
            </a:r>
            <a:endParaRPr sz="1200">
              <a:solidFill>
                <a:srgbClr val="D61016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825750" y="7671075"/>
            <a:ext cx="3370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VERZION, LIMA, PERÚ 2015</a:t>
            </a:r>
            <a:r>
              <a:rPr lang="ru"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-2017</a:t>
            </a:r>
            <a:endParaRPr sz="12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685800" y="7932575"/>
            <a:ext cx="3510600" cy="58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Montserrat"/>
              <a:buChar char="●"/>
            </a:pPr>
            <a:r>
              <a:rPr lang="ru" sz="12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Server Admin in Verizon Enterprise.</a:t>
            </a:r>
            <a:endParaRPr sz="12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Montserrat"/>
              <a:buChar char="●"/>
            </a:pPr>
            <a:r>
              <a:rPr lang="ru" sz="12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Follow Agile Mindset. </a:t>
            </a:r>
            <a:endParaRPr sz="12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6" name="Google Shape;76;p13"/>
          <p:cNvSpPr/>
          <p:nvPr/>
        </p:nvSpPr>
        <p:spPr>
          <a:xfrm>
            <a:off x="542925" y="5976950"/>
            <a:ext cx="142800" cy="1933500"/>
          </a:xfrm>
          <a:prstGeom prst="rect">
            <a:avLst/>
          </a:prstGeom>
          <a:solidFill>
            <a:srgbClr val="D6101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 txBox="1"/>
          <p:nvPr/>
        </p:nvSpPr>
        <p:spPr>
          <a:xfrm>
            <a:off x="1130550" y="8561225"/>
            <a:ext cx="2695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>
                <a:latin typeface="Nunito"/>
                <a:ea typeface="Nunito"/>
                <a:cs typeface="Nunito"/>
                <a:sym typeface="Nunito"/>
              </a:rPr>
              <a:t>AWARDS</a:t>
            </a:r>
            <a:endParaRPr b="1" sz="20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1130550" y="8919075"/>
            <a:ext cx="3370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D6101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DEVOPS CUP</a:t>
            </a:r>
            <a:endParaRPr sz="1200">
              <a:solidFill>
                <a:srgbClr val="D61016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1130550" y="9182250"/>
            <a:ext cx="3370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VERIZON </a:t>
            </a:r>
            <a:r>
              <a:rPr lang="ru"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- VES 11/2016</a:t>
            </a:r>
            <a:endParaRPr sz="12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1130700" y="9443750"/>
            <a:ext cx="3046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3rd place on Verizon Enterprise Solutions DevOps Cup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81" name="Google Shape;81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988100" y="569175"/>
            <a:ext cx="1369800" cy="13698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82" name="Google Shape;82;p13"/>
          <p:cNvSpPr txBox="1"/>
          <p:nvPr/>
        </p:nvSpPr>
        <p:spPr>
          <a:xfrm>
            <a:off x="4854750" y="2113325"/>
            <a:ext cx="2412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SKILLS</a:t>
            </a:r>
            <a:endParaRPr b="1" sz="20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4854750" y="2639838"/>
            <a:ext cx="24129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SEO</a:t>
            </a:r>
            <a:endParaRPr sz="1200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HTML</a:t>
            </a:r>
            <a:endParaRPr sz="1200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CSS</a:t>
            </a:r>
            <a:endParaRPr sz="1200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JavaScript</a:t>
            </a:r>
            <a:endParaRPr sz="1200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DigitalOcean</a:t>
            </a:r>
            <a:endParaRPr sz="1200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Amazon EC2</a:t>
            </a:r>
            <a:endParaRPr sz="1200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SMM</a:t>
            </a:r>
            <a:endParaRPr sz="1200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grpSp>
        <p:nvGrpSpPr>
          <p:cNvPr id="84" name="Google Shape;84;p13"/>
          <p:cNvGrpSpPr/>
          <p:nvPr/>
        </p:nvGrpSpPr>
        <p:grpSpPr>
          <a:xfrm>
            <a:off x="6105525" y="2771788"/>
            <a:ext cx="914700" cy="1747750"/>
            <a:chOff x="6105525" y="2914663"/>
            <a:chExt cx="914700" cy="1747750"/>
          </a:xfrm>
        </p:grpSpPr>
        <p:sp>
          <p:nvSpPr>
            <p:cNvPr id="85" name="Google Shape;85;p13"/>
            <p:cNvSpPr/>
            <p:nvPr/>
          </p:nvSpPr>
          <p:spPr>
            <a:xfrm>
              <a:off x="6105525" y="2914663"/>
              <a:ext cx="914700" cy="99900"/>
            </a:xfrm>
            <a:prstGeom prst="rect">
              <a:avLst/>
            </a:prstGeom>
            <a:solidFill>
              <a:srgbClr val="D610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6105525" y="3186125"/>
              <a:ext cx="914700" cy="99900"/>
            </a:xfrm>
            <a:prstGeom prst="rect">
              <a:avLst/>
            </a:prstGeom>
            <a:solidFill>
              <a:srgbClr val="D610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6105525" y="3467125"/>
              <a:ext cx="914700" cy="99900"/>
            </a:xfrm>
            <a:prstGeom prst="rect">
              <a:avLst/>
            </a:prstGeom>
            <a:solidFill>
              <a:srgbClr val="D610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6105525" y="3762413"/>
              <a:ext cx="914700" cy="99900"/>
            </a:xfrm>
            <a:prstGeom prst="rect">
              <a:avLst/>
            </a:prstGeom>
            <a:solidFill>
              <a:srgbClr val="D610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6105525" y="4024350"/>
              <a:ext cx="914700" cy="99900"/>
            </a:xfrm>
            <a:prstGeom prst="rect">
              <a:avLst/>
            </a:prstGeom>
            <a:solidFill>
              <a:srgbClr val="D610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6105525" y="4291050"/>
              <a:ext cx="914700" cy="99900"/>
            </a:xfrm>
            <a:prstGeom prst="rect">
              <a:avLst/>
            </a:prstGeom>
            <a:solidFill>
              <a:srgbClr val="D610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6105525" y="4562513"/>
              <a:ext cx="914700" cy="99900"/>
            </a:xfrm>
            <a:prstGeom prst="rect">
              <a:avLst/>
            </a:prstGeom>
            <a:solidFill>
              <a:srgbClr val="D610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6762825" y="3186138"/>
              <a:ext cx="257400" cy="99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6877425" y="3467138"/>
              <a:ext cx="142800" cy="99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6762825" y="3762420"/>
              <a:ext cx="257400" cy="99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6877425" y="4024362"/>
              <a:ext cx="142800" cy="99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6805625" y="4291063"/>
              <a:ext cx="214500" cy="99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6638925" y="4562513"/>
              <a:ext cx="381300" cy="99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8" name="Google Shape;98;p13"/>
          <p:cNvSpPr txBox="1"/>
          <p:nvPr/>
        </p:nvSpPr>
        <p:spPr>
          <a:xfrm>
            <a:off x="4854750" y="4686325"/>
            <a:ext cx="2412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CONTACT</a:t>
            </a:r>
            <a:endParaRPr b="1" sz="20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5159550" y="5122075"/>
            <a:ext cx="21477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D6101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mail@domain.ltd</a:t>
            </a:r>
            <a:endParaRPr sz="1200">
              <a:solidFill>
                <a:srgbClr val="D61016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986-462-6578</a:t>
            </a:r>
            <a:endParaRPr sz="12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Bilzen, 17218 USA</a:t>
            </a:r>
            <a:endParaRPr sz="12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4854750" y="6069288"/>
            <a:ext cx="2412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PROFILE</a:t>
            </a:r>
            <a:endParaRPr b="1" sz="20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5159550" y="6505038"/>
            <a:ext cx="21477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facebook.com</a:t>
            </a:r>
            <a:endParaRPr sz="12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instagram.com</a:t>
            </a:r>
            <a:endParaRPr sz="12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linkedin.com</a:t>
            </a:r>
            <a:endParaRPr sz="12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4854750" y="7462888"/>
            <a:ext cx="2412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LANGUAGES</a:t>
            </a:r>
            <a:endParaRPr b="1" sz="20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4854750" y="7898638"/>
            <a:ext cx="2147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English (Native)</a:t>
            </a:r>
            <a:endParaRPr sz="12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Spanish (Intermediate)</a:t>
            </a:r>
            <a:endParaRPr sz="12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4854750" y="8568825"/>
            <a:ext cx="2412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INTERESTS</a:t>
            </a:r>
            <a:endParaRPr b="1" sz="20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105" name="Google Shape;105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466118" y="9090399"/>
            <a:ext cx="554107" cy="55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08059" y="9090399"/>
            <a:ext cx="554107" cy="55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950000" y="9090399"/>
            <a:ext cx="554107" cy="55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3"/>
          <p:cNvSpPr txBox="1"/>
          <p:nvPr/>
        </p:nvSpPr>
        <p:spPr>
          <a:xfrm>
            <a:off x="4869038" y="9660050"/>
            <a:ext cx="740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Travel</a:t>
            </a:r>
            <a:endParaRPr sz="12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5524250" y="9660063"/>
            <a:ext cx="914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Painting</a:t>
            </a:r>
            <a:endParaRPr sz="12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6301600" y="9660063"/>
            <a:ext cx="914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Photo</a:t>
            </a:r>
            <a:endParaRPr sz="12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11" name="Google Shape;111;p13"/>
          <p:cNvGrpSpPr/>
          <p:nvPr/>
        </p:nvGrpSpPr>
        <p:grpSpPr>
          <a:xfrm>
            <a:off x="88988" y="134413"/>
            <a:ext cx="7382025" cy="0"/>
            <a:chOff x="128475" y="82025"/>
            <a:chExt cx="7382025" cy="0"/>
          </a:xfrm>
        </p:grpSpPr>
        <p:cxnSp>
          <p:nvCxnSpPr>
            <p:cNvPr id="112" name="Google Shape;112;p13"/>
            <p:cNvCxnSpPr/>
            <p:nvPr/>
          </p:nvCxnSpPr>
          <p:spPr>
            <a:xfrm>
              <a:off x="128475" y="82025"/>
              <a:ext cx="4548300" cy="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3" name="Google Shape;113;p13"/>
            <p:cNvCxnSpPr/>
            <p:nvPr/>
          </p:nvCxnSpPr>
          <p:spPr>
            <a:xfrm>
              <a:off x="4724400" y="82025"/>
              <a:ext cx="27861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14" name="Google Shape;114;p13"/>
          <p:cNvGrpSpPr/>
          <p:nvPr/>
        </p:nvGrpSpPr>
        <p:grpSpPr>
          <a:xfrm>
            <a:off x="88988" y="315388"/>
            <a:ext cx="7382025" cy="0"/>
            <a:chOff x="128475" y="82025"/>
            <a:chExt cx="7382025" cy="0"/>
          </a:xfrm>
        </p:grpSpPr>
        <p:cxnSp>
          <p:nvCxnSpPr>
            <p:cNvPr id="115" name="Google Shape;115;p13"/>
            <p:cNvCxnSpPr/>
            <p:nvPr/>
          </p:nvCxnSpPr>
          <p:spPr>
            <a:xfrm>
              <a:off x="128475" y="82025"/>
              <a:ext cx="4548300" cy="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6" name="Google Shape;116;p13"/>
            <p:cNvCxnSpPr/>
            <p:nvPr/>
          </p:nvCxnSpPr>
          <p:spPr>
            <a:xfrm>
              <a:off x="4724400" y="82025"/>
              <a:ext cx="27861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17" name="Google Shape;117;p13"/>
          <p:cNvGrpSpPr/>
          <p:nvPr/>
        </p:nvGrpSpPr>
        <p:grpSpPr>
          <a:xfrm>
            <a:off x="88988" y="10392150"/>
            <a:ext cx="7382025" cy="0"/>
            <a:chOff x="128475" y="82025"/>
            <a:chExt cx="7382025" cy="0"/>
          </a:xfrm>
        </p:grpSpPr>
        <p:cxnSp>
          <p:nvCxnSpPr>
            <p:cNvPr id="118" name="Google Shape;118;p13"/>
            <p:cNvCxnSpPr/>
            <p:nvPr/>
          </p:nvCxnSpPr>
          <p:spPr>
            <a:xfrm>
              <a:off x="128475" y="82025"/>
              <a:ext cx="4548300" cy="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9" name="Google Shape;119;p13"/>
            <p:cNvCxnSpPr/>
            <p:nvPr/>
          </p:nvCxnSpPr>
          <p:spPr>
            <a:xfrm>
              <a:off x="4724400" y="82025"/>
              <a:ext cx="27861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20" name="Google Shape;120;p13"/>
          <p:cNvGrpSpPr/>
          <p:nvPr/>
        </p:nvGrpSpPr>
        <p:grpSpPr>
          <a:xfrm>
            <a:off x="88988" y="10573125"/>
            <a:ext cx="7382025" cy="0"/>
            <a:chOff x="128475" y="82025"/>
            <a:chExt cx="7382025" cy="0"/>
          </a:xfrm>
        </p:grpSpPr>
        <p:cxnSp>
          <p:nvCxnSpPr>
            <p:cNvPr id="121" name="Google Shape;121;p13"/>
            <p:cNvCxnSpPr/>
            <p:nvPr/>
          </p:nvCxnSpPr>
          <p:spPr>
            <a:xfrm>
              <a:off x="128475" y="82025"/>
              <a:ext cx="4548300" cy="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22" name="Google Shape;122;p13"/>
            <p:cNvCxnSpPr/>
            <p:nvPr/>
          </p:nvCxnSpPr>
          <p:spPr>
            <a:xfrm>
              <a:off x="4724400" y="82025"/>
              <a:ext cx="27861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23" name="Google Shape;123;p13"/>
          <p:cNvGrpSpPr/>
          <p:nvPr/>
        </p:nvGrpSpPr>
        <p:grpSpPr>
          <a:xfrm>
            <a:off x="6750575" y="540000"/>
            <a:ext cx="269650" cy="1446600"/>
            <a:chOff x="7020225" y="540000"/>
            <a:chExt cx="269650" cy="1446600"/>
          </a:xfrm>
        </p:grpSpPr>
        <p:sp>
          <p:nvSpPr>
            <p:cNvPr id="124" name="Google Shape;124;p13"/>
            <p:cNvSpPr/>
            <p:nvPr/>
          </p:nvSpPr>
          <p:spPr>
            <a:xfrm>
              <a:off x="7020225" y="540000"/>
              <a:ext cx="142800" cy="1446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13"/>
            <p:cNvSpPr/>
            <p:nvPr/>
          </p:nvSpPr>
          <p:spPr>
            <a:xfrm>
              <a:off x="7237975" y="540000"/>
              <a:ext cx="51900" cy="1446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126" name="Google Shape;126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950000" y="5254262"/>
            <a:ext cx="168350" cy="1322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956112" y="5495429"/>
            <a:ext cx="102213" cy="1743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958501" y="5755113"/>
            <a:ext cx="119866" cy="17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958598" y="7152314"/>
            <a:ext cx="146391" cy="1463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950000" y="6888747"/>
            <a:ext cx="168350" cy="168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4947629" y="6605969"/>
            <a:ext cx="95154" cy="1756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