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560000"/>
  <p:notesSz cx="6858000" cy="9144000"/>
  <p:embeddedFontLst>
    <p:embeddedFont>
      <p:font typeface="Kalnia"/>
      <p:regular r:id="rId8"/>
      <p:bold r:id="rId9"/>
    </p:embeddedFont>
    <p:embeddedFont>
      <p:font typeface="Quicksand"/>
      <p:regular r:id="rId10"/>
      <p:bold r:id="rId11"/>
    </p:embeddedFont>
    <p:embeddedFont>
      <p:font typeface="Kalnia Medium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FB88326-C0F6-4721-8B42-122916DC3789}">
  <a:tblStyle styleId="{0FB88326-C0F6-4721-8B42-122916DC37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Quicksand-bold.fntdata"/><Relationship Id="rId10" Type="http://schemas.openxmlformats.org/officeDocument/2006/relationships/font" Target="fonts/Quicksand-regular.fntdata"/><Relationship Id="rId13" Type="http://schemas.openxmlformats.org/officeDocument/2006/relationships/font" Target="fonts/KalniaMedium-bold.fntdata"/><Relationship Id="rId12" Type="http://schemas.openxmlformats.org/officeDocument/2006/relationships/font" Target="fonts/Kalnia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Kalni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Kalni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9be77dfa_0_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9be77df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3"/>
          <p:cNvGraphicFramePr/>
          <p:nvPr/>
        </p:nvGraphicFramePr>
        <p:xfrm>
          <a:off x="334800" y="312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{0FB88326-C0F6-4721-8B42-122916DC3789}</a:tableStyleId>
              </a:tblPr>
              <a:tblGrid>
                <a:gridCol w="240100"/>
                <a:gridCol w="3280125"/>
                <a:gridCol w="382850"/>
                <a:gridCol w="382850"/>
                <a:gridCol w="1036900"/>
                <a:gridCol w="1543950"/>
              </a:tblGrid>
              <a:tr h="473150"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2200">
                          <a:latin typeface="Kalnia Medium"/>
                          <a:ea typeface="Kalnia Medium"/>
                          <a:cs typeface="Kalnia Medium"/>
                          <a:sym typeface="Kalnia Medium"/>
                        </a:rPr>
                        <a:t>Vanilla Yogurt Parfaits with Berries</a:t>
                      </a:r>
                      <a:endParaRPr sz="2200">
                        <a:latin typeface="Kalnia Medium"/>
                        <a:ea typeface="Kalnia Medium"/>
                        <a:cs typeface="Kalnia Medium"/>
                        <a:sym typeface="Kalnia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345750"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Light, creamy, and fruity — perfect for a quick treat or a casual dinner party.</a:t>
                      </a:r>
                      <a:endParaRPr sz="10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34575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57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Kalnia Medium"/>
                          <a:ea typeface="Kalnia Medium"/>
                          <a:cs typeface="Kalnia Medium"/>
                          <a:sym typeface="Kalnia Medium"/>
                        </a:rPr>
                        <a:t>Ingredients:</a:t>
                      </a:r>
                      <a:endParaRPr>
                        <a:latin typeface="Kalnia Medium"/>
                        <a:ea typeface="Kalnia Medium"/>
                        <a:cs typeface="Kalnia Medium"/>
                        <a:sym typeface="Kalnia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 rowSpan="1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12" hMerge="1"/>
              </a:tr>
              <a:tr h="34575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 cup (240g) Greek yogurt (vanilla or plain)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 vMerge="1"/>
                <a:tc hMerge="1" vMerge="1"/>
              </a:tr>
              <a:tr h="34575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 tablespoon honey or maple syrup (optional)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 vMerge="1"/>
                <a:tc hMerge="1" vMerge="1"/>
              </a:tr>
              <a:tr h="34575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½ teaspoon vanilla extract (if using plain yogurt)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 vMerge="1"/>
                <a:tc hMerge="1" vMerge="1"/>
              </a:tr>
              <a:tr h="34575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½ cup granola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 vMerge="1"/>
                <a:tc hMerge="1" vMerge="1"/>
              </a:tr>
              <a:tr h="34575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 cup mixed fresh berries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 vMerge="1"/>
                <a:tc hMerge="1" vMerge="1"/>
              </a:tr>
              <a:tr h="34575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 few mint leaves (optional, for garnish)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 vMerge="1"/>
                <a:tc hMerge="1" vMerge="1"/>
              </a:tr>
              <a:tr h="34575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 vMerge="1"/>
                <a:tc hMerge="1" vMerge="1"/>
              </a:tr>
              <a:tr h="3457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Kalnia Medium"/>
                          <a:ea typeface="Kalnia Medium"/>
                          <a:cs typeface="Kalnia Medium"/>
                          <a:sym typeface="Kalnia Medium"/>
                        </a:rPr>
                        <a:t>D</a:t>
                      </a:r>
                      <a:r>
                        <a:rPr lang="uk">
                          <a:latin typeface="Kalnia Medium"/>
                          <a:ea typeface="Kalnia Medium"/>
                          <a:cs typeface="Kalnia Medium"/>
                          <a:sym typeface="Kalnia Medium"/>
                        </a:rPr>
                        <a:t>irections:</a:t>
                      </a:r>
                      <a:endParaRPr>
                        <a:latin typeface="Kalnia Medium"/>
                        <a:ea typeface="Kalnia Medium"/>
                        <a:cs typeface="Kalnia Medium"/>
                        <a:sym typeface="Kalnia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 vMerge="1"/>
                <a:tc hMerge="1" vMerge="1"/>
              </a:tr>
              <a:tr h="34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Kalnia"/>
                          <a:ea typeface="Kalnia"/>
                          <a:cs typeface="Kalnia"/>
                          <a:sym typeface="Kalnia"/>
                        </a:rPr>
                        <a:t>1.</a:t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In glasses, layer yogurt, granola, and berries.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 vMerge="1"/>
                <a:tc hMerge="1" vMerge="1"/>
              </a:tr>
              <a:tr h="34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Kalnia"/>
                          <a:ea typeface="Kalnia"/>
                          <a:cs typeface="Kalnia"/>
                          <a:sym typeface="Kalnia"/>
                        </a:rPr>
                        <a:t>2.</a:t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uk" sz="12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Repeat layers, ending with berries.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 vMerge="1"/>
                <a:tc hMerge="1" vMerge="1"/>
              </a:tr>
              <a:tr h="34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Kalnia"/>
                          <a:ea typeface="Kalnia"/>
                          <a:cs typeface="Kalnia"/>
                          <a:sym typeface="Kalnia"/>
                        </a:rPr>
                        <a:t>3.</a:t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Garnish with mint.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 vMerge="1"/>
                <a:tc hMerge="1" vMerge="1"/>
              </a:tr>
              <a:tr h="34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Kalnia"/>
                          <a:ea typeface="Kalnia"/>
                          <a:cs typeface="Kalnia"/>
                          <a:sym typeface="Kalnia"/>
                        </a:rPr>
                        <a:t>4.</a:t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Chill if desired or serve immediately.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Kalnia Medium"/>
                          <a:ea typeface="Kalnia Medium"/>
                          <a:cs typeface="Kalnia Medium"/>
                          <a:sym typeface="Kalnia Medium"/>
                        </a:rPr>
                        <a:t>Recipe Details:</a:t>
                      </a:r>
                      <a:endParaRPr>
                        <a:latin typeface="Kalnia Medium"/>
                        <a:ea typeface="Kalnia Medium"/>
                        <a:cs typeface="Kalnia Medium"/>
                        <a:sym typeface="Kalnia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4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Kalnia"/>
                          <a:ea typeface="Kalnia"/>
                          <a:cs typeface="Kalnia"/>
                          <a:sym typeface="Kalnia"/>
                        </a:rPr>
                        <a:t>Prep time:</a:t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10 minutes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Kalnia"/>
                          <a:ea typeface="Kalnia"/>
                          <a:cs typeface="Kalnia"/>
                          <a:sym typeface="Kalnia"/>
                        </a:rPr>
                        <a:t>Chill time:</a:t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30 minutes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Kalnia"/>
                          <a:ea typeface="Kalnia"/>
                          <a:cs typeface="Kalnia"/>
                          <a:sym typeface="Kalnia"/>
                        </a:rPr>
                        <a:t>Total time:</a:t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10–40 minutes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Kalnia"/>
                          <a:ea typeface="Kalnia"/>
                          <a:cs typeface="Kalnia"/>
                          <a:sym typeface="Kalnia"/>
                        </a:rPr>
                        <a:t>Difficulty:</a:t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Easy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Kalnia"/>
                          <a:ea typeface="Kalnia"/>
                          <a:cs typeface="Kalnia"/>
                          <a:sym typeface="Kalnia"/>
                        </a:rPr>
                        <a:t>Servings:</a:t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5750">
                <a:tc gridSpan="6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Kalnia Medium"/>
                          <a:ea typeface="Kalnia Medium"/>
                          <a:cs typeface="Kalnia Medium"/>
                          <a:sym typeface="Kalnia Medium"/>
                        </a:rPr>
                        <a:t>Note:</a:t>
                      </a:r>
                      <a:endParaRPr>
                        <a:latin typeface="Kalnia Medium"/>
                        <a:ea typeface="Kalnia Medium"/>
                        <a:cs typeface="Kalnia Medium"/>
                        <a:sym typeface="Kalnia Medium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345750">
                <a:tc gridSpan="6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You can use any seasonal fruit or add a spoonful of jam between the layers.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345750">
                <a:tc gridSpan="6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345750">
                <a:tc gridSpan="6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345750">
                <a:tc gridSpan="6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345750">
                <a:tc gridSpan="6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pic>
        <p:nvPicPr>
          <p:cNvPr id="55" name="Google Shape;55;p13" title="Ресурс 1@3x.png"/>
          <p:cNvPicPr preferRelativeResize="0"/>
          <p:nvPr/>
        </p:nvPicPr>
        <p:blipFill rotWithShape="1">
          <a:blip r:embed="rId3">
            <a:alphaModFix/>
          </a:blip>
          <a:srcRect b="0" l="2725" r="3920" t="0"/>
          <a:stretch/>
        </p:blipFill>
        <p:spPr>
          <a:xfrm>
            <a:off x="4620725" y="1477450"/>
            <a:ext cx="2580850" cy="414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Google Shape;60;p14"/>
          <p:cNvGraphicFramePr/>
          <p:nvPr/>
        </p:nvGraphicFramePr>
        <p:xfrm>
          <a:off x="334800" y="312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{0FB88326-C0F6-4721-8B42-122916DC3789}</a:tableStyleId>
              </a:tblPr>
              <a:tblGrid>
                <a:gridCol w="382850"/>
                <a:gridCol w="1399400"/>
                <a:gridCol w="1628950"/>
                <a:gridCol w="386975"/>
                <a:gridCol w="386975"/>
                <a:gridCol w="934725"/>
                <a:gridCol w="1759750"/>
              </a:tblGrid>
              <a:tr h="473150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2200">
                          <a:latin typeface="Kalnia Medium"/>
                          <a:ea typeface="Kalnia Medium"/>
                          <a:cs typeface="Kalnia Medium"/>
                          <a:sym typeface="Kalnia Medium"/>
                        </a:rPr>
                        <a:t>Vanilla Yogurt Parfaits with Berries</a:t>
                      </a:r>
                      <a:endParaRPr sz="2200">
                        <a:latin typeface="Kalnia Medium"/>
                        <a:ea typeface="Kalnia Medium"/>
                        <a:cs typeface="Kalnia Medium"/>
                        <a:sym typeface="Kalnia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45750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Light, creamy, and fruity — perfect for a quick treat or a casual dinner party.</a:t>
                      </a:r>
                      <a:endParaRPr sz="10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45750"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45750"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solidFill>
                            <a:schemeClr val="dk1"/>
                          </a:solidFill>
                          <a:latin typeface="Kalnia Medium"/>
                          <a:ea typeface="Kalnia Medium"/>
                          <a:cs typeface="Kalnia Medium"/>
                          <a:sym typeface="Kalnia Medium"/>
                        </a:rPr>
                        <a:t>Note:</a:t>
                      </a:r>
                      <a:endParaRPr sz="1200">
                        <a:latin typeface="Kalnia Medium"/>
                        <a:ea typeface="Kalnia Medium"/>
                        <a:cs typeface="Kalnia Medium"/>
                        <a:sym typeface="Kalnia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Kalnia Medium"/>
                          <a:ea typeface="Kalnia Medium"/>
                          <a:cs typeface="Kalnia Medium"/>
                          <a:sym typeface="Kalnia Medium"/>
                        </a:rPr>
                        <a:t>Recipe Details:</a:t>
                      </a:r>
                      <a:endParaRPr>
                        <a:latin typeface="Kalnia Medium"/>
                        <a:ea typeface="Kalnia Medium"/>
                        <a:cs typeface="Kalnia Medium"/>
                        <a:sym typeface="Kalnia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45750">
                <a:tc gridSpan="3"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5" hMerge="1"/>
                <a:tc rowSpan="5"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Kalnia"/>
                          <a:ea typeface="Kalnia"/>
                          <a:cs typeface="Kalnia"/>
                          <a:sym typeface="Kalnia"/>
                        </a:rPr>
                        <a:t>Prep time:</a:t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10 minutes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5750">
                <a:tc gridSpan="3" vMerge="1"/>
                <a:tc hMerge="1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Kalnia"/>
                          <a:ea typeface="Kalnia"/>
                          <a:cs typeface="Kalnia"/>
                          <a:sym typeface="Kalnia"/>
                        </a:rPr>
                        <a:t>Chill time: </a:t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30 minutes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5750">
                <a:tc gridSpan="3" vMerge="1"/>
                <a:tc hMerge="1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Kalnia"/>
                          <a:ea typeface="Kalnia"/>
                          <a:cs typeface="Kalnia"/>
                          <a:sym typeface="Kalnia"/>
                        </a:rPr>
                        <a:t>Total time:</a:t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10–40 minutes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5750">
                <a:tc gridSpan="3" vMerge="1"/>
                <a:tc hMerge="1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Kalnia"/>
                          <a:ea typeface="Kalnia"/>
                          <a:cs typeface="Kalnia"/>
                          <a:sym typeface="Kalnia"/>
                        </a:rPr>
                        <a:t>Difficulty:</a:t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Easy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5750">
                <a:tc gridSpan="3" vMerge="1"/>
                <a:tc hMerge="1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Kalnia"/>
                          <a:ea typeface="Kalnia"/>
                          <a:cs typeface="Kalnia"/>
                          <a:sym typeface="Kalnia"/>
                        </a:rPr>
                        <a:t>Servings:</a:t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57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45750">
                <a:tc gridSpan="7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latin typeface="Kalnia Medium"/>
                          <a:ea typeface="Kalnia Medium"/>
                          <a:cs typeface="Kalnia Medium"/>
                          <a:sym typeface="Kalnia Medium"/>
                        </a:rPr>
                        <a:t>Directions continued:</a:t>
                      </a:r>
                      <a:endParaRPr>
                        <a:latin typeface="Kalnia Medium"/>
                        <a:ea typeface="Kalnia Medium"/>
                        <a:cs typeface="Kalnia Medium"/>
                        <a:sym typeface="Kalnia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4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Kalnia"/>
                          <a:ea typeface="Kalnia"/>
                          <a:cs typeface="Kalnia"/>
                          <a:sym typeface="Kalnia"/>
                        </a:rPr>
                        <a:t>1.</a:t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Kalnia"/>
                          <a:ea typeface="Kalnia"/>
                          <a:cs typeface="Kalnia"/>
                          <a:sym typeface="Kalnia"/>
                        </a:rPr>
                        <a:t>Prepare the</a:t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In a small bowl, stir together the Greek yogurt, honey, and vanilla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4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Kalnia"/>
                          <a:ea typeface="Kalnia"/>
                          <a:cs typeface="Kalnia"/>
                          <a:sym typeface="Kalnia"/>
                        </a:rPr>
                        <a:t>yogurt:</a:t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extract until smooth. If you're using flavored yogurt, you can skip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4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the honey and vanilla.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4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4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Kalnia"/>
                          <a:ea typeface="Kalnia"/>
                          <a:cs typeface="Kalnia"/>
                          <a:sym typeface="Kalnia"/>
                        </a:rPr>
                        <a:t>2.</a:t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Kalnia"/>
                          <a:ea typeface="Kalnia"/>
                          <a:cs typeface="Kalnia"/>
                          <a:sym typeface="Kalnia"/>
                        </a:rPr>
                        <a:t>Wash and prep </a:t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Rinse your berries gently under cool water. Slice any larger fruits like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4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Kalnia"/>
                          <a:ea typeface="Kalnia"/>
                          <a:cs typeface="Kalnia"/>
                          <a:sym typeface="Kalnia"/>
                        </a:rPr>
                        <a:t>the fruit:</a:t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strawberries. Pat dry with a paper towel.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4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4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Kalnia"/>
                          <a:ea typeface="Kalnia"/>
                          <a:cs typeface="Kalnia"/>
                          <a:sym typeface="Kalnia"/>
                        </a:rPr>
                        <a:t>3.</a:t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Kalnia"/>
                          <a:ea typeface="Kalnia"/>
                          <a:cs typeface="Kalnia"/>
                          <a:sym typeface="Kalnia"/>
                        </a:rPr>
                        <a:t>Layer the</a:t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In a glass or jar, add a few spoonfuls of yogurt at the bottom.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4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Kalnia"/>
                          <a:ea typeface="Kalnia"/>
                          <a:cs typeface="Kalnia"/>
                          <a:sym typeface="Kalnia"/>
                        </a:rPr>
                        <a:t>parfait:</a:t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Sprinkle a layer of granola over the yogurt. Add a layer of fresh berries.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4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Add another layer of yogurt, followed by granola and then berries.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4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4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Kalnia"/>
                          <a:ea typeface="Kalnia"/>
                          <a:cs typeface="Kalnia"/>
                          <a:sym typeface="Kalnia"/>
                        </a:rPr>
                        <a:t>4.</a:t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Kalnia"/>
                          <a:ea typeface="Kalnia"/>
                          <a:cs typeface="Kalnia"/>
                          <a:sym typeface="Kalnia"/>
                        </a:rPr>
                        <a:t>Repeat the</a:t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You can adjust the order based on preference.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4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Kalnia"/>
                          <a:ea typeface="Kalnia"/>
                          <a:cs typeface="Kalnia"/>
                          <a:sym typeface="Kalnia"/>
                        </a:rPr>
                        <a:t>layers:</a:t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Top with a mint leaf for a fresh look. You can serve the parfait!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4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4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Kalnia"/>
                          <a:ea typeface="Kalnia"/>
                          <a:cs typeface="Kalnia"/>
                          <a:sym typeface="Kalnia"/>
                        </a:rPr>
                        <a:t>5.</a:t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Kalnia"/>
                          <a:ea typeface="Kalnia"/>
                          <a:cs typeface="Kalnia"/>
                          <a:sym typeface="Kalnia"/>
                        </a:rPr>
                        <a:t>Garnish and</a:t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Top with a mint leaf for a fresh look. </a:t>
                      </a:r>
                      <a:r>
                        <a:rPr lang="uk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You can serve the parfait right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4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Kalnia"/>
                          <a:ea typeface="Kalnia"/>
                          <a:cs typeface="Kalnia"/>
                          <a:sym typeface="Kalnia"/>
                        </a:rPr>
                        <a:t>chill:</a:t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away for a crunchy texture or refrigerate for 30 minutes if you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4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prefer a softer granola.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4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Kalnia"/>
                        <a:ea typeface="Kalnia"/>
                        <a:cs typeface="Kalnia"/>
                        <a:sym typeface="Kalnia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45750">
                <a:tc gridSpan="7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45750">
                <a:tc gridSpan="7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45750">
                <a:tc gridSpan="7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25601" cy="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