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7772400" cx="10058400"/>
  <p:notesSz cx="6858000" cy="9144000"/>
  <p:embeddedFontLst>
    <p:embeddedFont>
      <p:font typeface="EB Garamond"/>
      <p:regular r:id="rId8"/>
      <p:bold r:id="rId9"/>
      <p:italic r:id="rId10"/>
      <p:boldItalic r:id="rId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168">
          <p15:clr>
            <a:srgbClr val="747775"/>
          </p15:clr>
        </p15:guide>
        <p15:guide id="2" pos="227">
          <p15:clr>
            <a:srgbClr val="747775"/>
          </p15:clr>
        </p15:guide>
        <p15:guide id="3" pos="4333">
          <p15:clr>
            <a:srgbClr val="747775"/>
          </p15:clr>
        </p15:guide>
        <p15:guide id="4" pos="1871">
          <p15:clr>
            <a:srgbClr val="747775"/>
          </p15:clr>
        </p15:guide>
        <p15:guide id="5" pos="6109">
          <p15:clr>
            <a:srgbClr val="747775"/>
          </p15:clr>
        </p15:guide>
        <p15:guide id="6" pos="456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/>
        <p:guide pos="227"/>
        <p:guide pos="4333"/>
        <p:guide pos="1871"/>
        <p:guide pos="6109"/>
        <p:guide pos="456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font" Target="fonts/EBGaramond-boldItalic.fntdata"/><Relationship Id="rId10" Type="http://schemas.openxmlformats.org/officeDocument/2006/relationships/font" Target="fonts/EBGaramond-italic.fntdata"/><Relationship Id="rId9" Type="http://schemas.openxmlformats.org/officeDocument/2006/relationships/font" Target="fonts/EBGaramon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font" Target="fonts/EBGaramon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a6062e0963_0_55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a6062e096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8800" cy="1141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700" cy="61818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6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1" Type="http://schemas.openxmlformats.org/officeDocument/2006/relationships/image" Target="../media/image6.png"/><Relationship Id="rId10" Type="http://schemas.openxmlformats.org/officeDocument/2006/relationships/image" Target="../media/image4.png"/><Relationship Id="rId12" Type="http://schemas.openxmlformats.org/officeDocument/2006/relationships/image" Target="../media/image2.png"/><Relationship Id="rId9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2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4561507"/>
            <a:ext cx="5029200" cy="3193500"/>
          </a:xfrm>
          <a:prstGeom prst="rect">
            <a:avLst/>
          </a:prstGeom>
          <a:solidFill>
            <a:srgbClr val="332E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" name="Google Shape;55;p13"/>
          <p:cNvGrpSpPr/>
          <p:nvPr/>
        </p:nvGrpSpPr>
        <p:grpSpPr>
          <a:xfrm>
            <a:off x="5029200" y="4554110"/>
            <a:ext cx="5029200" cy="3200989"/>
            <a:chOff x="5029200" y="4554110"/>
            <a:chExt cx="5029200" cy="3200989"/>
          </a:xfrm>
        </p:grpSpPr>
        <p:sp>
          <p:nvSpPr>
            <p:cNvPr id="56" name="Google Shape;56;p13"/>
            <p:cNvSpPr/>
            <p:nvPr/>
          </p:nvSpPr>
          <p:spPr>
            <a:xfrm>
              <a:off x="5029200" y="4561507"/>
              <a:ext cx="5029200" cy="3193500"/>
            </a:xfrm>
            <a:prstGeom prst="rect">
              <a:avLst/>
            </a:prstGeom>
            <a:solidFill>
              <a:srgbClr val="332E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7" name="Google Shape;5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29200" y="4554110"/>
              <a:ext cx="1679225" cy="2224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79175" y="5534884"/>
              <a:ext cx="1679225" cy="22202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Google Shape;59;p13"/>
          <p:cNvSpPr/>
          <p:nvPr/>
        </p:nvSpPr>
        <p:spPr>
          <a:xfrm>
            <a:off x="0" y="0"/>
            <a:ext cx="10058400" cy="308700"/>
          </a:xfrm>
          <a:prstGeom prst="rect">
            <a:avLst/>
          </a:prstGeom>
          <a:solidFill>
            <a:srgbClr val="332E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552150"/>
            <a:ext cx="1679225" cy="2220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13"/>
          <p:cNvGrpSpPr/>
          <p:nvPr/>
        </p:nvGrpSpPr>
        <p:grpSpPr>
          <a:xfrm>
            <a:off x="5029200" y="273750"/>
            <a:ext cx="5029202" cy="4307250"/>
            <a:chOff x="5029200" y="273750"/>
            <a:chExt cx="5029202" cy="4307250"/>
          </a:xfrm>
        </p:grpSpPr>
        <p:pic>
          <p:nvPicPr>
            <p:cNvPr id="62" name="Google Shape;62;p13"/>
            <p:cNvPicPr preferRelativeResize="0"/>
            <p:nvPr/>
          </p:nvPicPr>
          <p:blipFill rotWithShape="1">
            <a:blip r:embed="rId6">
              <a:alphaModFix/>
            </a:blip>
            <a:srcRect b="0" l="10043" r="13521" t="2515"/>
            <a:stretch/>
          </p:blipFill>
          <p:spPr>
            <a:xfrm>
              <a:off x="5029200" y="289200"/>
              <a:ext cx="5029202" cy="4272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13"/>
            <p:cNvSpPr/>
            <p:nvPr/>
          </p:nvSpPr>
          <p:spPr>
            <a:xfrm>
              <a:off x="5029200" y="273750"/>
              <a:ext cx="5029200" cy="56100"/>
            </a:xfrm>
            <a:prstGeom prst="rect">
              <a:avLst/>
            </a:prstGeom>
            <a:gradFill>
              <a:gsLst>
                <a:gs pos="0">
                  <a:srgbClr val="977749"/>
                </a:gs>
                <a:gs pos="50000">
                  <a:srgbClr val="E2C594"/>
                </a:gs>
                <a:gs pos="100000">
                  <a:srgbClr val="97774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5029200" y="4524900"/>
              <a:ext cx="5029200" cy="56100"/>
            </a:xfrm>
            <a:prstGeom prst="rect">
              <a:avLst/>
            </a:prstGeom>
            <a:gradFill>
              <a:gsLst>
                <a:gs pos="0">
                  <a:srgbClr val="977749"/>
                </a:gs>
                <a:gs pos="50000">
                  <a:srgbClr val="E2C594"/>
                </a:gs>
                <a:gs pos="100000">
                  <a:srgbClr val="97774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" name="Google Shape;65;p13"/>
          <p:cNvGrpSpPr/>
          <p:nvPr/>
        </p:nvGrpSpPr>
        <p:grpSpPr>
          <a:xfrm>
            <a:off x="0" y="273750"/>
            <a:ext cx="5029202" cy="4307250"/>
            <a:chOff x="0" y="273750"/>
            <a:chExt cx="5029202" cy="4307250"/>
          </a:xfrm>
        </p:grpSpPr>
        <p:pic>
          <p:nvPicPr>
            <p:cNvPr id="66" name="Google Shape;66;p13"/>
            <p:cNvPicPr preferRelativeResize="0"/>
            <p:nvPr/>
          </p:nvPicPr>
          <p:blipFill rotWithShape="1">
            <a:blip r:embed="rId7">
              <a:alphaModFix/>
            </a:blip>
            <a:srcRect b="0" l="0" r="21544" t="0"/>
            <a:stretch/>
          </p:blipFill>
          <p:spPr>
            <a:xfrm>
              <a:off x="0" y="308700"/>
              <a:ext cx="5029202" cy="4272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13"/>
            <p:cNvSpPr/>
            <p:nvPr/>
          </p:nvSpPr>
          <p:spPr>
            <a:xfrm>
              <a:off x="0" y="273750"/>
              <a:ext cx="5029200" cy="56100"/>
            </a:xfrm>
            <a:prstGeom prst="rect">
              <a:avLst/>
            </a:prstGeom>
            <a:gradFill>
              <a:gsLst>
                <a:gs pos="0">
                  <a:srgbClr val="977749"/>
                </a:gs>
                <a:gs pos="50000">
                  <a:srgbClr val="E2C594"/>
                </a:gs>
                <a:gs pos="100000">
                  <a:srgbClr val="97774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0" y="4524900"/>
              <a:ext cx="5029200" cy="56100"/>
            </a:xfrm>
            <a:prstGeom prst="rect">
              <a:avLst/>
            </a:prstGeom>
            <a:gradFill>
              <a:gsLst>
                <a:gs pos="0">
                  <a:srgbClr val="977749"/>
                </a:gs>
                <a:gs pos="50000">
                  <a:srgbClr val="E2C594"/>
                </a:gs>
                <a:gs pos="100000">
                  <a:srgbClr val="97774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" name="Google Shape;69;p13"/>
          <p:cNvPicPr preferRelativeResize="0"/>
          <p:nvPr/>
        </p:nvPicPr>
        <p:blipFill rotWithShape="1">
          <a:blip r:embed="rId8">
            <a:alphaModFix/>
          </a:blip>
          <a:srcRect b="30797" l="12760" r="22135" t="10907"/>
          <a:stretch/>
        </p:blipFill>
        <p:spPr>
          <a:xfrm>
            <a:off x="3416325" y="5040000"/>
            <a:ext cx="1263699" cy="1695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p13"/>
          <p:cNvGrpSpPr/>
          <p:nvPr/>
        </p:nvGrpSpPr>
        <p:grpSpPr>
          <a:xfrm>
            <a:off x="5029200" y="7600300"/>
            <a:ext cx="5029200" cy="172100"/>
            <a:chOff x="5029200" y="7600300"/>
            <a:chExt cx="5029200" cy="172100"/>
          </a:xfrm>
        </p:grpSpPr>
        <p:sp>
          <p:nvSpPr>
            <p:cNvPr id="71" name="Google Shape;71;p13"/>
            <p:cNvSpPr/>
            <p:nvPr/>
          </p:nvSpPr>
          <p:spPr>
            <a:xfrm>
              <a:off x="7408725" y="7600300"/>
              <a:ext cx="270300" cy="154800"/>
            </a:xfrm>
            <a:prstGeom prst="triangle">
              <a:avLst>
                <a:gd fmla="val 50000" name="adj"/>
              </a:avLst>
            </a:prstGeom>
            <a:solidFill>
              <a:srgbClr val="E2C5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5029200" y="7716300"/>
              <a:ext cx="5029200" cy="56100"/>
            </a:xfrm>
            <a:prstGeom prst="rect">
              <a:avLst/>
            </a:prstGeom>
            <a:gradFill>
              <a:gsLst>
                <a:gs pos="0">
                  <a:srgbClr val="977749"/>
                </a:gs>
                <a:gs pos="50000">
                  <a:srgbClr val="E2C594"/>
                </a:gs>
                <a:gs pos="100000">
                  <a:srgbClr val="97774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" name="Google Shape;73;p13"/>
          <p:cNvGrpSpPr/>
          <p:nvPr/>
        </p:nvGrpSpPr>
        <p:grpSpPr>
          <a:xfrm>
            <a:off x="0" y="7600300"/>
            <a:ext cx="5029200" cy="172100"/>
            <a:chOff x="0" y="7600300"/>
            <a:chExt cx="5029200" cy="172100"/>
          </a:xfrm>
        </p:grpSpPr>
        <p:sp>
          <p:nvSpPr>
            <p:cNvPr id="74" name="Google Shape;74;p13"/>
            <p:cNvSpPr/>
            <p:nvPr/>
          </p:nvSpPr>
          <p:spPr>
            <a:xfrm>
              <a:off x="3913000" y="7600300"/>
              <a:ext cx="270300" cy="154800"/>
            </a:xfrm>
            <a:prstGeom prst="triangle">
              <a:avLst>
                <a:gd fmla="val 50000" name="adj"/>
              </a:avLst>
            </a:prstGeom>
            <a:solidFill>
              <a:srgbClr val="CDA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0" y="7716300"/>
              <a:ext cx="5029200" cy="56100"/>
            </a:xfrm>
            <a:prstGeom prst="rect">
              <a:avLst/>
            </a:prstGeom>
            <a:gradFill>
              <a:gsLst>
                <a:gs pos="0">
                  <a:srgbClr val="977749"/>
                </a:gs>
                <a:gs pos="50000">
                  <a:srgbClr val="E2C594"/>
                </a:gs>
                <a:gs pos="100000">
                  <a:srgbClr val="97774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3"/>
          <p:cNvSpPr txBox="1"/>
          <p:nvPr/>
        </p:nvSpPr>
        <p:spPr>
          <a:xfrm>
            <a:off x="338400" y="4923250"/>
            <a:ext cx="2902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6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REALTOR </a:t>
            </a:r>
            <a:endParaRPr sz="36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>
                <a:solidFill>
                  <a:srgbClr val="CDAF7F"/>
                </a:solidFill>
                <a:latin typeface="EB Garamond"/>
                <a:ea typeface="EB Garamond"/>
                <a:cs typeface="EB Garamond"/>
                <a:sym typeface="EB Garamond"/>
              </a:rPr>
              <a:t>CONTACTS:</a:t>
            </a:r>
            <a:endParaRPr sz="3600">
              <a:solidFill>
                <a:srgbClr val="CDAF7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338400" y="6132320"/>
            <a:ext cx="2902500" cy="1219930"/>
            <a:chOff x="338400" y="6132320"/>
            <a:chExt cx="2902500" cy="1219930"/>
          </a:xfrm>
        </p:grpSpPr>
        <p:sp>
          <p:nvSpPr>
            <p:cNvPr id="78" name="Google Shape;78;p13"/>
            <p:cNvSpPr txBox="1"/>
            <p:nvPr/>
          </p:nvSpPr>
          <p:spPr>
            <a:xfrm>
              <a:off x="338400" y="6132320"/>
              <a:ext cx="2902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3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Garett Durgan</a:t>
              </a:r>
              <a:endParaRPr sz="2300">
                <a:solidFill>
                  <a:srgbClr val="CDAF7F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79" name="Google Shape;79;p13"/>
            <p:cNvSpPr txBox="1"/>
            <p:nvPr/>
          </p:nvSpPr>
          <p:spPr>
            <a:xfrm>
              <a:off x="338400" y="6625600"/>
              <a:ext cx="27222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CDAF7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Web:</a:t>
              </a:r>
              <a:r>
                <a:rPr lang="uk" sz="12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 realtorgarettdurgan.com</a:t>
              </a:r>
              <a:endParaRPr sz="1200">
                <a:solidFill>
                  <a:srgbClr val="CDAF7F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0" name="Google Shape;80;p13"/>
            <p:cNvSpPr txBox="1"/>
            <p:nvPr/>
          </p:nvSpPr>
          <p:spPr>
            <a:xfrm>
              <a:off x="338400" y="6896525"/>
              <a:ext cx="27222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CDAF7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Phone: </a:t>
              </a:r>
              <a:r>
                <a:rPr lang="uk" sz="12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+1  970-703-8234</a:t>
              </a:r>
              <a:endParaRPr sz="12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81" name="Google Shape;81;p13"/>
            <p:cNvSpPr txBox="1"/>
            <p:nvPr/>
          </p:nvSpPr>
          <p:spPr>
            <a:xfrm>
              <a:off x="338400" y="7167450"/>
              <a:ext cx="27222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CDAF7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E-Mail: </a:t>
              </a:r>
              <a:r>
                <a:rPr lang="uk" sz="12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Dreamhome@mail.com</a:t>
              </a:r>
              <a:endParaRPr sz="12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82" name="Google Shape;82;p13"/>
          <p:cNvSpPr txBox="1"/>
          <p:nvPr/>
        </p:nvSpPr>
        <p:spPr>
          <a:xfrm>
            <a:off x="3234575" y="7167450"/>
            <a:ext cx="1627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Dreamhome.com</a:t>
            </a:r>
            <a:endParaRPr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83" name="Google Shape;83;p13"/>
          <p:cNvGrpSpPr/>
          <p:nvPr/>
        </p:nvGrpSpPr>
        <p:grpSpPr>
          <a:xfrm>
            <a:off x="3538813" y="6857898"/>
            <a:ext cx="1018725" cy="206327"/>
            <a:chOff x="3545338" y="6857898"/>
            <a:chExt cx="1018725" cy="206327"/>
          </a:xfrm>
        </p:grpSpPr>
        <p:pic>
          <p:nvPicPr>
            <p:cNvPr id="84" name="Google Shape;84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545338" y="6857898"/>
              <a:ext cx="99259" cy="19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55319" y="6873787"/>
              <a:ext cx="190425" cy="19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056466" y="6880868"/>
              <a:ext cx="228600" cy="17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395788" y="6873800"/>
              <a:ext cx="168275" cy="190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" name="Google Shape;88;p13"/>
          <p:cNvGrpSpPr/>
          <p:nvPr/>
        </p:nvGrpSpPr>
        <p:grpSpPr>
          <a:xfrm>
            <a:off x="5857875" y="4923250"/>
            <a:ext cx="3344931" cy="554100"/>
            <a:chOff x="5857875" y="4923250"/>
            <a:chExt cx="3344931" cy="554100"/>
          </a:xfrm>
        </p:grpSpPr>
        <p:sp>
          <p:nvSpPr>
            <p:cNvPr id="89" name="Google Shape;89;p13"/>
            <p:cNvSpPr txBox="1"/>
            <p:nvPr/>
          </p:nvSpPr>
          <p:spPr>
            <a:xfrm>
              <a:off x="6508050" y="4923250"/>
              <a:ext cx="2071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600">
                  <a:solidFill>
                    <a:srgbClr val="CDAF7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YOUR </a:t>
              </a:r>
              <a:endParaRPr sz="3600">
                <a:solidFill>
                  <a:srgbClr val="CDAF7F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grpSp>
          <p:nvGrpSpPr>
            <p:cNvPr id="90" name="Google Shape;90;p13"/>
            <p:cNvGrpSpPr/>
            <p:nvPr/>
          </p:nvGrpSpPr>
          <p:grpSpPr>
            <a:xfrm>
              <a:off x="5857875" y="5238750"/>
              <a:ext cx="3344931" cy="0"/>
              <a:chOff x="5857875" y="5238750"/>
              <a:chExt cx="3344931" cy="0"/>
            </a:xfrm>
          </p:grpSpPr>
          <p:cxnSp>
            <p:nvCxnSpPr>
              <p:cNvPr id="91" name="Google Shape;91;p13"/>
              <p:cNvCxnSpPr/>
              <p:nvPr/>
            </p:nvCxnSpPr>
            <p:spPr>
              <a:xfrm>
                <a:off x="5857875" y="5238750"/>
                <a:ext cx="897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DAF7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2" name="Google Shape;92;p13"/>
              <p:cNvCxnSpPr/>
              <p:nvPr/>
            </p:nvCxnSpPr>
            <p:spPr>
              <a:xfrm>
                <a:off x="8305806" y="5238750"/>
                <a:ext cx="897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DAF7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93" name="Google Shape;93;p13"/>
          <p:cNvSpPr txBox="1"/>
          <p:nvPr/>
        </p:nvSpPr>
        <p:spPr>
          <a:xfrm>
            <a:off x="5282150" y="5480858"/>
            <a:ext cx="4523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48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DREAM HOME</a:t>
            </a:r>
            <a:endParaRPr sz="4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6508050" y="6223250"/>
            <a:ext cx="207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>
                <a:solidFill>
                  <a:srgbClr val="CDAF7F"/>
                </a:solidFill>
                <a:latin typeface="EB Garamond"/>
                <a:ea typeface="EB Garamond"/>
                <a:cs typeface="EB Garamond"/>
                <a:sym typeface="EB Garamond"/>
              </a:rPr>
              <a:t>AWAITS</a:t>
            </a:r>
            <a:endParaRPr sz="3600">
              <a:solidFill>
                <a:srgbClr val="CDAF7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6123525" y="7139775"/>
            <a:ext cx="2840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Discover Your Perfect Property on</a:t>
            </a:r>
            <a:endParaRPr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6726925" y="7370525"/>
            <a:ext cx="16338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CDAF7F"/>
                </a:solidFill>
                <a:latin typeface="EB Garamond"/>
                <a:ea typeface="EB Garamond"/>
                <a:cs typeface="EB Garamond"/>
                <a:sym typeface="EB Garamond"/>
              </a:rPr>
              <a:t>Dreamhome.com</a:t>
            </a:r>
            <a:endParaRPr sz="1100">
              <a:solidFill>
                <a:srgbClr val="CDAF7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592" y="5568523"/>
            <a:ext cx="1629625" cy="215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8768" y="24627"/>
            <a:ext cx="1629625" cy="214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5">
            <a:alphaModFix/>
          </a:blip>
          <a:srcRect b="0" l="13605" r="10596" t="0"/>
          <a:stretch/>
        </p:blipFill>
        <p:spPr>
          <a:xfrm>
            <a:off x="2978225" y="25040"/>
            <a:ext cx="3900951" cy="771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/>
          <p:nvPr/>
        </p:nvSpPr>
        <p:spPr>
          <a:xfrm>
            <a:off x="5029200" y="0"/>
            <a:ext cx="5029200" cy="56100"/>
          </a:xfrm>
          <a:prstGeom prst="rect">
            <a:avLst/>
          </a:prstGeom>
          <a:gradFill>
            <a:gsLst>
              <a:gs pos="0">
                <a:srgbClr val="977749"/>
              </a:gs>
              <a:gs pos="50000">
                <a:srgbClr val="E2C594"/>
              </a:gs>
              <a:gs pos="100000">
                <a:srgbClr val="977749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" name="Google Shape;105;p14"/>
          <p:cNvGrpSpPr/>
          <p:nvPr/>
        </p:nvGrpSpPr>
        <p:grpSpPr>
          <a:xfrm>
            <a:off x="5029200" y="7600300"/>
            <a:ext cx="5029200" cy="172100"/>
            <a:chOff x="5029200" y="7600300"/>
            <a:chExt cx="5029200" cy="172100"/>
          </a:xfrm>
        </p:grpSpPr>
        <p:sp>
          <p:nvSpPr>
            <p:cNvPr id="106" name="Google Shape;106;p14"/>
            <p:cNvSpPr/>
            <p:nvPr/>
          </p:nvSpPr>
          <p:spPr>
            <a:xfrm>
              <a:off x="9137325" y="7600300"/>
              <a:ext cx="270300" cy="154800"/>
            </a:xfrm>
            <a:prstGeom prst="triangle">
              <a:avLst>
                <a:gd fmla="val 50000" name="adj"/>
              </a:avLst>
            </a:prstGeom>
            <a:solidFill>
              <a:srgbClr val="E2C5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5029200" y="7716300"/>
              <a:ext cx="5029200" cy="56100"/>
            </a:xfrm>
            <a:prstGeom prst="rect">
              <a:avLst/>
            </a:prstGeom>
            <a:gradFill>
              <a:gsLst>
                <a:gs pos="0">
                  <a:srgbClr val="977749"/>
                </a:gs>
                <a:gs pos="50000">
                  <a:srgbClr val="E2C594"/>
                </a:gs>
                <a:gs pos="100000">
                  <a:srgbClr val="97774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0" y="7600300"/>
            <a:ext cx="5029200" cy="172100"/>
            <a:chOff x="0" y="7600300"/>
            <a:chExt cx="5029200" cy="172100"/>
          </a:xfrm>
        </p:grpSpPr>
        <p:sp>
          <p:nvSpPr>
            <p:cNvPr id="109" name="Google Shape;109;p14"/>
            <p:cNvSpPr/>
            <p:nvPr/>
          </p:nvSpPr>
          <p:spPr>
            <a:xfrm>
              <a:off x="614550" y="7600300"/>
              <a:ext cx="270300" cy="154800"/>
            </a:xfrm>
            <a:prstGeom prst="triangle">
              <a:avLst>
                <a:gd fmla="val 50000" name="adj"/>
              </a:avLst>
            </a:prstGeom>
            <a:solidFill>
              <a:srgbClr val="CDA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0" y="7716300"/>
              <a:ext cx="5029200" cy="56100"/>
            </a:xfrm>
            <a:prstGeom prst="rect">
              <a:avLst/>
            </a:prstGeom>
            <a:gradFill>
              <a:gsLst>
                <a:gs pos="0">
                  <a:srgbClr val="977749"/>
                </a:gs>
                <a:gs pos="50000">
                  <a:srgbClr val="E2C594"/>
                </a:gs>
                <a:gs pos="100000">
                  <a:srgbClr val="97774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4"/>
          <p:cNvSpPr/>
          <p:nvPr/>
        </p:nvSpPr>
        <p:spPr>
          <a:xfrm>
            <a:off x="0" y="0"/>
            <a:ext cx="5029200" cy="56100"/>
          </a:xfrm>
          <a:prstGeom prst="rect">
            <a:avLst/>
          </a:prstGeom>
          <a:gradFill>
            <a:gsLst>
              <a:gs pos="0">
                <a:srgbClr val="977749"/>
              </a:gs>
              <a:gs pos="50000">
                <a:srgbClr val="E2C594"/>
              </a:gs>
              <a:gs pos="100000">
                <a:srgbClr val="977749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329594" y="354767"/>
            <a:ext cx="2902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rgbClr val="CDAF7F"/>
                </a:solidFill>
                <a:latin typeface="EB Garamond"/>
                <a:ea typeface="EB Garamond"/>
                <a:cs typeface="EB Garamond"/>
                <a:sym typeface="EB Garamond"/>
              </a:rPr>
              <a:t>ABOUT</a:t>
            </a:r>
            <a:endParaRPr sz="3100">
              <a:solidFill>
                <a:srgbClr val="CDAF7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rPr>
              <a:t>COMPANY:</a:t>
            </a:r>
            <a:endParaRPr sz="3100">
              <a:solidFill>
                <a:srgbClr val="332E3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329600" y="1524575"/>
            <a:ext cx="2210400" cy="4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rPr>
              <a:t>At Dream Home, we understand that real estate isn't just about properties; it's about the lives, dreams, and futures they represent. With a foundation built on trust, expertise, and innovation, we pride ourselves on offering unparalleled service to our clients.</a:t>
            </a:r>
            <a:endParaRPr sz="1200">
              <a:solidFill>
                <a:srgbClr val="332E3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2E3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rPr>
              <a:t>With 25 years of experience in the industry, we've established ourselves as a cornerstone in the local real estate market. Our team of dedicated professionals combines market knowledge with a client-centric approach, ensuring that every transaction is smooth, transparent, and tailored to your needs.</a:t>
            </a:r>
            <a:endParaRPr sz="1200">
              <a:solidFill>
                <a:srgbClr val="332E3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710" y="6606050"/>
            <a:ext cx="831450" cy="83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66950" y="6636150"/>
            <a:ext cx="831450" cy="83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/>
          <p:nvPr/>
        </p:nvSpPr>
        <p:spPr>
          <a:xfrm>
            <a:off x="7247274" y="354775"/>
            <a:ext cx="250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rgbClr val="CDAF7F"/>
                </a:solidFill>
                <a:latin typeface="EB Garamond"/>
                <a:ea typeface="EB Garamond"/>
                <a:cs typeface="EB Garamond"/>
                <a:sym typeface="EB Garamond"/>
              </a:rPr>
              <a:t>FEATURED </a:t>
            </a:r>
            <a:endParaRPr sz="3100">
              <a:solidFill>
                <a:srgbClr val="CDAF7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rPr>
              <a:t>PROPERTIES:</a:t>
            </a:r>
            <a:endParaRPr sz="3100">
              <a:solidFill>
                <a:srgbClr val="332E3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17" name="Google Shape;117;p14"/>
          <p:cNvGrpSpPr/>
          <p:nvPr/>
        </p:nvGrpSpPr>
        <p:grpSpPr>
          <a:xfrm>
            <a:off x="7186384" y="1365081"/>
            <a:ext cx="2186278" cy="769500"/>
            <a:chOff x="7186384" y="1365081"/>
            <a:chExt cx="2186278" cy="769500"/>
          </a:xfrm>
        </p:grpSpPr>
        <p:sp>
          <p:nvSpPr>
            <p:cNvPr id="118" name="Google Shape;118;p14"/>
            <p:cNvSpPr txBox="1"/>
            <p:nvPr/>
          </p:nvSpPr>
          <p:spPr>
            <a:xfrm>
              <a:off x="7186384" y="1365081"/>
              <a:ext cx="5424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5000">
                  <a:solidFill>
                    <a:srgbClr val="CDAF7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1:</a:t>
              </a:r>
              <a:endParaRPr sz="50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19" name="Google Shape;119;p14"/>
            <p:cNvSpPr txBox="1"/>
            <p:nvPr/>
          </p:nvSpPr>
          <p:spPr>
            <a:xfrm>
              <a:off x="7812662" y="1495728"/>
              <a:ext cx="1560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800">
                  <a:solidFill>
                    <a:srgbClr val="332E30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Urban Luxury </a:t>
              </a:r>
              <a:endParaRPr sz="18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800">
                  <a:solidFill>
                    <a:srgbClr val="332E30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Apartment</a:t>
              </a:r>
              <a:endParaRPr sz="18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120" name="Google Shape;120;p14"/>
          <p:cNvSpPr txBox="1"/>
          <p:nvPr/>
        </p:nvSpPr>
        <p:spPr>
          <a:xfrm>
            <a:off x="7247276" y="2168828"/>
            <a:ext cx="2451000" cy="17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rPr>
              <a:t>•   A stylish 2-bedroom apartment in the heart of the city, offering stunning views and access to vibrant city life.</a:t>
            </a:r>
            <a:endParaRPr sz="1200">
              <a:solidFill>
                <a:srgbClr val="332E3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rPr>
              <a:t>•   High-end finishes, panoramic windows, amenities like gym, rooftop terrace, and nearby entertainment options.</a:t>
            </a:r>
            <a:endParaRPr sz="1200">
              <a:solidFill>
                <a:srgbClr val="332E3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21" name="Google Shape;121;p14"/>
          <p:cNvGrpSpPr/>
          <p:nvPr/>
        </p:nvGrpSpPr>
        <p:grpSpPr>
          <a:xfrm>
            <a:off x="7186384" y="3963463"/>
            <a:ext cx="2186278" cy="769500"/>
            <a:chOff x="7186384" y="1365081"/>
            <a:chExt cx="2186278" cy="769500"/>
          </a:xfrm>
        </p:grpSpPr>
        <p:sp>
          <p:nvSpPr>
            <p:cNvPr id="122" name="Google Shape;122;p14"/>
            <p:cNvSpPr txBox="1"/>
            <p:nvPr/>
          </p:nvSpPr>
          <p:spPr>
            <a:xfrm>
              <a:off x="7186384" y="1365081"/>
              <a:ext cx="5424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5000">
                  <a:solidFill>
                    <a:srgbClr val="CDAF7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2:</a:t>
              </a:r>
              <a:endParaRPr sz="50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23" name="Google Shape;123;p14"/>
            <p:cNvSpPr txBox="1"/>
            <p:nvPr/>
          </p:nvSpPr>
          <p:spPr>
            <a:xfrm>
              <a:off x="7812662" y="1495728"/>
              <a:ext cx="1560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800">
                  <a:solidFill>
                    <a:srgbClr val="332E30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Suburban </a:t>
              </a:r>
              <a:endParaRPr sz="18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800">
                  <a:solidFill>
                    <a:srgbClr val="332E30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Family Retreat</a:t>
              </a:r>
              <a:endParaRPr sz="18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124" name="Google Shape;124;p14"/>
          <p:cNvSpPr txBox="1"/>
          <p:nvPr/>
        </p:nvSpPr>
        <p:spPr>
          <a:xfrm>
            <a:off x="7247276" y="4767210"/>
            <a:ext cx="24510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rPr>
              <a:t>•   A spacious 4-bedroom home with a large backyard, perfect for families seeking comfort and tranquility.</a:t>
            </a:r>
            <a:endParaRPr sz="1200">
              <a:solidFill>
                <a:srgbClr val="332E3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rPr>
              <a:t>•   Open floor plan, modern kitchen, landscaped garden, proximity to schools and amenities.</a:t>
            </a:r>
            <a:endParaRPr sz="1200">
              <a:solidFill>
                <a:srgbClr val="332E3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25" name="Google Shape;125;p14"/>
          <p:cNvGrpSpPr/>
          <p:nvPr/>
        </p:nvGrpSpPr>
        <p:grpSpPr>
          <a:xfrm>
            <a:off x="7232847" y="6449269"/>
            <a:ext cx="1405913" cy="1575120"/>
            <a:chOff x="7232847" y="6449269"/>
            <a:chExt cx="1405913" cy="1575120"/>
          </a:xfrm>
        </p:grpSpPr>
        <p:sp>
          <p:nvSpPr>
            <p:cNvPr id="126" name="Google Shape;126;p14"/>
            <p:cNvSpPr txBox="1"/>
            <p:nvPr/>
          </p:nvSpPr>
          <p:spPr>
            <a:xfrm>
              <a:off x="7232847" y="6449269"/>
              <a:ext cx="5424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6000">
                  <a:solidFill>
                    <a:srgbClr val="CDAF7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“</a:t>
              </a:r>
              <a:endParaRPr sz="60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27" name="Google Shape;127;p14"/>
            <p:cNvSpPr txBox="1"/>
            <p:nvPr/>
          </p:nvSpPr>
          <p:spPr>
            <a:xfrm>
              <a:off x="8096361" y="7100988"/>
              <a:ext cx="5424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6000">
                  <a:solidFill>
                    <a:srgbClr val="CDAF7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”</a:t>
              </a:r>
              <a:endParaRPr sz="60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28" name="Google Shape;128;p14"/>
            <p:cNvSpPr txBox="1"/>
            <p:nvPr/>
          </p:nvSpPr>
          <p:spPr>
            <a:xfrm>
              <a:off x="7371251" y="6653062"/>
              <a:ext cx="1205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uk" sz="1800">
                  <a:solidFill>
                    <a:srgbClr val="332E30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More Photos and Offers Here</a:t>
              </a:r>
              <a:endParaRPr i="1" sz="1800">
                <a:solidFill>
                  <a:srgbClr val="332E30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