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Cormorant Garamond SemiBold"/>
      <p:regular r:id="rId7"/>
      <p:bold r:id="rId8"/>
      <p:italic r:id="rId9"/>
      <p:boldItalic r:id="rId10"/>
    </p:embeddedFont>
    <p:embeddedFont>
      <p:font typeface="Cormorant Garamond"/>
      <p:regular r:id="rId11"/>
      <p:bold r:id="rId12"/>
      <p:italic r:id="rId13"/>
      <p:boldItalic r:id="rId14"/>
    </p:embeddedFont>
    <p:embeddedFont>
      <p:font typeface="EB Garamond SemiBold"/>
      <p:regular r:id="rId15"/>
      <p:bold r:id="rId16"/>
      <p:italic r:id="rId17"/>
      <p:boldItalic r:id="rId18"/>
    </p:embeddedFont>
    <p:embeddedFont>
      <p:font typeface="Cormorant Garamond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morantGaramondMedium-bold.fntdata"/><Relationship Id="rId11" Type="http://schemas.openxmlformats.org/officeDocument/2006/relationships/font" Target="fonts/CormorantGaramond-regular.fntdata"/><Relationship Id="rId22" Type="http://schemas.openxmlformats.org/officeDocument/2006/relationships/font" Target="fonts/CormorantGaramondMedium-boldItalic.fntdata"/><Relationship Id="rId10" Type="http://schemas.openxmlformats.org/officeDocument/2006/relationships/font" Target="fonts/CormorantGaramondSemiBold-boldItalic.fntdata"/><Relationship Id="rId21" Type="http://schemas.openxmlformats.org/officeDocument/2006/relationships/font" Target="fonts/CormorantGaramondMedium-italic.fntdata"/><Relationship Id="rId13" Type="http://schemas.openxmlformats.org/officeDocument/2006/relationships/font" Target="fonts/CormorantGaramond-italic.fntdata"/><Relationship Id="rId12" Type="http://schemas.openxmlformats.org/officeDocument/2006/relationships/font" Target="fonts/CormorantGaramon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ormorantGaramondSemiBold-italic.fntdata"/><Relationship Id="rId15" Type="http://schemas.openxmlformats.org/officeDocument/2006/relationships/font" Target="fonts/EBGaramondSemiBold-regular.fntdata"/><Relationship Id="rId14" Type="http://schemas.openxmlformats.org/officeDocument/2006/relationships/font" Target="fonts/CormorantGaramond-boldItalic.fntdata"/><Relationship Id="rId17" Type="http://schemas.openxmlformats.org/officeDocument/2006/relationships/font" Target="fonts/EBGaramondSemiBold-italic.fntdata"/><Relationship Id="rId16" Type="http://schemas.openxmlformats.org/officeDocument/2006/relationships/font" Target="fonts/EBGaramondSemiBol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ormorantGaramondMedium-regular.fntdata"/><Relationship Id="rId6" Type="http://schemas.openxmlformats.org/officeDocument/2006/relationships/slide" Target="slides/slide1.xml"/><Relationship Id="rId18" Type="http://schemas.openxmlformats.org/officeDocument/2006/relationships/font" Target="fonts/EBGaramondSemiBold-boldItalic.fntdata"/><Relationship Id="rId7" Type="http://schemas.openxmlformats.org/officeDocument/2006/relationships/font" Target="fonts/CormorantGaramondSemiBold-regular.fntdata"/><Relationship Id="rId8" Type="http://schemas.openxmlformats.org/officeDocument/2006/relationships/font" Target="fonts/CormorantGaramond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1"/>
            <a:ext cx="7560001" cy="10691999"/>
            <a:chOff x="0" y="1"/>
            <a:chExt cx="7560001" cy="10691999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" y="1"/>
              <a:ext cx="7559577" cy="106919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6" name="Google Shape;56;p13"/>
            <p:cNvGrpSpPr/>
            <p:nvPr/>
          </p:nvGrpSpPr>
          <p:grpSpPr>
            <a:xfrm>
              <a:off x="0" y="1"/>
              <a:ext cx="7560001" cy="10691976"/>
              <a:chOff x="0" y="1"/>
              <a:chExt cx="7560001" cy="10691976"/>
            </a:xfrm>
          </p:grpSpPr>
          <p:pic>
            <p:nvPicPr>
              <p:cNvPr id="57" name="Google Shape;57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811525" y="2060875"/>
                <a:ext cx="5748476" cy="86311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Google Shape;58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0" y="1"/>
                <a:ext cx="5818901" cy="8207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9" name="Google Shape;59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3600" y="972676"/>
              <a:ext cx="6948926" cy="901287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0" name="Google Shape;60;p13"/>
            <p:cNvGrpSpPr/>
            <p:nvPr/>
          </p:nvGrpSpPr>
          <p:grpSpPr>
            <a:xfrm>
              <a:off x="307775" y="180225"/>
              <a:ext cx="7186630" cy="10331524"/>
              <a:chOff x="307775" y="180225"/>
              <a:chExt cx="7186630" cy="10331524"/>
            </a:xfrm>
          </p:grpSpPr>
          <p:pic>
            <p:nvPicPr>
              <p:cNvPr id="61" name="Google Shape;61;p13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897205" y="180225"/>
                <a:ext cx="1597201" cy="1035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Google Shape;62;p13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307775" y="9062800"/>
                <a:ext cx="990125" cy="14489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3" name="Google Shape;63;p13"/>
          <p:cNvGrpSpPr/>
          <p:nvPr/>
        </p:nvGrpSpPr>
        <p:grpSpPr>
          <a:xfrm>
            <a:off x="1611975" y="1877577"/>
            <a:ext cx="4349183" cy="6721863"/>
            <a:chOff x="1611975" y="1877577"/>
            <a:chExt cx="4349183" cy="6721863"/>
          </a:xfrm>
        </p:grpSpPr>
        <p:pic>
          <p:nvPicPr>
            <p:cNvPr id="64" name="Google Shape;64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780423" y="1877577"/>
              <a:ext cx="2000501" cy="981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65;p13"/>
            <p:cNvSpPr txBox="1"/>
            <p:nvPr/>
          </p:nvSpPr>
          <p:spPr>
            <a:xfrm>
              <a:off x="2129924" y="3061950"/>
              <a:ext cx="3301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>
                  <a:solidFill>
                    <a:srgbClr val="373737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MR &amp; MRS VEGA INVITE YOU</a:t>
              </a:r>
              <a:endParaRPr>
                <a:solidFill>
                  <a:srgbClr val="373737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73737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TO CELEBRATE THE</a:t>
              </a:r>
              <a:endParaRPr>
                <a:solidFill>
                  <a:srgbClr val="373737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2129924" y="4556900"/>
              <a:ext cx="3301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373737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OF THEIR DAUGHTER</a:t>
              </a:r>
              <a:endParaRPr sz="1800">
                <a:solidFill>
                  <a:srgbClr val="373737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grpSp>
          <p:nvGrpSpPr>
            <p:cNvPr id="67" name="Google Shape;67;p13"/>
            <p:cNvGrpSpPr/>
            <p:nvPr/>
          </p:nvGrpSpPr>
          <p:grpSpPr>
            <a:xfrm>
              <a:off x="1616804" y="6316650"/>
              <a:ext cx="4344354" cy="2282789"/>
              <a:chOff x="1616131" y="6316650"/>
              <a:chExt cx="4344354" cy="2282789"/>
            </a:xfrm>
          </p:grpSpPr>
          <p:grpSp>
            <p:nvGrpSpPr>
              <p:cNvPr id="68" name="Google Shape;68;p13"/>
              <p:cNvGrpSpPr/>
              <p:nvPr/>
            </p:nvGrpSpPr>
            <p:grpSpPr>
              <a:xfrm>
                <a:off x="1616131" y="6316650"/>
                <a:ext cx="4344354" cy="277200"/>
                <a:chOff x="1648967" y="6335326"/>
                <a:chExt cx="4344354" cy="277200"/>
              </a:xfrm>
            </p:grpSpPr>
            <p:sp>
              <p:nvSpPr>
                <p:cNvPr id="69" name="Google Shape;69;p13"/>
                <p:cNvSpPr txBox="1"/>
                <p:nvPr/>
              </p:nvSpPr>
              <p:spPr>
                <a:xfrm>
                  <a:off x="1648967" y="6335326"/>
                  <a:ext cx="1095000" cy="2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800">
                      <a:solidFill>
                        <a:srgbClr val="373737"/>
                      </a:solidFill>
                      <a:latin typeface="EB Garamond SemiBold"/>
                      <a:ea typeface="EB Garamond SemiBold"/>
                      <a:cs typeface="EB Garamond SemiBold"/>
                      <a:sym typeface="EB Garamond SemiBold"/>
                    </a:rPr>
                    <a:t>FRIDAY</a:t>
                  </a:r>
                  <a:endParaRPr sz="1800">
                    <a:solidFill>
                      <a:srgbClr val="373737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endParaRPr>
                </a:p>
              </p:txBody>
            </p:sp>
            <p:cxnSp>
              <p:nvCxnSpPr>
                <p:cNvPr id="70" name="Google Shape;70;p13"/>
                <p:cNvCxnSpPr/>
                <p:nvPr/>
              </p:nvCxnSpPr>
              <p:spPr>
                <a:xfrm>
                  <a:off x="2844204" y="6373350"/>
                  <a:ext cx="0" cy="215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73737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71" name="Google Shape;71;p13"/>
                <p:cNvSpPr txBox="1"/>
                <p:nvPr/>
              </p:nvSpPr>
              <p:spPr>
                <a:xfrm>
                  <a:off x="2841238" y="6335326"/>
                  <a:ext cx="1562700" cy="2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800">
                      <a:solidFill>
                        <a:srgbClr val="373737"/>
                      </a:solidFill>
                      <a:latin typeface="EB Garamond SemiBold"/>
                      <a:ea typeface="EB Garamond SemiBold"/>
                      <a:cs typeface="EB Garamond SemiBold"/>
                      <a:sym typeface="EB Garamond SemiBold"/>
                    </a:rPr>
                    <a:t>MAY 10, 2025 </a:t>
                  </a:r>
                  <a:endParaRPr sz="1800">
                    <a:solidFill>
                      <a:srgbClr val="373737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endParaRPr>
                </a:p>
              </p:txBody>
            </p:sp>
            <p:cxnSp>
              <p:nvCxnSpPr>
                <p:cNvPr id="72" name="Google Shape;72;p13"/>
                <p:cNvCxnSpPr/>
                <p:nvPr/>
              </p:nvCxnSpPr>
              <p:spPr>
                <a:xfrm>
                  <a:off x="4401069" y="6373350"/>
                  <a:ext cx="0" cy="215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73737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73" name="Google Shape;73;p13"/>
                <p:cNvSpPr txBox="1"/>
                <p:nvPr/>
              </p:nvSpPr>
              <p:spPr>
                <a:xfrm>
                  <a:off x="4477421" y="6335326"/>
                  <a:ext cx="1515900" cy="2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800">
                      <a:solidFill>
                        <a:srgbClr val="373737"/>
                      </a:solidFill>
                      <a:latin typeface="EB Garamond SemiBold"/>
                      <a:ea typeface="EB Garamond SemiBold"/>
                      <a:cs typeface="EB Garamond SemiBold"/>
                      <a:sym typeface="EB Garamond SemiBold"/>
                    </a:rPr>
                    <a:t>AT 12:00 PM</a:t>
                  </a:r>
                  <a:endParaRPr sz="1800">
                    <a:solidFill>
                      <a:srgbClr val="373737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endParaRPr>
                </a:p>
              </p:txBody>
            </p:sp>
          </p:grpSp>
          <p:sp>
            <p:nvSpPr>
              <p:cNvPr id="74" name="Google Shape;74;p13"/>
              <p:cNvSpPr txBox="1"/>
              <p:nvPr/>
            </p:nvSpPr>
            <p:spPr>
              <a:xfrm>
                <a:off x="2129250" y="6868214"/>
                <a:ext cx="3301500" cy="58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900">
                    <a:solidFill>
                      <a:srgbClr val="373737"/>
                    </a:solidFill>
                    <a:latin typeface="Cormorant Garamond Medium"/>
                    <a:ea typeface="Cormorant Garamond Medium"/>
                    <a:cs typeface="Cormorant Garamond Medium"/>
                    <a:sym typeface="Cormorant Garamond Medium"/>
                  </a:rPr>
                  <a:t>Church of the Highlands,</a:t>
                </a:r>
                <a:endParaRPr sz="1900">
                  <a:solidFill>
                    <a:srgbClr val="373737"/>
                  </a:solidFill>
                  <a:latin typeface="Cormorant Garamond Medium"/>
                  <a:ea typeface="Cormorant Garamond Medium"/>
                  <a:cs typeface="Cormorant Garamond Medium"/>
                  <a:sym typeface="Cormorant Garamond Medium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900">
                    <a:solidFill>
                      <a:srgbClr val="373737"/>
                    </a:solidFill>
                    <a:latin typeface="Cormorant Garamond Medium"/>
                    <a:ea typeface="Cormorant Garamond Medium"/>
                    <a:cs typeface="Cormorant Garamond Medium"/>
                    <a:sym typeface="Cormorant Garamond Medium"/>
                  </a:rPr>
                  <a:t>1000 Main </a:t>
                </a:r>
                <a:r>
                  <a:rPr lang="uk" sz="1900">
                    <a:solidFill>
                      <a:srgbClr val="373737"/>
                    </a:solidFill>
                    <a:latin typeface="Cormorant Garamond Medium"/>
                    <a:ea typeface="Cormorant Garamond Medium"/>
                    <a:cs typeface="Cormorant Garamond Medium"/>
                    <a:sym typeface="Cormorant Garamond Medium"/>
                  </a:rPr>
                  <a:t>S</a:t>
                </a:r>
                <a:r>
                  <a:rPr lang="uk" sz="1900">
                    <a:solidFill>
                      <a:srgbClr val="373737"/>
                    </a:solidFill>
                    <a:latin typeface="Cormorant Garamond Medium"/>
                    <a:ea typeface="Cormorant Garamond Medium"/>
                    <a:cs typeface="Cormorant Garamond Medium"/>
                    <a:sym typeface="Cormorant Garamond Medium"/>
                  </a:rPr>
                  <a:t>treet, Brooklyn</a:t>
                </a:r>
                <a:endParaRPr sz="1900">
                  <a:solidFill>
                    <a:srgbClr val="373737"/>
                  </a:solidFill>
                  <a:latin typeface="Cormorant Garamond Medium"/>
                  <a:ea typeface="Cormorant Garamond Medium"/>
                  <a:cs typeface="Cormorant Garamond Medium"/>
                  <a:sym typeface="Cormorant Garamond Medium"/>
                </a:endParaRPr>
              </a:p>
            </p:txBody>
          </p:sp>
          <p:sp>
            <p:nvSpPr>
              <p:cNvPr id="75" name="Google Shape;75;p13"/>
              <p:cNvSpPr txBox="1"/>
              <p:nvPr/>
            </p:nvSpPr>
            <p:spPr>
              <a:xfrm>
                <a:off x="2129250" y="7594236"/>
                <a:ext cx="33015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900">
                    <a:solidFill>
                      <a:srgbClr val="EA6A7C"/>
                    </a:solidFill>
                    <a:latin typeface="Cormorant Garamond"/>
                    <a:ea typeface="Cormorant Garamond"/>
                    <a:cs typeface="Cormorant Garamond"/>
                    <a:sym typeface="Cormorant Garamond"/>
                  </a:rPr>
                  <a:t>Reception to follow at 2:00 pm</a:t>
                </a:r>
                <a:endParaRPr b="1" sz="1900">
                  <a:solidFill>
                    <a:srgbClr val="EA6A7C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endParaRPr>
              </a:p>
            </p:txBody>
          </p:sp>
          <p:grpSp>
            <p:nvGrpSpPr>
              <p:cNvPr id="76" name="Google Shape;76;p13"/>
              <p:cNvGrpSpPr/>
              <p:nvPr/>
            </p:nvGrpSpPr>
            <p:grpSpPr>
              <a:xfrm>
                <a:off x="2129250" y="8013864"/>
                <a:ext cx="3301500" cy="585575"/>
                <a:chOff x="2129250" y="8013864"/>
                <a:chExt cx="3301500" cy="585575"/>
              </a:xfrm>
            </p:grpSpPr>
            <p:sp>
              <p:nvSpPr>
                <p:cNvPr id="77" name="Google Shape;77;p13"/>
                <p:cNvSpPr txBox="1"/>
                <p:nvPr/>
              </p:nvSpPr>
              <p:spPr>
                <a:xfrm>
                  <a:off x="2129250" y="8013864"/>
                  <a:ext cx="3301500" cy="29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900">
                      <a:solidFill>
                        <a:srgbClr val="373737"/>
                      </a:solidFill>
                      <a:latin typeface="Cormorant Garamond Medium"/>
                      <a:ea typeface="Cormorant Garamond Medium"/>
                      <a:cs typeface="Cormorant Garamond Medium"/>
                      <a:sym typeface="Cormorant Garamond Medium"/>
                    </a:rPr>
                    <a:t>Kindly RSVP</a:t>
                  </a:r>
                  <a:endParaRPr sz="1900">
                    <a:solidFill>
                      <a:srgbClr val="373737"/>
                    </a:solidFill>
                    <a:latin typeface="Cormorant Garamond Medium"/>
                    <a:ea typeface="Cormorant Garamond Medium"/>
                    <a:cs typeface="Cormorant Garamond Medium"/>
                    <a:sym typeface="Cormorant Garamond Medium"/>
                  </a:endParaRPr>
                </a:p>
              </p:txBody>
            </p:sp>
            <p:sp>
              <p:nvSpPr>
                <p:cNvPr id="78" name="Google Shape;78;p13"/>
                <p:cNvSpPr txBox="1"/>
                <p:nvPr/>
              </p:nvSpPr>
              <p:spPr>
                <a:xfrm>
                  <a:off x="2129250" y="8306939"/>
                  <a:ext cx="3301500" cy="29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900">
                      <a:solidFill>
                        <a:srgbClr val="373737"/>
                      </a:solidFill>
                      <a:latin typeface="Cormorant Garamond Medium"/>
                      <a:ea typeface="Cormorant Garamond Medium"/>
                      <a:cs typeface="Cormorant Garamond Medium"/>
                      <a:sym typeface="Cormorant Garamond Medium"/>
                    </a:rPr>
                    <a:t>Nicole 123.456.7890</a:t>
                  </a:r>
                  <a:endParaRPr sz="1900">
                    <a:solidFill>
                      <a:srgbClr val="373737"/>
                    </a:solidFill>
                    <a:latin typeface="Cormorant Garamond Medium"/>
                    <a:ea typeface="Cormorant Garamond Medium"/>
                    <a:cs typeface="Cormorant Garamond Medium"/>
                    <a:sym typeface="Cormorant Garamond Medium"/>
                  </a:endParaRPr>
                </a:p>
              </p:txBody>
            </p:sp>
          </p:grpSp>
        </p:grpSp>
        <p:sp>
          <p:nvSpPr>
            <p:cNvPr id="79" name="Google Shape;79;p13"/>
            <p:cNvSpPr/>
            <p:nvPr/>
          </p:nvSpPr>
          <p:spPr>
            <a:xfrm>
              <a:off x="1652535" y="3629741"/>
              <a:ext cx="4256278" cy="750913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gradFill>
                    <a:gsLst>
                      <a:gs pos="0">
                        <a:srgbClr val="F3D796"/>
                      </a:gs>
                      <a:gs pos="50000">
                        <a:srgbClr val="B28438"/>
                      </a:gs>
                      <a:gs pos="100000">
                        <a:srgbClr val="7E571A"/>
                      </a:gs>
                    </a:gsLst>
                    <a:lin ang="0" scaled="0"/>
                  </a:gradFill>
                  <a:latin typeface="Qwitcher Grypen"/>
                </a:rPr>
                <a:t>Quinceanera</a:t>
              </a: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1611975" y="5005225"/>
              <a:ext cx="4337398" cy="122842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F3D796"/>
                      </a:gs>
                      <a:gs pos="50000">
                        <a:srgbClr val="B28438"/>
                      </a:gs>
                      <a:gs pos="100000">
                        <a:srgbClr val="7E571A"/>
                      </a:gs>
                    </a:gsLst>
                    <a:lin ang="0" scaled="0"/>
                  </a:gradFill>
                  <a:latin typeface="Qwitcher Grypen"/>
                </a:rPr>
                <a:t>Emily Jane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